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6" r:id="rId3"/>
    <p:sldId id="296" r:id="rId4"/>
    <p:sldId id="2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oCoXS1rThHuV32Owtp7ZA==" hashData="HeNrBGy3KvRM3aSvTQZdBA2MktaPhQmHyyIeDWH+1iVKsIl9Qr9d8ikv34tdnQjOEP1rJiDZpjATfVKc8EFPz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207AE-38F2-FF49-97F4-5EEA13467E46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2AFDD-AF24-0E49-96FA-F85EE81C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2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AD6C-F200-F622-3378-01C5F6E75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6F6FA-7437-10C1-A793-E0F1665AB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1995FF-9D3B-EFCC-E889-B9515DD0F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E0CB5-84E8-0D39-70DA-31EE8E5BE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6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3AA5D-0831-F56B-2360-0F4376201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BD307-8E11-DEFE-0BB7-E67B1F8AB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13672-3DFB-5139-8B8A-1BDE81A68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CBCD1-9063-35EC-DF64-88BBC4EF1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46E89-667E-6756-49B0-5DCE23DE2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D39A4-1F97-5668-A873-C05C8D952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6BFB6-5A9D-1FF6-9627-C1C1B0889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A4224-6299-3439-CB8C-843A720E3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8814-2D75-E331-FEAA-80D63268B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FB98F-CDC5-A277-229C-AF497A75F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AB57F-111B-F417-0F16-7E0DAB88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372E5-CDC0-1E76-43EF-57B74E1B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86AFA-8563-5F52-2C83-3FC7E098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9946-7156-6D70-52C6-1024AE66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91574-48CF-BFDB-FBE2-DFCE186AC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5B6E4-814B-7865-32EE-AEB4E03C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D93E0-AC6D-CCC3-AA6F-72D8204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B7EC1-F2CB-472F-90EB-66531784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2BAF4-F49B-8143-E81D-61823A255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3D614-AE73-A674-4C3C-1305B63AA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0E64E-F08D-8DDC-7ED5-EC6D9C47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7AE8B-700F-4DC1-32F8-AC230E18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DC41-C8F3-09E1-FBE8-747064D9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6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2A68-EE43-7630-A0F6-0770E946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DF7E-B92D-B1F3-9E11-9C38DB63B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08AD6-5126-E422-FB10-10AA89A0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B2041-A3B9-3CAB-84A6-6FC5DA8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49FD-7332-8B90-70D5-FAAE589B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9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F484-E85E-880F-0208-F2742A8C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4C9D8-1453-14C6-F6D8-539FC6AA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7D08F-2D51-A7CB-D401-78399316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713CA-0076-0FF4-8C12-686AA786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C52FE-816B-990B-3A6B-CCC94295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6DFB-4200-F12B-04D2-1E108001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1620-B4AE-F1E3-237D-5749ECE60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5606-2510-BB3F-517A-2D45823BB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6B559-FAC3-7CA8-FC5D-DB5A69A7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628F-FD67-B232-1953-02EFF944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251CD-531E-26AD-543E-115F7882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0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E4C5-84CE-114E-9F3C-BDBE0A94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40825-497C-F440-01B0-EE6B74693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1D054-DB12-C3A7-352A-4C4BC98D0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1A357-4F89-6BF2-DD91-D8A05255A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8A237-44A5-4D47-27FE-261E8D43D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9465F-9198-4C45-89E8-A10B9175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E03D5-C937-877B-ACC3-F3C92543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1FB7A-E074-4625-DF2C-065B381B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0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B345-199D-F6A4-029F-989AFEFD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6BEAB-470E-D52F-0577-B81D7CE4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C5BD8-1501-B070-04B3-04CBF40E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26530-7C7B-4119-9377-E7F2AC2E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6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4699C-9983-D543-0E80-CB08DEAB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200F7-CAA5-137B-84CB-F1F215E8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7A0F7-45C4-4E2F-0BFC-4FD4C650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4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7497-D5F2-A8BF-55E9-BD27FFEA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AEEF-487B-FDC3-4A4F-E50375FF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24848-2431-6798-C14A-C2B10ECA3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0CEC6-076C-DC41-88D2-5F3E9C1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79705-45A9-0DCA-59C3-A1C8A121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BABD6-18C5-D815-A17E-789241EB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7D45-0B49-8674-AC59-A79EA55E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9F189-CB51-01F6-D599-71DCBD7FE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E9588-7771-E185-A446-66D3CB2E7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68BC7-E5F5-AC40-FBFD-3B75B315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63C98-F2B3-E043-0D1B-06DFBC69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E906A-FF35-9842-C62C-06EEAC52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F5F07-99B4-53EC-17D2-0F86EFA6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8FBD7-B9AF-A972-0ED5-490DEAF1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6633A-62F2-113C-3916-6386DE765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0E70C-3BDB-864F-8EB8-71F56B8F415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E1601-4B26-AC79-DE11-59EDA30E7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7436-8D34-7A6C-9196-7AF2AF5AF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EA56B9-4ED8-7F4E-87F5-391BF093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6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D411B86E-9A2D-0D19-3EA7-3284BEBA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32" y="2567837"/>
            <a:ext cx="4866731" cy="1533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A6B07-606F-7FEA-D4E8-93AEEFC18E2D}"/>
              </a:ext>
            </a:extLst>
          </p:cNvPr>
          <p:cNvSpPr txBox="1"/>
          <p:nvPr/>
        </p:nvSpPr>
        <p:spPr>
          <a:xfrm>
            <a:off x="2594972" y="4426566"/>
            <a:ext cx="70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D37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Controls</a:t>
            </a:r>
          </a:p>
        </p:txBody>
      </p:sp>
      <p:pic>
        <p:nvPicPr>
          <p:cNvPr id="6" name="Picture 5" descr="A flag with text and stars&#10;&#10;AI-generated content may be incorrect.">
            <a:extLst>
              <a:ext uri="{FF2B5EF4-FFF2-40B4-BE49-F238E27FC236}">
                <a16:creationId xmlns:a16="http://schemas.microsoft.com/office/drawing/2014/main" id="{FA93C438-BC1C-F17A-89E6-67640817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041" y="366762"/>
            <a:ext cx="1085783" cy="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BFDA2-64CE-2997-85AE-AEC970D4C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BED754C-7733-2078-3B61-8E8B86172F11}"/>
              </a:ext>
            </a:extLst>
          </p:cNvPr>
          <p:cNvSpPr/>
          <p:nvPr/>
        </p:nvSpPr>
        <p:spPr>
          <a:xfrm rot="10800000">
            <a:off x="7773071" y="14846"/>
            <a:ext cx="4379653" cy="4734695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BD9A7C5-301F-BBF5-4025-7F3C1EEB3A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rcRect l="8792" r="758"/>
          <a:stretch/>
        </p:blipFill>
        <p:spPr>
          <a:xfrm rot="5400000">
            <a:off x="3431028" y="-3445055"/>
            <a:ext cx="946304" cy="78083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120A382-8A1E-33A0-F8F3-42F10C28B55C}"/>
              </a:ext>
            </a:extLst>
          </p:cNvPr>
          <p:cNvSpPr txBox="1">
            <a:spLocks/>
          </p:cNvSpPr>
          <p:nvPr/>
        </p:nvSpPr>
        <p:spPr>
          <a:xfrm>
            <a:off x="128623" y="508468"/>
            <a:ext cx="7794019" cy="1403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solidFill>
                  <a:srgbClr val="2D3750"/>
                </a:solidFill>
                <a:latin typeface="Aptos ExtraBold"/>
              </a:rPr>
              <a:t>ICM493 and ICM493-60A – Single Phase Line Monitor with Surge Protection</a:t>
            </a:r>
            <a:r>
              <a:rPr lang="en-US" sz="3200" b="1">
                <a:solidFill>
                  <a:srgbClr val="2D3750"/>
                </a:solidFill>
                <a:latin typeface="Aptos ExtraBold"/>
              </a:rPr>
              <a:t> 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D115E873-412B-A3F5-E8B8-E4053B4849BD}"/>
              </a:ext>
            </a:extLst>
          </p:cNvPr>
          <p:cNvSpPr txBox="1"/>
          <p:nvPr/>
        </p:nvSpPr>
        <p:spPr>
          <a:xfrm>
            <a:off x="7948359" y="243407"/>
            <a:ext cx="4379653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FEATURES:</a:t>
            </a:r>
            <a:endParaRPr lang="en-US" dirty="0">
              <a:solidFill>
                <a:schemeClr val="bg1"/>
              </a:solidFill>
              <a:ea typeface="DM Sans Bold"/>
              <a:cs typeface="DM Sans Bold"/>
            </a:endParaRP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DM Sans Bold"/>
                <a:cs typeface="DM Sans Bold"/>
              </a:rPr>
              <a:t>All- in –one surge protection and voltage monitor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High quality TMOV surge suppression technology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Back lit display for set up or viewing in low light conditions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Rugged 40 Amp contactor to disconnect service voltage to equipment when a fault occurs ( 60Amp model available)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DM Sans Bold"/>
                <a:cs typeface="DM Sans Bold"/>
              </a:rPr>
              <a:t>Ideal for mini-splits, heat pumps  and inverters 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SPECIFICATIONS:</a:t>
            </a:r>
            <a:endParaRPr lang="en-US" sz="1600" b="1" dirty="0">
              <a:solidFill>
                <a:srgbClr val="3CA1D5"/>
              </a:solidFill>
              <a:ea typeface="DM Sans Bold"/>
              <a:cs typeface="DM Sans Bold"/>
            </a:endParaRPr>
          </a:p>
          <a:p>
            <a:pPr marL="171450" indent="-171450">
              <a:buFont typeface="Wingdings"/>
              <a:buChar char="ü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Inputs: 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Voltage: 180-264 VAC 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Frequency: 50/60 Hz 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Output: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Type: Contactor 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ICM493 2-Pole contact ratings: 40A FLA, 240A                  LRA ICM493-60A</a:t>
            </a:r>
            <a:r>
              <a:rPr lang="en-US" sz="1400" dirty="0">
                <a:solidFill>
                  <a:schemeClr val="bg1"/>
                </a:solidFill>
              </a:rPr>
              <a:t> 2-Pole contact ratings: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60A FLA, 360LRA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77531193-F5D3-971F-5AF0-70505EDB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7" y="150840"/>
            <a:ext cx="1946229" cy="613281"/>
          </a:xfrm>
          <a:prstGeom prst="rect">
            <a:avLst/>
          </a:prstGeom>
        </p:spPr>
      </p:pic>
      <p:pic>
        <p:nvPicPr>
          <p:cNvPr id="6" name="Picture 5" descr="A white and blue tool&#10;&#10;Description automatically generated">
            <a:extLst>
              <a:ext uri="{FF2B5EF4-FFF2-40B4-BE49-F238E27FC236}">
                <a16:creationId xmlns:a16="http://schemas.microsoft.com/office/drawing/2014/main" id="{B97B96D6-D8B7-A6CF-B99E-B24D9879D2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0D2799D-B53E-7648-575E-036FEC7D76E3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7FEE42-70E0-BCED-10EC-7DC9043FF300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EDABFB-C22C-D076-9CDF-AB8BA0EE1EF3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5ADAA8-3ECD-2ADB-65F5-95063719A46E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8EF1CC-BAE2-0CD7-D4B1-9F9DD10C26FE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89DD5-3B23-48F0-CCC4-F1AFA020E83B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FB5485-B8D5-0074-E081-A257065F8E8C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D832F3D-476C-9D6E-8C5A-BC3A4C94243B}"/>
              </a:ext>
            </a:extLst>
          </p:cNvPr>
          <p:cNvSpPr txBox="1"/>
          <p:nvPr/>
        </p:nvSpPr>
        <p:spPr>
          <a:xfrm>
            <a:off x="99326" y="1667812"/>
            <a:ext cx="7590687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DM Sans"/>
                <a:cs typeface="DM Sans"/>
                <a:sym typeface="DM Sans"/>
              </a:rPr>
              <a:t>Why do I need an ICM493?</a:t>
            </a:r>
            <a:endParaRPr lang="en-US" sz="16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It is becoming more common for service voltage to be dirty or fluctuate during the day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This can cause failure of expensive equipment if the service voltage is outside of the limits of the equipment, especially in heat pumps &amp; mini-splits rated for 208/230VAC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The ICM493 not only protects your equipment from irregular voltage but also provides built-in surge protection</a:t>
            </a:r>
          </a:p>
          <a:p>
            <a:r>
              <a:rPr lang="en-US" sz="1600" b="1" dirty="0">
                <a:ea typeface="DM Sans"/>
                <a:cs typeface="DM Sans"/>
              </a:rPr>
              <a:t>Why choose the ICM493 or the ICM493-60A?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Many mini-splits and heat-pumps  operate at 208-230 VAC  with a maximum allowable voltage of 252 VAC. U.S.A. voltage typically averages 240-246 and can drift above the 252VAC damaging the mini-splits circuit board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ICM493 incorporates high quality TMOV  surge technology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ICM493 offers an all-in-one solution to both voltage and surge related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Easy to use and configurable menu allows for proper setup and protection against  voltage and surge related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display shows how much surge protection is left so the technician knows when to replace the control</a:t>
            </a:r>
          </a:p>
          <a:p>
            <a:r>
              <a:rPr lang="en-US" b="1" dirty="0"/>
              <a:t> </a:t>
            </a:r>
            <a:r>
              <a:rPr lang="en-US" sz="1600" b="1" dirty="0"/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When voltage conditions are outside of the set parameters, the ICM493 will open the internal contactor protecting the 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When a surge comes down the line connected to the ICM493, the TMOV technology in the ICM493 dissipates the surge to heat to safely protect the protected equipment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a typeface="+mn-lt"/>
              <a:cs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2B4C52-5C0B-8CC9-4C3F-D29542DF4089}"/>
              </a:ext>
            </a:extLst>
          </p:cNvPr>
          <p:cNvGrpSpPr/>
          <p:nvPr/>
        </p:nvGrpSpPr>
        <p:grpSpPr>
          <a:xfrm>
            <a:off x="10565952" y="2810200"/>
            <a:ext cx="1074383" cy="746856"/>
            <a:chOff x="10987618" y="59026"/>
            <a:chExt cx="1074383" cy="7468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3F76EE-AFD4-C0BC-37FC-04D63073FB4F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20115375-04FC-7C0F-2A6B-E9B236B06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Picture 1" descr="A grey box with a screen and buttons&#10;&#10;AI-generated content may be incorrect.">
            <a:extLst>
              <a:ext uri="{FF2B5EF4-FFF2-40B4-BE49-F238E27FC236}">
                <a16:creationId xmlns:a16="http://schemas.microsoft.com/office/drawing/2014/main" id="{A0F8E054-DF50-41EA-1D0E-EE3A18E21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3738" y="4895146"/>
            <a:ext cx="1506651" cy="1498078"/>
          </a:xfrm>
          <a:prstGeom prst="rect">
            <a:avLst/>
          </a:prstGeom>
        </p:spPr>
      </p:pic>
      <p:pic>
        <p:nvPicPr>
          <p:cNvPr id="3" name="Picture 2" descr="A grey box with a button and a paper on it&#10;&#10;AI-generated content may be incorrect.">
            <a:extLst>
              <a:ext uri="{FF2B5EF4-FFF2-40B4-BE49-F238E27FC236}">
                <a16:creationId xmlns:a16="http://schemas.microsoft.com/office/drawing/2014/main" id="{9A8BB55D-42DD-70EA-4429-8FECF05682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8602" y="4904590"/>
            <a:ext cx="1482964" cy="14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4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1BB1F-C2C4-29BD-E1EA-146CCA4E5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8D04B9E-2030-781A-C8B2-5BD09B358901}"/>
              </a:ext>
            </a:extLst>
          </p:cNvPr>
          <p:cNvSpPr/>
          <p:nvPr/>
        </p:nvSpPr>
        <p:spPr>
          <a:xfrm rot="10800000">
            <a:off x="7970041" y="2858"/>
            <a:ext cx="4210320" cy="5389031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BBC8F3-E348-8D0C-13C9-77921CE3DA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rcRect l="8792" r="758"/>
          <a:stretch/>
        </p:blipFill>
        <p:spPr>
          <a:xfrm rot="5400000">
            <a:off x="3507630" y="-3521658"/>
            <a:ext cx="946304" cy="79615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0C8DD75-DF20-DBB9-158D-1367594CC4E4}"/>
              </a:ext>
            </a:extLst>
          </p:cNvPr>
          <p:cNvSpPr txBox="1">
            <a:spLocks/>
          </p:cNvSpPr>
          <p:nvPr/>
        </p:nvSpPr>
        <p:spPr>
          <a:xfrm>
            <a:off x="120560" y="653472"/>
            <a:ext cx="6044242" cy="1403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solidFill>
                  <a:srgbClr val="2D3750"/>
                </a:solidFill>
                <a:latin typeface="Aptos ExtraBold"/>
              </a:rPr>
              <a:t>SENTRY3N1 – Disconnect with Internal Voltage Monitoring and Surge Protection</a:t>
            </a:r>
            <a:endParaRPr lang="en-US" sz="3200" b="1">
              <a:solidFill>
                <a:srgbClr val="2D3750"/>
              </a:solidFill>
              <a:latin typeface="Aptos ExtraBold"/>
            </a:endParaRP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8B780737-B28D-9CD2-6277-953BCF2C971E}"/>
              </a:ext>
            </a:extLst>
          </p:cNvPr>
          <p:cNvSpPr txBox="1"/>
          <p:nvPr/>
        </p:nvSpPr>
        <p:spPr>
          <a:xfrm>
            <a:off x="8226089" y="148927"/>
            <a:ext cx="3835170" cy="5203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347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</a:rPr>
              <a:t>SPECIFICATIONS: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ICM517A Surge Suppressor:</a:t>
            </a:r>
          </a:p>
          <a:p>
            <a:pPr marL="285750" indent="-285750">
              <a:spcBef>
                <a:spcPct val="0"/>
              </a:spcBef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Maximum surge current: 100,000 amps </a:t>
            </a:r>
          </a:p>
          <a:p>
            <a:pPr marL="285750" indent="-285750">
              <a:spcBef>
                <a:spcPct val="0"/>
              </a:spcBef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Robust cast aluminum enclosure for secondary safety </a:t>
            </a:r>
          </a:p>
          <a:p>
            <a:pPr marL="285750" indent="-285750">
              <a:spcBef>
                <a:spcPct val="0"/>
              </a:spcBef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Diagnostics green LED light indicates surge suppression present </a:t>
            </a:r>
          </a:p>
          <a:p>
            <a:pPr marL="285750" indent="-285750">
              <a:spcBef>
                <a:spcPct val="0"/>
              </a:spcBef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Four protection modes: L-L, L-G, L-N, N-G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ICM492D Voltage Monitor User Adjustable settings: </a:t>
            </a:r>
          </a:p>
          <a:p>
            <a:pPr marL="285750" indent="-285750">
              <a:spcBef>
                <a:spcPct val="0"/>
              </a:spcBef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Voltage set point: 18-280 VAC (do not set above 240VAC) </a:t>
            </a:r>
          </a:p>
          <a:p>
            <a:pPr marL="285750" indent="-285750">
              <a:spcBef>
                <a:spcPct val="0"/>
              </a:spcBef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Anti-short cycle time delay: 15-720 seconds</a:t>
            </a:r>
          </a:p>
          <a:p>
            <a:pPr marL="285750" indent="-285750">
              <a:spcBef>
                <a:spcPct val="0"/>
              </a:spcBef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Over/under voltage setting: 5-25% (do not set above 5%)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Inputs:</a:t>
            </a:r>
          </a:p>
          <a:p>
            <a:pPr marL="285750" indent="-285750">
              <a:spcBef>
                <a:spcPct val="0"/>
              </a:spcBef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Line voltage: 208/240 VAC </a:t>
            </a:r>
          </a:p>
          <a:p>
            <a:pPr marL="285750" indent="-285750">
              <a:spcBef>
                <a:spcPct val="0"/>
              </a:spcBef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Frequency: 50/60 Hz </a:t>
            </a:r>
          </a:p>
          <a:p>
            <a:pPr marL="285750" indent="-285750">
              <a:spcBef>
                <a:spcPct val="0"/>
              </a:spcBef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Breaker: 40 amp at 240 VAC </a:t>
            </a:r>
          </a:p>
          <a:p>
            <a:pPr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Outputs: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Type: Contactor  2-pole contact ratings: 40A FLA, 240A LRA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536BDBCB-A1E2-151F-579D-44A3AE6D9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7" y="150840"/>
            <a:ext cx="1946229" cy="613281"/>
          </a:xfrm>
          <a:prstGeom prst="rect">
            <a:avLst/>
          </a:prstGeom>
        </p:spPr>
      </p:pic>
      <p:pic>
        <p:nvPicPr>
          <p:cNvPr id="6" name="Picture 5" descr="A white and blue tool&#10;&#10;Description automatically generated">
            <a:extLst>
              <a:ext uri="{FF2B5EF4-FFF2-40B4-BE49-F238E27FC236}">
                <a16:creationId xmlns:a16="http://schemas.microsoft.com/office/drawing/2014/main" id="{DFB3D849-55DC-FAE1-893D-43898A218B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29F1DBB-AB07-7134-0EA9-4D10C4C1EFA0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266086-545E-CCDC-88BA-747B7A580495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D28428-B5CF-0F24-E413-94A909FA6D55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75BCB8-EB02-B7C8-A830-35BA7527C0CE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7D5D5D-5270-5174-7398-052E48DEBAAE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07BDF7-2B79-F1AC-6C5D-B58E0FF5CB4B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7B3F8A-CE8E-F895-B2F5-9D164B7D8E95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2A310C-D87A-C1F2-2DE3-F07849F24F22}"/>
              </a:ext>
            </a:extLst>
          </p:cNvPr>
          <p:cNvSpPr txBox="1"/>
          <p:nvPr/>
        </p:nvSpPr>
        <p:spPr>
          <a:xfrm>
            <a:off x="119248" y="2055449"/>
            <a:ext cx="7603887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DM Sans"/>
                <a:cs typeface="DM Sans"/>
                <a:sym typeface="DM Sans"/>
              </a:rPr>
              <a:t>Why do I need a SENTRY3N1?</a:t>
            </a:r>
            <a:endParaRPr lang="en-US" sz="16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It is becoming more common for service voltage to be dirty or fluctuate during the day.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This can cause failure of expensive equipment if the service voltage is outside of the limits of the equipment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The SENTRY3N1 not only protects your equipment from irregular voltage but also provides built-in surge protection and a 40 amp disconnect switch for ease of installation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DM Sans"/>
                <a:cs typeface="DM Sans"/>
              </a:rPr>
              <a:t>With the addition of a contactor for disconnection from service voltage in the case of a fault, the SENTRY3N1 is a best choice for an easy-to-install single-phase protection device</a:t>
            </a:r>
          </a:p>
          <a:p>
            <a:r>
              <a:rPr lang="en-US" sz="1600" b="1" dirty="0">
                <a:ea typeface="DM Sans"/>
                <a:cs typeface="DM Sans"/>
              </a:rPr>
              <a:t>Why choose the SENTRY3N1?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 SENTRY3N1 is ideal</a:t>
            </a:r>
            <a:r>
              <a:rPr lang="en-US" sz="1400" dirty="0">
                <a:ea typeface="+mn-lt"/>
                <a:cs typeface="+mn-lt"/>
              </a:rPr>
              <a:t> for protecting mini-splits or other valuable, 208/240 single-phase equipment and installs easily between the service disconnect and the protected equipment.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major components are replaceable including the voltage monitor and surge suppressor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Includes a 40 Amp contactor relay to handle inductive loads better than block style relays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Fully wired making it the most cost-effective all-in-one solution for contractors.</a:t>
            </a:r>
            <a:endParaRPr lang="en-US" dirty="0"/>
          </a:p>
          <a:p>
            <a:r>
              <a:rPr lang="en-US" b="1" dirty="0"/>
              <a:t> </a:t>
            </a:r>
            <a:r>
              <a:rPr lang="en-US" sz="1600" b="1" dirty="0"/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When voltage conditions are outside of the set parameters, the SENTRY3N1 will open the internal contactor protecting the 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When a surge comes down the line connected to the SENTRY3N1, the TMOV technology in the ICM517A dissipates the surge to safely protect the connected equipment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a typeface="+mn-lt"/>
              <a:cs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7D1211-C1A4-D22A-775E-DCA015895F22}"/>
              </a:ext>
            </a:extLst>
          </p:cNvPr>
          <p:cNvGrpSpPr/>
          <p:nvPr/>
        </p:nvGrpSpPr>
        <p:grpSpPr>
          <a:xfrm>
            <a:off x="10987618" y="59026"/>
            <a:ext cx="1074383" cy="746856"/>
            <a:chOff x="10987618" y="59026"/>
            <a:chExt cx="1074383" cy="7468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F8A417-F368-033F-E650-1DC83C152867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047CB40B-30C3-180A-C645-8E3CAC22B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6C84BD-1564-049B-40E1-D74C34D54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724" y="-159691"/>
            <a:ext cx="2314955" cy="30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1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C6F85-5CAA-9803-9913-E1DE5116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6BE9857-B535-D0C5-0CA8-D5269014D725}"/>
              </a:ext>
            </a:extLst>
          </p:cNvPr>
          <p:cNvSpPr/>
          <p:nvPr/>
        </p:nvSpPr>
        <p:spPr>
          <a:xfrm rot="10800000">
            <a:off x="7810789" y="-15284"/>
            <a:ext cx="4379653" cy="5655125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69EC685-ACEF-F3D0-E521-BC8AF7CF3A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rcRect l="8792" r="758"/>
          <a:stretch/>
        </p:blipFill>
        <p:spPr>
          <a:xfrm rot="5400000">
            <a:off x="3431028" y="-3445055"/>
            <a:ext cx="946304" cy="78083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890EF99-9E85-45C9-BAC4-831DD4F29F78}"/>
              </a:ext>
            </a:extLst>
          </p:cNvPr>
          <p:cNvSpPr txBox="1">
            <a:spLocks/>
          </p:cNvSpPr>
          <p:nvPr/>
        </p:nvSpPr>
        <p:spPr>
          <a:xfrm>
            <a:off x="159103" y="663180"/>
            <a:ext cx="5779501" cy="1397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D3750"/>
                </a:solidFill>
                <a:latin typeface="Aptos ExtraBold"/>
              </a:rPr>
              <a:t>3VMS – Three-Phase Voltage Monitor and Surge Protector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C0B7DA59-2721-B06F-845C-DAD10C46FD67}"/>
              </a:ext>
            </a:extLst>
          </p:cNvPr>
          <p:cNvSpPr txBox="1"/>
          <p:nvPr/>
        </p:nvSpPr>
        <p:spPr>
          <a:xfrm>
            <a:off x="8052724" y="212051"/>
            <a:ext cx="3765405" cy="5327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347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FEATURES:</a:t>
            </a:r>
            <a:endParaRPr lang="en-US" sz="1600" b="1" dirty="0">
              <a:solidFill>
                <a:srgbClr val="3CA1D5"/>
              </a:solidFill>
              <a:ea typeface="DM Sans Bold"/>
              <a:cs typeface="DM Sans Bold"/>
            </a:endParaRP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All components pre-wired for 208/240 volts 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Modular design with field replaceable components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Field programmable voltage monitor with backlit LCD display and a large fault history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Protects against over and under voltage, phase loss, phase reversal, phase unbalance and rapid short cycling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Separate 40amp contactor, fully disconnects from the service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Superior TMOV technology provides safe and reliable surge protection, up to 150 kA max surge event</a:t>
            </a:r>
            <a:endParaRPr lang="en-US" sz="1400" dirty="0">
              <a:solidFill>
                <a:schemeClr val="bg1"/>
              </a:solidFill>
              <a:ea typeface="DM Sans Bold"/>
              <a:cs typeface="DM Sans Bold"/>
            </a:endParaRPr>
          </a:p>
          <a:p>
            <a:pPr marL="285750" indent="-285750">
              <a:buFont typeface="Wingdings"/>
              <a:buChar char="ü"/>
            </a:pPr>
            <a:endParaRPr lang="en-US" sz="1200">
              <a:solidFill>
                <a:schemeClr val="bg1"/>
              </a:solidFill>
              <a:ea typeface="DM Sans Bold"/>
              <a:cs typeface="DM Sans Bold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SPECIFICATIONS:</a:t>
            </a:r>
            <a:endParaRPr lang="en-US" sz="1600" b="1" dirty="0">
              <a:solidFill>
                <a:srgbClr val="3CA1D5"/>
              </a:solidFill>
              <a:ea typeface="DM Sans Bold"/>
              <a:cs typeface="DM Sans Bold"/>
            </a:endParaRPr>
          </a:p>
          <a:p>
            <a:pPr marL="171450" indent="-1714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</a:t>
            </a: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Inputs: 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  Line voltage: 208/240 VAC 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  Frequency: 50/60 Hz </a:t>
            </a:r>
          </a:p>
          <a:p>
            <a:pPr marL="171450" indent="-171450">
              <a:buFont typeface="Wingdings"/>
              <a:buChar char="ü"/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Outputs: 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  Type: Relay, SPDT 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      2-Pole contact ratings: 40A, 208/240VAC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CDAC319C-1AD3-8420-DCFA-2BB2B7295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7" y="150840"/>
            <a:ext cx="1946229" cy="613281"/>
          </a:xfrm>
          <a:prstGeom prst="rect">
            <a:avLst/>
          </a:prstGeom>
        </p:spPr>
      </p:pic>
      <p:pic>
        <p:nvPicPr>
          <p:cNvPr id="6" name="Picture 5" descr="A white and blue tool&#10;&#10;Description automatically generated">
            <a:extLst>
              <a:ext uri="{FF2B5EF4-FFF2-40B4-BE49-F238E27FC236}">
                <a16:creationId xmlns:a16="http://schemas.microsoft.com/office/drawing/2014/main" id="{94947181-C744-5F87-0F02-96308F44CD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92D888A-FAFF-6315-AD45-90A21B7EBB85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2183A4-B99E-E4A3-42DB-16B1F840680A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D8DDEE-45E3-8899-892A-04DDA63F0FD6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6677C2-AF2B-D382-EBFD-0018E5717566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A08168-1B96-BCC0-BA4A-845A170D905C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251ED8-E005-C39D-BB46-A58D8E324458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F6E78F-B843-37DF-3CB7-032AD628BF67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A98AF1-0CF1-257C-1F4F-88B7E32D36D7}"/>
              </a:ext>
            </a:extLst>
          </p:cNvPr>
          <p:cNvSpPr txBox="1"/>
          <p:nvPr/>
        </p:nvSpPr>
        <p:spPr>
          <a:xfrm>
            <a:off x="223675" y="1828036"/>
            <a:ext cx="7469204" cy="5056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DM Sans"/>
                <a:cs typeface="DM Sans"/>
                <a:sym typeface="DM Sans"/>
              </a:rPr>
              <a:t>Why do I need the 3VMS?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DM Sans"/>
                <a:cs typeface="DM Sans"/>
              </a:rPr>
              <a:t>Frequently, industrial sites have dirty power or power interruptions that can cause expensive three-phase equipment to fail or become damaged.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DM Sans"/>
                <a:cs typeface="DM Sans"/>
              </a:rPr>
              <a:t>Three-phase voltage is unique in that several adverse voltage conditions could lead to equipment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DM Sans"/>
                <a:cs typeface="DM Sans"/>
              </a:rPr>
              <a:t>Any connected load is susceptible to surges, over/under voltage conditions, phase loss, phase reversal, and phase unbalance.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DM Sans"/>
                <a:cs typeface="DM Sans"/>
              </a:rPr>
              <a:t>The 3VMS protects against all these conditions in a simple pre-wired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ea typeface="DM Sans"/>
              <a:cs typeface="DM Sans"/>
            </a:endParaRPr>
          </a:p>
          <a:p>
            <a:r>
              <a:rPr lang="en-US" sz="1600" b="1" dirty="0">
                <a:ea typeface="DM Sans"/>
                <a:cs typeface="DM Sans"/>
              </a:rPr>
              <a:t>Why choose the 3VMS?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The 3VMS combines the benefits of the top selling ICM450A programmable 3-phase line voltage monitor and a high end ICM530 three-phase surge protective device into one easy-to-install solution.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Individual components are easily replaceable and the 3VMS comes prewired  for easy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Includes a 40-Amp contactor to handle inductive loads better than  block style relays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/>
          </a:p>
          <a:p>
            <a:r>
              <a:rPr lang="en-US" b="1" dirty="0"/>
              <a:t> </a:t>
            </a:r>
            <a:r>
              <a:rPr lang="en-US" sz="1600" b="1" dirty="0"/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The 3VMS protects against both power surges and over/ under voltage issues that can cause damage to circuit boards and motors in residential and commercial three-phase 208/240 VAC HVAC/R equipment.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The ICM450A monitors for phase unbalance, over/under voltage, phase loss, and phase reversal.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When these fault conditions are detected, the control opens an internal dry contact relay that can be connected to control voltage or coil voltage to protect the load.</a:t>
            </a:r>
            <a:endParaRPr lang="en-US" sz="12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The ICM530 will absorb an incoming surge up to 150kA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14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ea typeface="+mn-lt"/>
              <a:cs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376398-EEC6-C2F6-B137-212223E0FDCB}"/>
              </a:ext>
            </a:extLst>
          </p:cNvPr>
          <p:cNvGrpSpPr/>
          <p:nvPr/>
        </p:nvGrpSpPr>
        <p:grpSpPr>
          <a:xfrm>
            <a:off x="10987618" y="22741"/>
            <a:ext cx="1074383" cy="746856"/>
            <a:chOff x="10987618" y="59026"/>
            <a:chExt cx="1074383" cy="7468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791BA86-DA25-9C67-F3CC-589329CAA5A2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56A27487-E0DF-7CA1-C670-EEBE2D0D8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Picture 1" descr="An electrical box with a blue electronic device&#10;&#10;AI-generated content may be incorrect.">
            <a:extLst>
              <a:ext uri="{FF2B5EF4-FFF2-40B4-BE49-F238E27FC236}">
                <a16:creationId xmlns:a16="http://schemas.microsoft.com/office/drawing/2014/main" id="{F62AC86D-5E64-965E-0A67-0BF14D613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4817" y="212102"/>
            <a:ext cx="2060248" cy="185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1055</Words>
  <Application>Microsoft Macintosh PowerPoint</Application>
  <PresentationFormat>Widescreen</PresentationFormat>
  <Paragraphs>114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Aptos ExtraBold</vt:lpstr>
      <vt:lpstr>Arial</vt:lpstr>
      <vt:lpstr>Arial,Sans-Serif</vt:lpstr>
      <vt:lpstr>DM Sans</vt:lpstr>
      <vt:lpstr>DM Sans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Paige Hart</dc:creator>
  <cp:lastModifiedBy>Paige Hart</cp:lastModifiedBy>
  <cp:revision>6</cp:revision>
  <dcterms:created xsi:type="dcterms:W3CDTF">2025-06-26T12:27:49Z</dcterms:created>
  <dcterms:modified xsi:type="dcterms:W3CDTF">2025-08-22T15:24:24Z</dcterms:modified>
</cp:coreProperties>
</file>