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iq6Emv+I+dUL2549B0vOhA==" hashData="5iwcrjFjXVwnVdsfLDtEMXPd8vUvM80JOxw0GSpgFWXaO6SdFh+taWD70hE5jMGO8jQgRbxyuVd+BFzaH07DH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3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04"/>
    <p:restoredTop sz="94658"/>
  </p:normalViewPr>
  <p:slideViewPr>
    <p:cSldViewPr snapToGrid="0">
      <p:cViewPr varScale="1">
        <p:scale>
          <a:sx n="116" d="100"/>
          <a:sy n="116" d="100"/>
        </p:scale>
        <p:origin x="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58814-2D75-E331-FEAA-80D63268B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9FB98F-CDC5-A277-229C-AF497A75F6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AB57F-111B-F417-0F16-7E0DAB88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E70C-3BDB-864F-8EB8-71F56B8F4159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372E5-CDC0-1E76-43EF-57B74E1BA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86AFA-8563-5F52-2C83-3FC7E098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56B9-4ED8-7F4E-87F5-391BF0930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09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19946-7156-6D70-52C6-1024AE66D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C91574-48CF-BFDB-FBE2-DFCE186AC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5B6E4-814B-7865-32EE-AEB4E03CE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E70C-3BDB-864F-8EB8-71F56B8F4159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D93E0-AC6D-CCC3-AA6F-72D82041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B7EC1-F2CB-472F-90EB-665317840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56B9-4ED8-7F4E-87F5-391BF0930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0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32BAF4-F49B-8143-E81D-61823A2553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D3D614-AE73-A674-4C3C-1305B63AA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0E64E-F08D-8DDC-7ED5-EC6D9C470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E70C-3BDB-864F-8EB8-71F56B8F4159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7AE8B-700F-4DC1-32F8-AC230E187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9DC41-C8F3-09E1-FBE8-747064D99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56B9-4ED8-7F4E-87F5-391BF0930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6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02A68-EE43-7630-A0F6-0770E946E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ADF7E-B92D-B1F3-9E11-9C38DB63B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08AD6-5126-E422-FB10-10AA89A08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E70C-3BDB-864F-8EB8-71F56B8F4159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B2041-A3B9-3CAB-84A6-6FC5DA81B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649FD-7332-8B90-70D5-FAAE589B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56B9-4ED8-7F4E-87F5-391BF0930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94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CF484-E85E-880F-0208-F2742A8C9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4C9D8-1453-14C6-F6D8-539FC6AA0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7D08F-2D51-A7CB-D401-783993169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E70C-3BDB-864F-8EB8-71F56B8F4159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713CA-0076-0FF4-8C12-686AA7860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C52FE-816B-990B-3A6B-CCC942956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56B9-4ED8-7F4E-87F5-391BF0930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8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36DFB-4200-F12B-04D2-1E1080017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D1620-B4AE-F1E3-237D-5749ECE605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BC5606-2510-BB3F-517A-2D45823BB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D6B559-FAC3-7CA8-FC5D-DB5A69A76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E70C-3BDB-864F-8EB8-71F56B8F4159}" type="datetimeFigureOut">
              <a:rPr lang="en-US" smtClean="0"/>
              <a:t>8/22/25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E628F-FD67-B232-1953-02EFF9443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8251CD-531E-26AD-543E-115F7882F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56B9-4ED8-7F4E-87F5-391BF0930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04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2E4C5-84CE-114E-9F3C-BDBE0A945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40825-497C-F440-01B0-EE6B74693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01D054-DB12-C3A7-352A-4C4BC98D0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11A357-4F89-6BF2-DD91-D8A05255A6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A8A237-44A5-4D47-27FE-261E8D43D0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09465F-9198-4C45-89E8-A10B9175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E70C-3BDB-864F-8EB8-71F56B8F4159}" type="datetimeFigureOut">
              <a:rPr lang="en-US" smtClean="0"/>
              <a:t>8/22/25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4E03D5-C937-877B-ACC3-F3C925433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A1FB7A-E074-4625-DF2C-065B381B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56B9-4ED8-7F4E-87F5-391BF0930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05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DB345-199D-F6A4-029F-989AFEFDC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46BEAB-470E-D52F-0577-B81D7CE4C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E70C-3BDB-864F-8EB8-71F56B8F4159}" type="datetimeFigureOut">
              <a:rPr lang="en-US" smtClean="0"/>
              <a:t>8/22/25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2C5BD8-1501-B070-04B3-04CBF40E7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726530-7C7B-4119-9377-E7F2AC2E8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56B9-4ED8-7F4E-87F5-391BF0930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66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34699C-9983-D543-0E80-CB08DEABA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E70C-3BDB-864F-8EB8-71F56B8F4159}" type="datetimeFigureOut">
              <a:rPr lang="en-US" smtClean="0"/>
              <a:t>8/22/25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200F7-CAA5-137B-84CB-F1F215E81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7A0F7-45C4-4E2F-0BFC-4FD4C650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56B9-4ED8-7F4E-87F5-391BF0930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4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E7497-D5F2-A8BF-55E9-BD27FFEA1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0AEEF-487B-FDC3-4A4F-E50375FFC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F24848-2431-6798-C14A-C2B10ECA3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F0CEC6-076C-DC41-88D2-5F3E9C19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E70C-3BDB-864F-8EB8-71F56B8F4159}" type="datetimeFigureOut">
              <a:rPr lang="en-US" smtClean="0"/>
              <a:t>8/22/25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79705-45A9-0DCA-59C3-A1C8A1211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EBABD6-18C5-D815-A17E-789241EBF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56B9-4ED8-7F4E-87F5-391BF0930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E7D45-0B49-8674-AC59-A79EA55EB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29F189-CB51-01F6-D599-71DCBD7FE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E9588-7771-E185-A446-66D3CB2E7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568BC7-E5F5-AC40-FBFD-3B75B3154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E70C-3BDB-864F-8EB8-71F56B8F4159}" type="datetimeFigureOut">
              <a:rPr lang="en-US" smtClean="0"/>
              <a:t>8/22/25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A63C98-F2B3-E043-0D1B-06DFBC69F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2E906A-FF35-9842-C62C-06EEAC528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56B9-4ED8-7F4E-87F5-391BF0930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26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BF5F07-99B4-53EC-17D2-0F86EFA61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48FBD7-B9AF-A972-0ED5-490DEAF1C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6633A-62F2-113C-3916-6386DE765C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60E70C-3BDB-864F-8EB8-71F56B8F4159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E1601-4B26-AC79-DE11-59EDA30E7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07436-8D34-7A6C-9196-7AF2AF5AF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EA56B9-4ED8-7F4E-87F5-391BF0930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6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.png"/><Relationship Id="rId7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black logo&#10;&#10;AI-generated content may be incorrect.">
            <a:extLst>
              <a:ext uri="{FF2B5EF4-FFF2-40B4-BE49-F238E27FC236}">
                <a16:creationId xmlns:a16="http://schemas.microsoft.com/office/drawing/2014/main" id="{D411B86E-9A2D-0D19-3EA7-3284BEBAA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632" y="2567837"/>
            <a:ext cx="4866731" cy="15335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CA6B07-606F-7FEA-D4E8-93AEEFC18E2D}"/>
              </a:ext>
            </a:extLst>
          </p:cNvPr>
          <p:cNvSpPr txBox="1"/>
          <p:nvPr/>
        </p:nvSpPr>
        <p:spPr>
          <a:xfrm>
            <a:off x="2594972" y="4414040"/>
            <a:ext cx="7002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D37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Electronically Commutated Motor (ECM)</a:t>
            </a:r>
          </a:p>
        </p:txBody>
      </p:sp>
      <p:pic>
        <p:nvPicPr>
          <p:cNvPr id="6" name="Picture 5" descr="A flag with text and stars&#10;&#10;AI-generated content may be incorrect.">
            <a:extLst>
              <a:ext uri="{FF2B5EF4-FFF2-40B4-BE49-F238E27FC236}">
                <a16:creationId xmlns:a16="http://schemas.microsoft.com/office/drawing/2014/main" id="{FA93C438-BC1C-F17A-89E6-676408171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4041" y="366762"/>
            <a:ext cx="1085783" cy="7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20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D180B495-D975-97E0-9E90-476C8C72F1B4}"/>
              </a:ext>
            </a:extLst>
          </p:cNvPr>
          <p:cNvSpPr/>
          <p:nvPr/>
        </p:nvSpPr>
        <p:spPr>
          <a:xfrm rot="10800000">
            <a:off x="7617837" y="-14029"/>
            <a:ext cx="4574162" cy="2231135"/>
          </a:xfrm>
          <a:prstGeom prst="rect">
            <a:avLst/>
          </a:prstGeom>
          <a:solidFill>
            <a:srgbClr val="2D37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1008C-D25A-FB4E-9880-00314D4B76E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4000"/>
          </a:blip>
          <a:srcRect l="8792" r="758"/>
          <a:stretch/>
        </p:blipFill>
        <p:spPr>
          <a:xfrm rot="5400000">
            <a:off x="3340998" y="-3355024"/>
            <a:ext cx="935842" cy="761783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20C6F10-0C2E-33A6-CD2F-6B10F41BD422}"/>
              </a:ext>
            </a:extLst>
          </p:cNvPr>
          <p:cNvSpPr txBox="1">
            <a:spLocks/>
          </p:cNvSpPr>
          <p:nvPr/>
        </p:nvSpPr>
        <p:spPr>
          <a:xfrm>
            <a:off x="128622" y="678735"/>
            <a:ext cx="7073843" cy="931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2D3750"/>
                </a:solidFill>
                <a:latin typeface="Aptos ExtraBold" panose="020B0004020202020204" pitchFamily="34" charset="0"/>
              </a:rPr>
              <a:t>Electronically Commutated Motors (ECM)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F6434FC9-806B-1A82-89F8-9C73AE80ED74}"/>
              </a:ext>
            </a:extLst>
          </p:cNvPr>
          <p:cNvSpPr txBox="1"/>
          <p:nvPr/>
        </p:nvSpPr>
        <p:spPr>
          <a:xfrm>
            <a:off x="8002073" y="878280"/>
            <a:ext cx="3609267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b="1" dirty="0">
                <a:solidFill>
                  <a:srgbClr val="3CA1D5"/>
                </a:solidFill>
                <a:ea typeface="DM Sans Bold"/>
                <a:cs typeface="DM Sans Bold"/>
                <a:sym typeface="DM Sans Bold"/>
              </a:rPr>
              <a:t>REPLACES: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a typeface="+mn-lt"/>
                <a:cs typeface="+mn-lt"/>
              </a:rPr>
              <a:t>EVO™/ECM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-VCU-36-m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a typeface="+mn-lt"/>
                <a:cs typeface="+mn-lt"/>
              </a:rPr>
              <a:t>EVO™/ECM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-ACU+-S1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a typeface="+mn-lt"/>
                <a:cs typeface="+mn-lt"/>
              </a:rPr>
              <a:t>Hoffman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: 800-ECM(10)SSHP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a typeface="+mn-lt"/>
                <a:cs typeface="+mn-lt"/>
              </a:rPr>
              <a:t>QuickSwapX1 and QuickSwapX3</a:t>
            </a:r>
            <a:endParaRPr lang="en-US" sz="800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A blue and black logo&#10;&#10;Description automatically generated">
            <a:extLst>
              <a:ext uri="{FF2B5EF4-FFF2-40B4-BE49-F238E27FC236}">
                <a16:creationId xmlns:a16="http://schemas.microsoft.com/office/drawing/2014/main" id="{967975D7-6CD4-B66A-0581-7F8579971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60" y="74640"/>
            <a:ext cx="1946229" cy="613281"/>
          </a:xfrm>
          <a:prstGeom prst="rect">
            <a:avLst/>
          </a:prstGeom>
        </p:spPr>
      </p:pic>
      <p:pic>
        <p:nvPicPr>
          <p:cNvPr id="10" name="Picture 9" descr="A white and blue tool&#10;&#10;Description automatically generated">
            <a:extLst>
              <a:ext uri="{FF2B5EF4-FFF2-40B4-BE49-F238E27FC236}">
                <a16:creationId xmlns:a16="http://schemas.microsoft.com/office/drawing/2014/main" id="{BB0D1406-DDDE-CD08-CAEA-B8F23D60326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420" t="46422" r="9087" b="47098"/>
          <a:stretch/>
        </p:blipFill>
        <p:spPr>
          <a:xfrm>
            <a:off x="-2" y="6272365"/>
            <a:ext cx="12192002" cy="74685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7703B42-D3C2-AA30-78C5-38D8CD4E248D}"/>
              </a:ext>
            </a:extLst>
          </p:cNvPr>
          <p:cNvGrpSpPr/>
          <p:nvPr/>
        </p:nvGrpSpPr>
        <p:grpSpPr>
          <a:xfrm>
            <a:off x="3433865" y="6504921"/>
            <a:ext cx="8472791" cy="389999"/>
            <a:chOff x="3433865" y="6391059"/>
            <a:chExt cx="8472791" cy="38999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9E67938-9F01-2727-9CB7-1601AA5D904A}"/>
                </a:ext>
              </a:extLst>
            </p:cNvPr>
            <p:cNvSpPr txBox="1"/>
            <p:nvPr/>
          </p:nvSpPr>
          <p:spPr>
            <a:xfrm>
              <a:off x="3433865" y="6401107"/>
              <a:ext cx="1420237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APPLIANCE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5A98E1-2D49-6DF6-CE8D-3ED8AF3497B2}"/>
                </a:ext>
              </a:extLst>
            </p:cNvPr>
            <p:cNvSpPr txBox="1"/>
            <p:nvPr/>
          </p:nvSpPr>
          <p:spPr>
            <a:xfrm>
              <a:off x="5095834" y="6401107"/>
              <a:ext cx="1587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ELECTRICAL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08FABEC-63F5-746F-5563-3E4E855044DF}"/>
                </a:ext>
              </a:extLst>
            </p:cNvPr>
            <p:cNvSpPr txBox="1"/>
            <p:nvPr/>
          </p:nvSpPr>
          <p:spPr>
            <a:xfrm>
              <a:off x="6916368" y="6396083"/>
              <a:ext cx="1420237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HVAC/R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1C41164-BFEA-5430-D4BA-7C41F0EB321A}"/>
                </a:ext>
              </a:extLst>
            </p:cNvPr>
            <p:cNvSpPr txBox="1"/>
            <p:nvPr/>
          </p:nvSpPr>
          <p:spPr>
            <a:xfrm>
              <a:off x="8305903" y="6391060"/>
              <a:ext cx="1420237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2D3750"/>
                  </a:solidFill>
                  <a:latin typeface="Aptos" panose="020B0004020202020204" pitchFamily="34" charset="0"/>
                </a:rPr>
                <a:t>MARINE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8944131-27E0-A6A7-BCE8-84B456FD23B8}"/>
                </a:ext>
              </a:extLst>
            </p:cNvPr>
            <p:cNvSpPr txBox="1"/>
            <p:nvPr/>
          </p:nvSpPr>
          <p:spPr>
            <a:xfrm>
              <a:off x="9656012" y="6391059"/>
              <a:ext cx="1613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POOL &amp; SPA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55BFDE6-E6A2-5840-C248-82C7864B6FCC}"/>
                </a:ext>
              </a:extLst>
            </p:cNvPr>
            <p:cNvSpPr txBox="1"/>
            <p:nvPr/>
          </p:nvSpPr>
          <p:spPr>
            <a:xfrm>
              <a:off x="11373100" y="6401679"/>
              <a:ext cx="533556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2D3750"/>
                  </a:solidFill>
                  <a:latin typeface="Aptos" panose="020B0004020202020204" pitchFamily="34" charset="0"/>
                </a:rPr>
                <a:t>RV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C78F942-83AF-C580-5553-E0CFA9ED7827}"/>
              </a:ext>
            </a:extLst>
          </p:cNvPr>
          <p:cNvSpPr txBox="1"/>
          <p:nvPr/>
        </p:nvSpPr>
        <p:spPr>
          <a:xfrm>
            <a:off x="206323" y="1525910"/>
            <a:ext cx="7159843" cy="44935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2D3750"/>
                </a:solidFill>
                <a:ea typeface="DM Sans"/>
                <a:cs typeface="DM Sans"/>
                <a:sym typeface="DM Sans"/>
              </a:rPr>
              <a:t>Why we need Electronically Commutated Motors </a:t>
            </a:r>
            <a:r>
              <a:rPr lang="en-US" sz="2000" b="1" dirty="0">
                <a:solidFill>
                  <a:srgbClr val="2D3750"/>
                </a:solidFill>
              </a:rPr>
              <a:t>and their applications</a:t>
            </a:r>
            <a:r>
              <a:rPr lang="en-US" sz="2000" b="1" dirty="0">
                <a:solidFill>
                  <a:srgbClr val="2D3750"/>
                </a:solidFill>
                <a:ea typeface="DM Sans"/>
                <a:cs typeface="DM Sans"/>
                <a:sym typeface="DM Sans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ym typeface="DM Sans"/>
              </a:rPr>
              <a:t>ECM motors are excellent for efficiency purposes</a:t>
            </a:r>
            <a:r>
              <a:rPr lang="en-US" sz="1400" b="1" dirty="0">
                <a:sym typeface="DM Sans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ym typeface="DM Sans"/>
              </a:rPr>
              <a:t>The ability to precisely control the speed of the motor allows for varying the airflow and providing an efficient operation of blower fans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ym typeface="DM Sans"/>
              </a:rPr>
              <a:t>Variable speed motors produce less noise, more reliable and provide a comfortable environment</a:t>
            </a:r>
            <a:endParaRPr lang="en-US" sz="1400" b="1" dirty="0">
              <a:ea typeface="DM Sans"/>
              <a:cs typeface="DM Sans"/>
              <a:sym typeface="DM Sans"/>
            </a:endParaRPr>
          </a:p>
          <a:p>
            <a:r>
              <a:rPr lang="en-US" b="1" dirty="0">
                <a:solidFill>
                  <a:srgbClr val="2D3750"/>
                </a:solidFill>
                <a:ea typeface="DM Sans"/>
                <a:cs typeface="DM Sans"/>
                <a:sym typeface="DM Sans"/>
              </a:rPr>
              <a:t>The value of ECM </a:t>
            </a:r>
            <a:r>
              <a:rPr lang="en-US" b="1" dirty="0">
                <a:solidFill>
                  <a:srgbClr val="2D3750"/>
                </a:solidFill>
                <a:latin typeface="Aptos ExtraBold"/>
              </a:rPr>
              <a:t>Controls</a:t>
            </a:r>
            <a:endParaRPr lang="en-US" dirty="0">
              <a:solidFill>
                <a:srgbClr val="2D37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Form, fit and functional OEM replacements for efficiently controlling a motor’s speed.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Manually or automated control of an ECM is available (model dependent), while monitoring and displaying the RPM, CFM of the motor.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Aftermarket availability allows for contractors to replace OEM parts at a lower cost</a:t>
            </a:r>
          </a:p>
          <a:p>
            <a:r>
              <a:rPr lang="en-US" b="1" dirty="0">
                <a:solidFill>
                  <a:srgbClr val="2D3750"/>
                </a:solidFill>
              </a:rPr>
              <a:t>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ICM product will vary the speed of an ECM by providing a pulse width modulated (PWM) signal at an amplitude of 0-10 VDC. Some models will utilize RPM feedback as well.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ICM713 head pressure control is specifically designed to provide head pressure control to systems incorporating an electronically commutated motor. The ECM motor must be capable of accepting a pulse with modulation (PWM) signal</a:t>
            </a:r>
            <a:endParaRPr lang="en-US" sz="12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28858D8-23D3-5E3C-DC38-00379E8A5924}"/>
              </a:ext>
            </a:extLst>
          </p:cNvPr>
          <p:cNvGrpSpPr/>
          <p:nvPr/>
        </p:nvGrpSpPr>
        <p:grpSpPr>
          <a:xfrm>
            <a:off x="10899053" y="238191"/>
            <a:ext cx="1074383" cy="746856"/>
            <a:chOff x="10987618" y="59026"/>
            <a:chExt cx="1074383" cy="74685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8E41160-0557-5271-84BC-B554A264AC6D}"/>
                </a:ext>
              </a:extLst>
            </p:cNvPr>
            <p:cNvSpPr/>
            <p:nvPr/>
          </p:nvSpPr>
          <p:spPr>
            <a:xfrm>
              <a:off x="10987618" y="59026"/>
              <a:ext cx="1074383" cy="74685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A flag with black and blue stripes&#10;&#10;Description automatically generated">
              <a:extLst>
                <a:ext uri="{FF2B5EF4-FFF2-40B4-BE49-F238E27FC236}">
                  <a16:creationId xmlns:a16="http://schemas.microsoft.com/office/drawing/2014/main" id="{E04BAD01-9B79-FDF6-DE5D-B54B891DC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028816" y="113925"/>
              <a:ext cx="988032" cy="687578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Picture 21" descr="A close-up of a motor control unit&#10;&#10;AI-generated content may be incorrect.">
            <a:extLst>
              <a:ext uri="{FF2B5EF4-FFF2-40B4-BE49-F238E27FC236}">
                <a16:creationId xmlns:a16="http://schemas.microsoft.com/office/drawing/2014/main" id="{8893032C-DE8A-B7C6-A81B-A10CD29DB1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1529" y="3073355"/>
            <a:ext cx="1505282" cy="758662"/>
          </a:xfrm>
          <a:prstGeom prst="rect">
            <a:avLst/>
          </a:prstGeom>
        </p:spPr>
      </p:pic>
      <p:pic>
        <p:nvPicPr>
          <p:cNvPr id="23" name="Picture 22" descr="Close-up of a speedometer&#10;&#10;AI-generated content may be incorrect.">
            <a:extLst>
              <a:ext uri="{FF2B5EF4-FFF2-40B4-BE49-F238E27FC236}">
                <a16:creationId xmlns:a16="http://schemas.microsoft.com/office/drawing/2014/main" id="{074B385C-51D2-5D9C-97D0-107F3593E4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7818" y="3013856"/>
            <a:ext cx="1505282" cy="796545"/>
          </a:xfrm>
          <a:prstGeom prst="rect">
            <a:avLst/>
          </a:prstGeom>
        </p:spPr>
      </p:pic>
      <p:pic>
        <p:nvPicPr>
          <p:cNvPr id="24" name="Picture 23" descr="A green circuit board with many small components&#10;&#10;AI-generated content may be incorrect.">
            <a:extLst>
              <a:ext uri="{FF2B5EF4-FFF2-40B4-BE49-F238E27FC236}">
                <a16:creationId xmlns:a16="http://schemas.microsoft.com/office/drawing/2014/main" id="{3813EC0C-BD79-5A3F-C9DB-21A31F3007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253830">
            <a:off x="9918613" y="4461436"/>
            <a:ext cx="1627086" cy="135590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BF46FB3-F93D-C1A2-9C68-178C02D175B2}"/>
              </a:ext>
            </a:extLst>
          </p:cNvPr>
          <p:cNvSpPr txBox="1"/>
          <p:nvPr/>
        </p:nvSpPr>
        <p:spPr>
          <a:xfrm>
            <a:off x="7333460" y="4058075"/>
            <a:ext cx="2361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ICM708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336BF3-0203-5590-546D-96D467B2CFDD}"/>
              </a:ext>
            </a:extLst>
          </p:cNvPr>
          <p:cNvSpPr txBox="1"/>
          <p:nvPr/>
        </p:nvSpPr>
        <p:spPr>
          <a:xfrm>
            <a:off x="9408012" y="3948750"/>
            <a:ext cx="2361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ICM711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0DBD062-38C5-2E7F-B2DF-2B6ED4F08B0E}"/>
              </a:ext>
            </a:extLst>
          </p:cNvPr>
          <p:cNvSpPr txBox="1"/>
          <p:nvPr/>
        </p:nvSpPr>
        <p:spPr>
          <a:xfrm>
            <a:off x="9624256" y="5693598"/>
            <a:ext cx="2361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ICM713</a:t>
            </a:r>
          </a:p>
        </p:txBody>
      </p:sp>
    </p:spTree>
    <p:extLst>
      <p:ext uri="{BB962C8B-B14F-4D97-AF65-F5344CB8AC3E}">
        <p14:creationId xmlns:p14="http://schemas.microsoft.com/office/powerpoint/2010/main" val="1977322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F48EFCEE-F1C4-C503-3588-1B1340480916}"/>
              </a:ext>
            </a:extLst>
          </p:cNvPr>
          <p:cNvSpPr/>
          <p:nvPr/>
        </p:nvSpPr>
        <p:spPr>
          <a:xfrm rot="10800000">
            <a:off x="7626486" y="-14027"/>
            <a:ext cx="4574162" cy="3608997"/>
          </a:xfrm>
          <a:prstGeom prst="rect">
            <a:avLst/>
          </a:prstGeom>
          <a:solidFill>
            <a:srgbClr val="2D37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972414-6A15-93ED-3C6F-A4B79AEF7A2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4000"/>
          </a:blip>
          <a:srcRect l="8792" r="758"/>
          <a:stretch/>
        </p:blipFill>
        <p:spPr>
          <a:xfrm rot="5400000">
            <a:off x="3340998" y="-3355024"/>
            <a:ext cx="935842" cy="761783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9B17A4C-02A3-229F-1998-1CB30B8BFAEC}"/>
              </a:ext>
            </a:extLst>
          </p:cNvPr>
          <p:cNvSpPr txBox="1">
            <a:spLocks/>
          </p:cNvSpPr>
          <p:nvPr/>
        </p:nvSpPr>
        <p:spPr>
          <a:xfrm>
            <a:off x="128623" y="678735"/>
            <a:ext cx="6035162" cy="931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2D3750"/>
                </a:solidFill>
                <a:latin typeface="Aptos ExtraBold" panose="020B0004020202020204" pitchFamily="34" charset="0"/>
              </a:rPr>
              <a:t>ICM708 – ECM Control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D2C724BA-5655-C58E-6F74-A2901ACE3A17}"/>
              </a:ext>
            </a:extLst>
          </p:cNvPr>
          <p:cNvSpPr txBox="1"/>
          <p:nvPr/>
        </p:nvSpPr>
        <p:spPr>
          <a:xfrm>
            <a:off x="8264076" y="1943268"/>
            <a:ext cx="3609267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b="1" dirty="0">
                <a:solidFill>
                  <a:srgbClr val="3CA1D5"/>
                </a:solidFill>
                <a:ea typeface="DM Sans Bold"/>
                <a:cs typeface="DM Sans Bold"/>
                <a:sym typeface="DM Sans Bold"/>
              </a:rPr>
              <a:t>REPLACES: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a typeface="+mn-lt"/>
                <a:cs typeface="+mn-lt"/>
              </a:rPr>
              <a:t>EVO™/ECM: -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VCU-36-amp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B8FFAC3F-77FB-89BC-7F9C-D25249AF8DE6}"/>
              </a:ext>
            </a:extLst>
          </p:cNvPr>
          <p:cNvSpPr txBox="1"/>
          <p:nvPr/>
        </p:nvSpPr>
        <p:spPr>
          <a:xfrm>
            <a:off x="8264076" y="135112"/>
            <a:ext cx="4137382" cy="1541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347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3CA1D5"/>
                </a:solidFill>
                <a:ea typeface="DM Sans Bold"/>
                <a:cs typeface="DM Sans Bold"/>
                <a:sym typeface="DM Sans Bold"/>
              </a:rPr>
              <a:t>SPECIFICATIONS:</a:t>
            </a:r>
            <a:endParaRPr lang="en-US" sz="1600" b="1" dirty="0">
              <a:solidFill>
                <a:srgbClr val="3CA1D5"/>
              </a:solidFill>
              <a:ea typeface="DM Sans Bold"/>
              <a:cs typeface="DM Sans Bold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a typeface="+mn-lt"/>
                <a:cs typeface="+mn-lt"/>
              </a:rPr>
              <a:t>Power supply: 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18-30 VAC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a typeface="+mn-lt"/>
                <a:cs typeface="+mn-lt"/>
              </a:rPr>
              <a:t>RPM input: 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5 VDC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a typeface="+mn-lt"/>
                <a:cs typeface="+mn-lt"/>
              </a:rPr>
              <a:t>PWM &amp; ON/OFF outputs: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14 VDC (PWM 80Hz)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a typeface="+mn-lt"/>
                <a:cs typeface="+mn-lt"/>
              </a:rPr>
              <a:t>Dimensions: 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4.25” x 2.35” x 1.50”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9" name="Picture 8" descr="A blue and black logo&#10;&#10;Description automatically generated">
            <a:extLst>
              <a:ext uri="{FF2B5EF4-FFF2-40B4-BE49-F238E27FC236}">
                <a16:creationId xmlns:a16="http://schemas.microsoft.com/office/drawing/2014/main" id="{BCE26775-A1AB-4155-CF88-9E68EFF76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60" y="74640"/>
            <a:ext cx="1946229" cy="613281"/>
          </a:xfrm>
          <a:prstGeom prst="rect">
            <a:avLst/>
          </a:prstGeom>
        </p:spPr>
      </p:pic>
      <p:pic>
        <p:nvPicPr>
          <p:cNvPr id="10" name="Picture 9" descr="A white and blue tool&#10;&#10;Description automatically generated">
            <a:extLst>
              <a:ext uri="{FF2B5EF4-FFF2-40B4-BE49-F238E27FC236}">
                <a16:creationId xmlns:a16="http://schemas.microsoft.com/office/drawing/2014/main" id="{17A5AAB7-EA95-5C55-0F0E-3EE3EB4CABA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420" t="46422" r="9087" b="47098"/>
          <a:stretch/>
        </p:blipFill>
        <p:spPr>
          <a:xfrm>
            <a:off x="-2" y="6272365"/>
            <a:ext cx="12192002" cy="74685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C0EF3C7-F3F7-E254-6F4C-19735706E9BD}"/>
              </a:ext>
            </a:extLst>
          </p:cNvPr>
          <p:cNvGrpSpPr/>
          <p:nvPr/>
        </p:nvGrpSpPr>
        <p:grpSpPr>
          <a:xfrm>
            <a:off x="3433865" y="6504921"/>
            <a:ext cx="8472791" cy="389999"/>
            <a:chOff x="3433865" y="6391059"/>
            <a:chExt cx="8472791" cy="38999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890AAC-D3FB-2748-16A8-0A9100F7FC09}"/>
                </a:ext>
              </a:extLst>
            </p:cNvPr>
            <p:cNvSpPr txBox="1"/>
            <p:nvPr/>
          </p:nvSpPr>
          <p:spPr>
            <a:xfrm>
              <a:off x="3433865" y="6401107"/>
              <a:ext cx="1420237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APPLIANCE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9AAF1D2-DB29-DFE0-3763-487A56C095D2}"/>
                </a:ext>
              </a:extLst>
            </p:cNvPr>
            <p:cNvSpPr txBox="1"/>
            <p:nvPr/>
          </p:nvSpPr>
          <p:spPr>
            <a:xfrm>
              <a:off x="5095834" y="6401107"/>
              <a:ext cx="1587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ELECTRICAL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1376B96-599E-B759-CBC1-99A0E66F62B5}"/>
                </a:ext>
              </a:extLst>
            </p:cNvPr>
            <p:cNvSpPr txBox="1"/>
            <p:nvPr/>
          </p:nvSpPr>
          <p:spPr>
            <a:xfrm>
              <a:off x="6916368" y="6396083"/>
              <a:ext cx="1420237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HVAC/R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7D410B2-5FA6-A0B1-EA6E-8730B472D2BE}"/>
                </a:ext>
              </a:extLst>
            </p:cNvPr>
            <p:cNvSpPr txBox="1"/>
            <p:nvPr/>
          </p:nvSpPr>
          <p:spPr>
            <a:xfrm>
              <a:off x="8305903" y="6391060"/>
              <a:ext cx="1420237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2D3750"/>
                  </a:solidFill>
                  <a:latin typeface="Aptos" panose="020B0004020202020204" pitchFamily="34" charset="0"/>
                </a:rPr>
                <a:t>MARINE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D272CF0-C300-30B0-6067-D98E8A3CB5B2}"/>
                </a:ext>
              </a:extLst>
            </p:cNvPr>
            <p:cNvSpPr txBox="1"/>
            <p:nvPr/>
          </p:nvSpPr>
          <p:spPr>
            <a:xfrm>
              <a:off x="9656012" y="6391059"/>
              <a:ext cx="1613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POOL &amp; SPA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A67EF1F-904A-33A2-F27A-FA54CDEF1B0B}"/>
                </a:ext>
              </a:extLst>
            </p:cNvPr>
            <p:cNvSpPr txBox="1"/>
            <p:nvPr/>
          </p:nvSpPr>
          <p:spPr>
            <a:xfrm>
              <a:off x="11373100" y="6401679"/>
              <a:ext cx="533556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2D3750"/>
                  </a:solidFill>
                  <a:latin typeface="Aptos" panose="020B0004020202020204" pitchFamily="34" charset="0"/>
                </a:rPr>
                <a:t>RV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934B700-9D82-D5FD-EE90-7E152F04AA7F}"/>
              </a:ext>
            </a:extLst>
          </p:cNvPr>
          <p:cNvSpPr txBox="1"/>
          <p:nvPr/>
        </p:nvSpPr>
        <p:spPr>
          <a:xfrm>
            <a:off x="205759" y="1525910"/>
            <a:ext cx="6685054" cy="12311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ea typeface="DM Sans"/>
                <a:cs typeface="DM Sans"/>
                <a:sym typeface="DM Sans"/>
              </a:rPr>
              <a:t>Features and Benefits: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a typeface="DM Sans"/>
                <a:cs typeface="DM Sans"/>
                <a:sym typeface="DM Sans"/>
              </a:rPr>
              <a:t>A low current pulse width modulated signal for controlling the speed of a GE 2.3 ECM based on a user settable potentiometer.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a typeface="DM Sans"/>
                <a:cs typeface="DM Sans"/>
                <a:sym typeface="DM Sans"/>
              </a:rPr>
              <a:t>RPM Feedback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ea typeface="DM Sans"/>
                <a:cs typeface="DM Sans"/>
                <a:sym typeface="DM Sans"/>
              </a:rPr>
              <a:t>On-board LED diagnostics for visual indication of the motor’s status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2DC5D1-5350-047B-514D-62D42836EA2B}"/>
              </a:ext>
            </a:extLst>
          </p:cNvPr>
          <p:cNvGrpSpPr/>
          <p:nvPr/>
        </p:nvGrpSpPr>
        <p:grpSpPr>
          <a:xfrm>
            <a:off x="10965955" y="196146"/>
            <a:ext cx="1074383" cy="746856"/>
            <a:chOff x="10987618" y="59026"/>
            <a:chExt cx="1074383" cy="74685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0D8509-3781-5D6A-3BCF-2ACDF327FCDC}"/>
                </a:ext>
              </a:extLst>
            </p:cNvPr>
            <p:cNvSpPr/>
            <p:nvPr/>
          </p:nvSpPr>
          <p:spPr>
            <a:xfrm>
              <a:off x="10987618" y="59026"/>
              <a:ext cx="1074383" cy="74685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A flag with black and blue stripes&#10;&#10;Description automatically generated">
              <a:extLst>
                <a:ext uri="{FF2B5EF4-FFF2-40B4-BE49-F238E27FC236}">
                  <a16:creationId xmlns:a16="http://schemas.microsoft.com/office/drawing/2014/main" id="{9903A3AC-D604-FDD9-6E65-403F0746D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028816" y="113925"/>
              <a:ext cx="988032" cy="687578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41" name="Picture 40" descr="A close-up of a motor control unit&#10;&#10;AI-generated content may be incorrect.">
            <a:extLst>
              <a:ext uri="{FF2B5EF4-FFF2-40B4-BE49-F238E27FC236}">
                <a16:creationId xmlns:a16="http://schemas.microsoft.com/office/drawing/2014/main" id="{44A9935E-9658-D35F-D25C-AEC67003CD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160" y="3326107"/>
            <a:ext cx="3480806" cy="175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80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E9764-607C-B2B7-59A5-EFC9EA878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60D785-BB3F-5BFC-2946-8E80432178DA}"/>
              </a:ext>
            </a:extLst>
          </p:cNvPr>
          <p:cNvSpPr/>
          <p:nvPr/>
        </p:nvSpPr>
        <p:spPr>
          <a:xfrm rot="10800000">
            <a:off x="7617837" y="0"/>
            <a:ext cx="4574162" cy="4446170"/>
          </a:xfrm>
          <a:prstGeom prst="rect">
            <a:avLst/>
          </a:prstGeom>
          <a:solidFill>
            <a:srgbClr val="2D37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C7C9CE-4EE7-84C2-5D29-93CA817D3E3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4000"/>
          </a:blip>
          <a:srcRect l="8792" r="758"/>
          <a:stretch/>
        </p:blipFill>
        <p:spPr>
          <a:xfrm rot="5400000">
            <a:off x="3341001" y="-3355027"/>
            <a:ext cx="935842" cy="761784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63AE745-DC8B-2391-2AA2-5A1676A6036A}"/>
              </a:ext>
            </a:extLst>
          </p:cNvPr>
          <p:cNvSpPr txBox="1">
            <a:spLocks/>
          </p:cNvSpPr>
          <p:nvPr/>
        </p:nvSpPr>
        <p:spPr>
          <a:xfrm>
            <a:off x="128623" y="678735"/>
            <a:ext cx="6035162" cy="931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2D3750"/>
                </a:solidFill>
                <a:latin typeface="Aptos ExtraBold" panose="020B0004020202020204" pitchFamily="34" charset="0"/>
              </a:rPr>
              <a:t>ICM711 – ECM Control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179551B9-CB99-66AB-7BEE-861F72C424D6}"/>
              </a:ext>
            </a:extLst>
          </p:cNvPr>
          <p:cNvSpPr txBox="1"/>
          <p:nvPr/>
        </p:nvSpPr>
        <p:spPr>
          <a:xfrm>
            <a:off x="7834235" y="3034015"/>
            <a:ext cx="3609267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b="1" dirty="0">
                <a:solidFill>
                  <a:srgbClr val="3CA1D5"/>
                </a:solidFill>
                <a:ea typeface="DM Sans Bold"/>
                <a:cs typeface="DM Sans Bold"/>
                <a:sym typeface="DM Sans Bold"/>
              </a:rPr>
              <a:t>REPLACES: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a typeface="+mn-lt"/>
                <a:cs typeface="+mn-lt"/>
              </a:rPr>
              <a:t>EVO™/ECM 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– ACU+-S1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113E4ADA-1302-9C83-D419-F724200F2575}"/>
              </a:ext>
            </a:extLst>
          </p:cNvPr>
          <p:cNvSpPr txBox="1"/>
          <p:nvPr/>
        </p:nvSpPr>
        <p:spPr>
          <a:xfrm>
            <a:off x="7834235" y="113925"/>
            <a:ext cx="4229142" cy="2618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347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3CA1D5"/>
                </a:solidFill>
                <a:ea typeface="DM Sans Bold"/>
                <a:cs typeface="DM Sans Bold"/>
                <a:sym typeface="DM Sans Bold"/>
              </a:rPr>
              <a:t>SPECIFICATIONS:</a:t>
            </a:r>
            <a:endParaRPr lang="en-US" sz="1600" b="1" dirty="0">
              <a:solidFill>
                <a:srgbClr val="3CA1D5"/>
              </a:solidFill>
              <a:ea typeface="DM Sans Bold"/>
              <a:cs typeface="DM Sans Bold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a typeface="+mn-lt"/>
                <a:cs typeface="+mn-lt"/>
              </a:rPr>
              <a:t>Power supply: 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18-30 VAC, 60Hz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a typeface="+mn-lt"/>
                <a:cs typeface="+mn-lt"/>
              </a:rPr>
              <a:t>Signal &amp; common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: 0-10 VDC – 0-100% PWM request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a typeface="+mn-lt"/>
                <a:cs typeface="+mn-lt"/>
              </a:rPr>
              <a:t>ECM supplied feedback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: 5VDC (motor at rest or not connected)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a typeface="+mn-lt"/>
                <a:cs typeface="+mn-lt"/>
              </a:rPr>
              <a:t>PWM suppled to ECM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: 18VDC (10mA max)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a typeface="+mn-lt"/>
                <a:cs typeface="+mn-lt"/>
              </a:rPr>
              <a:t>ON/OFF supplied to ECM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: 18VDC (10mA max)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a typeface="+mn-lt"/>
                <a:cs typeface="+mn-lt"/>
              </a:rPr>
              <a:t>RPM &amp; common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: 0-10 VDC (5mA max)</a:t>
            </a: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 – 0-2000 RPM (10 RPM increments)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a typeface="+mn-lt"/>
                <a:cs typeface="+mn-lt"/>
              </a:rPr>
              <a:t>Dimensions: 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4.25” x 2.35” x 1.50”</a:t>
            </a:r>
          </a:p>
        </p:txBody>
      </p:sp>
      <p:pic>
        <p:nvPicPr>
          <p:cNvPr id="9" name="Picture 8" descr="A blue and black logo&#10;&#10;Description automatically generated">
            <a:extLst>
              <a:ext uri="{FF2B5EF4-FFF2-40B4-BE49-F238E27FC236}">
                <a16:creationId xmlns:a16="http://schemas.microsoft.com/office/drawing/2014/main" id="{11F4EC3B-5989-76E4-14BF-6D8416142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60" y="74640"/>
            <a:ext cx="1946229" cy="613281"/>
          </a:xfrm>
          <a:prstGeom prst="rect">
            <a:avLst/>
          </a:prstGeom>
        </p:spPr>
      </p:pic>
      <p:pic>
        <p:nvPicPr>
          <p:cNvPr id="10" name="Picture 9" descr="A white and blue tool&#10;&#10;Description automatically generated">
            <a:extLst>
              <a:ext uri="{FF2B5EF4-FFF2-40B4-BE49-F238E27FC236}">
                <a16:creationId xmlns:a16="http://schemas.microsoft.com/office/drawing/2014/main" id="{F72B018B-E117-AF50-94E9-AE70BE82ACE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420" t="46422" r="9087" b="47098"/>
          <a:stretch/>
        </p:blipFill>
        <p:spPr>
          <a:xfrm>
            <a:off x="-2" y="6272365"/>
            <a:ext cx="12192002" cy="74685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D3146A1-0CC0-2A34-921D-583F57CAFA03}"/>
              </a:ext>
            </a:extLst>
          </p:cNvPr>
          <p:cNvGrpSpPr/>
          <p:nvPr/>
        </p:nvGrpSpPr>
        <p:grpSpPr>
          <a:xfrm>
            <a:off x="3433865" y="6504921"/>
            <a:ext cx="8472791" cy="389999"/>
            <a:chOff x="3433865" y="6391059"/>
            <a:chExt cx="8472791" cy="38999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BDAA78C-9273-146D-3270-B55F986DBD27}"/>
                </a:ext>
              </a:extLst>
            </p:cNvPr>
            <p:cNvSpPr txBox="1"/>
            <p:nvPr/>
          </p:nvSpPr>
          <p:spPr>
            <a:xfrm>
              <a:off x="3433865" y="6401107"/>
              <a:ext cx="1420237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APPLIANCE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E1F1F6-F794-F4D7-96C8-745613FDB26D}"/>
                </a:ext>
              </a:extLst>
            </p:cNvPr>
            <p:cNvSpPr txBox="1"/>
            <p:nvPr/>
          </p:nvSpPr>
          <p:spPr>
            <a:xfrm>
              <a:off x="5095834" y="6401107"/>
              <a:ext cx="1587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ELECTRICAL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E715FEB-6407-3A06-CF53-FAEECF3DC626}"/>
                </a:ext>
              </a:extLst>
            </p:cNvPr>
            <p:cNvSpPr txBox="1"/>
            <p:nvPr/>
          </p:nvSpPr>
          <p:spPr>
            <a:xfrm>
              <a:off x="6916368" y="6396083"/>
              <a:ext cx="1420237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HVAC/R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8C1E475-3ED0-E114-BC98-2FAFF6FAD837}"/>
                </a:ext>
              </a:extLst>
            </p:cNvPr>
            <p:cNvSpPr txBox="1"/>
            <p:nvPr/>
          </p:nvSpPr>
          <p:spPr>
            <a:xfrm>
              <a:off x="8305903" y="6391060"/>
              <a:ext cx="1420237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2D3750"/>
                  </a:solidFill>
                  <a:latin typeface="Aptos" panose="020B0004020202020204" pitchFamily="34" charset="0"/>
                </a:rPr>
                <a:t>MARINE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6870678-4781-5F05-D568-1D5FFA3FCEA1}"/>
                </a:ext>
              </a:extLst>
            </p:cNvPr>
            <p:cNvSpPr txBox="1"/>
            <p:nvPr/>
          </p:nvSpPr>
          <p:spPr>
            <a:xfrm>
              <a:off x="9656012" y="6391059"/>
              <a:ext cx="1613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POOL &amp; SPA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3CA111D-7346-E97D-7930-53CB5CFABDA2}"/>
                </a:ext>
              </a:extLst>
            </p:cNvPr>
            <p:cNvSpPr txBox="1"/>
            <p:nvPr/>
          </p:nvSpPr>
          <p:spPr>
            <a:xfrm>
              <a:off x="11373100" y="6401679"/>
              <a:ext cx="533556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2D3750"/>
                  </a:solidFill>
                  <a:latin typeface="Aptos" panose="020B0004020202020204" pitchFamily="34" charset="0"/>
                </a:rPr>
                <a:t>RV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2202EDA-68E4-FEDF-4479-008912915FAE}"/>
              </a:ext>
            </a:extLst>
          </p:cNvPr>
          <p:cNvSpPr txBox="1"/>
          <p:nvPr/>
        </p:nvSpPr>
        <p:spPr>
          <a:xfrm>
            <a:off x="205759" y="1525910"/>
            <a:ext cx="6345353" cy="19697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rgbClr val="2D3750"/>
                </a:solidFill>
                <a:ea typeface="DM Sans"/>
                <a:cs typeface="DM Sans"/>
                <a:sym typeface="DM Sans"/>
              </a:rPr>
              <a:t>Features and Benefits:</a:t>
            </a:r>
          </a:p>
          <a:p>
            <a:r>
              <a:rPr lang="en-US" sz="1400" dirty="0">
                <a:ea typeface="DM Sans"/>
                <a:cs typeface="DM Sans"/>
                <a:sym typeface="DM Sans"/>
              </a:rPr>
              <a:t>The ICM711 is used to control the speed of an Electronically Commutated Motor (ECM) by automated control systems via a 0-10 DC input (SIGNAL &amp; COMMON), or manually via potentiometer (SET SPEED). </a:t>
            </a:r>
          </a:p>
          <a:p>
            <a:endParaRPr lang="en-US" sz="1400" dirty="0">
              <a:ea typeface="DM Sans"/>
              <a:cs typeface="DM Sans"/>
              <a:sym typeface="DM Sans"/>
            </a:endParaRPr>
          </a:p>
          <a:p>
            <a:r>
              <a:rPr lang="en-US" sz="1400" dirty="0">
                <a:ea typeface="DM Sans"/>
                <a:cs typeface="DM Sans"/>
                <a:sym typeface="DM Sans"/>
              </a:rPr>
              <a:t>The ICM711 will also provide motor speed feedback via visual LED indication (MOTOR RPM) as well as a 0-10 VAC output (RPM &amp; COMMON) to supply an automated control system.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D86C5A0-A84C-CB18-652B-1E04578C10F6}"/>
              </a:ext>
            </a:extLst>
          </p:cNvPr>
          <p:cNvGrpSpPr/>
          <p:nvPr/>
        </p:nvGrpSpPr>
        <p:grpSpPr>
          <a:xfrm>
            <a:off x="10944048" y="141306"/>
            <a:ext cx="1074383" cy="746856"/>
            <a:chOff x="10987618" y="59026"/>
            <a:chExt cx="1074383" cy="74685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2CBE049-36B1-A3E7-0283-E5ABE0A9FE5F}"/>
                </a:ext>
              </a:extLst>
            </p:cNvPr>
            <p:cNvSpPr/>
            <p:nvPr/>
          </p:nvSpPr>
          <p:spPr>
            <a:xfrm>
              <a:off x="10987618" y="59026"/>
              <a:ext cx="1074383" cy="74685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A flag with black and blue stripes&#10;&#10;Description automatically generated">
              <a:extLst>
                <a:ext uri="{FF2B5EF4-FFF2-40B4-BE49-F238E27FC236}">
                  <a16:creationId xmlns:a16="http://schemas.microsoft.com/office/drawing/2014/main" id="{2EC37469-49AA-701C-E7C7-0D6D595F1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028816" y="113925"/>
              <a:ext cx="988032" cy="687578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9" name="Picture 38" descr="Close-up of a speedometer&#10;&#10;AI-generated content may be incorrect.">
            <a:extLst>
              <a:ext uri="{FF2B5EF4-FFF2-40B4-BE49-F238E27FC236}">
                <a16:creationId xmlns:a16="http://schemas.microsoft.com/office/drawing/2014/main" id="{5E595F7F-044F-FC5A-DA6F-846A9D9F48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435" y="3971495"/>
            <a:ext cx="30480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51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A0BD3-E288-CB9B-57BD-827629C3E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8EE7A7-0AA0-6B89-6D69-A80887B19128}"/>
              </a:ext>
            </a:extLst>
          </p:cNvPr>
          <p:cNvSpPr/>
          <p:nvPr/>
        </p:nvSpPr>
        <p:spPr>
          <a:xfrm rot="10800000">
            <a:off x="7617837" y="-14028"/>
            <a:ext cx="4574162" cy="3608997"/>
          </a:xfrm>
          <a:prstGeom prst="rect">
            <a:avLst/>
          </a:prstGeom>
          <a:solidFill>
            <a:srgbClr val="2D37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BB5E12-B9A3-5DED-A5D7-5DED4823E4C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4000"/>
          </a:blip>
          <a:srcRect l="8792" r="758"/>
          <a:stretch/>
        </p:blipFill>
        <p:spPr>
          <a:xfrm rot="5400000">
            <a:off x="3341001" y="-3355027"/>
            <a:ext cx="935842" cy="761784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827347A-4E37-FC01-FD2C-11ED98003FC1}"/>
              </a:ext>
            </a:extLst>
          </p:cNvPr>
          <p:cNvSpPr txBox="1">
            <a:spLocks/>
          </p:cNvSpPr>
          <p:nvPr/>
        </p:nvSpPr>
        <p:spPr>
          <a:xfrm>
            <a:off x="128623" y="678735"/>
            <a:ext cx="7272822" cy="935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2D3750"/>
                </a:solidFill>
                <a:latin typeface="Aptos ExtraBold" panose="020B0004020202020204" pitchFamily="34" charset="0"/>
              </a:rPr>
              <a:t>ICM713 – Head Pressure Control for ECM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87558E1A-C41C-295B-B64C-82B5FBD09A6D}"/>
              </a:ext>
            </a:extLst>
          </p:cNvPr>
          <p:cNvSpPr txBox="1"/>
          <p:nvPr/>
        </p:nvSpPr>
        <p:spPr>
          <a:xfrm>
            <a:off x="7834235" y="2546808"/>
            <a:ext cx="3609267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b="1" dirty="0">
                <a:solidFill>
                  <a:srgbClr val="3CA1D5"/>
                </a:solidFill>
                <a:ea typeface="DM Sans Bold"/>
                <a:cs typeface="DM Sans Bold"/>
                <a:sym typeface="DM Sans Bold"/>
              </a:rPr>
              <a:t>REPLACES: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a typeface="+mn-lt"/>
                <a:cs typeface="+mn-lt"/>
              </a:rPr>
              <a:t>Hoffman: 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880-ECM(10)SSHP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9B2AECD7-2C0A-5FF2-00D5-3002DE94EE89}"/>
              </a:ext>
            </a:extLst>
          </p:cNvPr>
          <p:cNvSpPr txBox="1"/>
          <p:nvPr/>
        </p:nvSpPr>
        <p:spPr>
          <a:xfrm>
            <a:off x="7834235" y="113925"/>
            <a:ext cx="4229142" cy="2187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347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3CA1D5"/>
                </a:solidFill>
                <a:ea typeface="DM Sans Bold"/>
                <a:cs typeface="DM Sans Bold"/>
                <a:sym typeface="DM Sans Bold"/>
              </a:rPr>
              <a:t>SPECIFICATIONS:</a:t>
            </a:r>
            <a:endParaRPr lang="en-US" sz="1600" b="1" dirty="0">
              <a:solidFill>
                <a:srgbClr val="3CA1D5"/>
              </a:solidFill>
              <a:ea typeface="DM Sans Bold"/>
              <a:cs typeface="DM Sans Bold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a typeface="+mn-lt"/>
                <a:cs typeface="+mn-lt"/>
              </a:rPr>
              <a:t>Voltage: 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18-30 VAC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a typeface="+mn-lt"/>
                <a:cs typeface="+mn-lt"/>
              </a:rPr>
              <a:t>Frequency: 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50/60 Hz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a typeface="+mn-lt"/>
                <a:cs typeface="+mn-lt"/>
              </a:rPr>
              <a:t>Output: 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13.5 VDC, 10mA max., 80Hz, 0-100%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a typeface="+mn-lt"/>
                <a:cs typeface="+mn-lt"/>
              </a:rPr>
              <a:t>Operating temperature: 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-40</a:t>
            </a:r>
            <a:r>
              <a:rPr lang="en-US" sz="1400" dirty="0">
                <a:solidFill>
                  <a:schemeClr val="bg1"/>
                </a:solidFill>
              </a:rPr>
              <a:t>˚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F to 158</a:t>
            </a:r>
            <a:r>
              <a:rPr lang="en-US" sz="1400" dirty="0">
                <a:solidFill>
                  <a:schemeClr val="bg1"/>
                </a:solidFill>
              </a:rPr>
              <a:t>˚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a typeface="+mn-lt"/>
                <a:cs typeface="+mn-lt"/>
              </a:rPr>
              <a:t>Storage temperature: 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-40</a:t>
            </a:r>
            <a:r>
              <a:rPr lang="en-US" sz="1400" dirty="0">
                <a:solidFill>
                  <a:schemeClr val="bg1"/>
                </a:solidFill>
              </a:rPr>
              <a:t>˚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F to 185</a:t>
            </a:r>
            <a:r>
              <a:rPr lang="en-US" sz="1400" dirty="0">
                <a:solidFill>
                  <a:schemeClr val="bg1"/>
                </a:solidFill>
              </a:rPr>
              <a:t>˚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a typeface="+mn-lt"/>
                <a:cs typeface="+mn-lt"/>
              </a:rPr>
              <a:t>Temperature probes: 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10 Kohm (NTC, J-Curve)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a typeface="+mn-lt"/>
                <a:cs typeface="+mn-lt"/>
              </a:rPr>
              <a:t>Dimensions: 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5.00” x 3.25” x 1.50”</a:t>
            </a:r>
          </a:p>
        </p:txBody>
      </p:sp>
      <p:pic>
        <p:nvPicPr>
          <p:cNvPr id="9" name="Picture 8" descr="A blue and black logo&#10;&#10;Description automatically generated">
            <a:extLst>
              <a:ext uri="{FF2B5EF4-FFF2-40B4-BE49-F238E27FC236}">
                <a16:creationId xmlns:a16="http://schemas.microsoft.com/office/drawing/2014/main" id="{DCB106A4-7591-8889-A121-0EBD28FE4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60" y="74640"/>
            <a:ext cx="1946229" cy="613281"/>
          </a:xfrm>
          <a:prstGeom prst="rect">
            <a:avLst/>
          </a:prstGeom>
        </p:spPr>
      </p:pic>
      <p:pic>
        <p:nvPicPr>
          <p:cNvPr id="10" name="Picture 9" descr="A white and blue tool&#10;&#10;Description automatically generated">
            <a:extLst>
              <a:ext uri="{FF2B5EF4-FFF2-40B4-BE49-F238E27FC236}">
                <a16:creationId xmlns:a16="http://schemas.microsoft.com/office/drawing/2014/main" id="{FB9B9E43-E1C2-924D-77C4-F73DE6EFE20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420" t="46422" r="9087" b="47098"/>
          <a:stretch/>
        </p:blipFill>
        <p:spPr>
          <a:xfrm>
            <a:off x="-2" y="6272365"/>
            <a:ext cx="12192002" cy="74685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E02289F-C8F7-F618-0987-B0E2A2BB7E67}"/>
              </a:ext>
            </a:extLst>
          </p:cNvPr>
          <p:cNvGrpSpPr/>
          <p:nvPr/>
        </p:nvGrpSpPr>
        <p:grpSpPr>
          <a:xfrm>
            <a:off x="3433865" y="6504921"/>
            <a:ext cx="8472791" cy="389999"/>
            <a:chOff x="3433865" y="6391059"/>
            <a:chExt cx="8472791" cy="38999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D7CC9D7-ACBC-EF0C-65EE-F7198A0D2C9E}"/>
                </a:ext>
              </a:extLst>
            </p:cNvPr>
            <p:cNvSpPr txBox="1"/>
            <p:nvPr/>
          </p:nvSpPr>
          <p:spPr>
            <a:xfrm>
              <a:off x="3433865" y="6401107"/>
              <a:ext cx="1420237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APPLIANCE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96B9676-9D43-AB02-D633-063D7BE15D91}"/>
                </a:ext>
              </a:extLst>
            </p:cNvPr>
            <p:cNvSpPr txBox="1"/>
            <p:nvPr/>
          </p:nvSpPr>
          <p:spPr>
            <a:xfrm>
              <a:off x="5095834" y="6401107"/>
              <a:ext cx="1587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ELECTRICAL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01BA28D-B0FC-ED81-F100-6D23C4D6C334}"/>
                </a:ext>
              </a:extLst>
            </p:cNvPr>
            <p:cNvSpPr txBox="1"/>
            <p:nvPr/>
          </p:nvSpPr>
          <p:spPr>
            <a:xfrm>
              <a:off x="6916368" y="6396083"/>
              <a:ext cx="1420237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HVAC/R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7759C37-4624-59D6-102A-399CBA422FBF}"/>
                </a:ext>
              </a:extLst>
            </p:cNvPr>
            <p:cNvSpPr txBox="1"/>
            <p:nvPr/>
          </p:nvSpPr>
          <p:spPr>
            <a:xfrm>
              <a:off x="8305903" y="6391060"/>
              <a:ext cx="1420237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2D3750"/>
                  </a:solidFill>
                  <a:latin typeface="Aptos" panose="020B0004020202020204" pitchFamily="34" charset="0"/>
                </a:rPr>
                <a:t>MARINE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219541D-B5AF-693F-3CBE-1E92641F7B08}"/>
                </a:ext>
              </a:extLst>
            </p:cNvPr>
            <p:cNvSpPr txBox="1"/>
            <p:nvPr/>
          </p:nvSpPr>
          <p:spPr>
            <a:xfrm>
              <a:off x="9656012" y="6391059"/>
              <a:ext cx="1613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POOL &amp; SPA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5B7BF05-807B-A618-ECF3-B554D95A5F77}"/>
                </a:ext>
              </a:extLst>
            </p:cNvPr>
            <p:cNvSpPr txBox="1"/>
            <p:nvPr/>
          </p:nvSpPr>
          <p:spPr>
            <a:xfrm>
              <a:off x="11373100" y="6401679"/>
              <a:ext cx="533556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2D3750"/>
                  </a:solidFill>
                  <a:latin typeface="Aptos" panose="020B0004020202020204" pitchFamily="34" charset="0"/>
                </a:rPr>
                <a:t>RV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35EE64C-EBDD-70FC-D1E8-73C1C9E0F437}"/>
              </a:ext>
            </a:extLst>
          </p:cNvPr>
          <p:cNvSpPr txBox="1"/>
          <p:nvPr/>
        </p:nvSpPr>
        <p:spPr>
          <a:xfrm>
            <a:off x="205759" y="1525910"/>
            <a:ext cx="6345353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rgbClr val="2D3750"/>
                </a:solidFill>
                <a:ea typeface="DM Sans"/>
                <a:cs typeface="DM Sans"/>
                <a:sym typeface="DM Sans"/>
              </a:rPr>
              <a:t>Features and Benefits: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D3750"/>
                </a:solidFill>
                <a:ea typeface="DM Sans"/>
                <a:cs typeface="DM Sans"/>
                <a:sym typeface="DM Sans"/>
              </a:rPr>
              <a:t>Single or dual temperature inputs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D3750"/>
                </a:solidFill>
                <a:ea typeface="DM Sans"/>
                <a:cs typeface="DM Sans"/>
                <a:sym typeface="DM Sans"/>
              </a:rPr>
              <a:t>Heat pump bypass circuitry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D3750"/>
                </a:solidFill>
                <a:ea typeface="DM Sans"/>
                <a:cs typeface="DM Sans"/>
                <a:sym typeface="DM Sans"/>
              </a:rPr>
              <a:t>Low current pulse width modulated output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D3750"/>
                </a:solidFill>
                <a:ea typeface="DM Sans"/>
                <a:cs typeface="DM Sans"/>
                <a:sym typeface="DM Sans"/>
              </a:rPr>
              <a:t>Lead free design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1D832CC-3BF5-2D01-4F60-77A262F017E9}"/>
              </a:ext>
            </a:extLst>
          </p:cNvPr>
          <p:cNvGrpSpPr/>
          <p:nvPr/>
        </p:nvGrpSpPr>
        <p:grpSpPr>
          <a:xfrm>
            <a:off x="10944048" y="141306"/>
            <a:ext cx="1074383" cy="746856"/>
            <a:chOff x="10987618" y="59026"/>
            <a:chExt cx="1074383" cy="74685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00B50B5-EAB9-88BA-4AD3-107A16E6CA21}"/>
                </a:ext>
              </a:extLst>
            </p:cNvPr>
            <p:cNvSpPr/>
            <p:nvPr/>
          </p:nvSpPr>
          <p:spPr>
            <a:xfrm>
              <a:off x="10987618" y="59026"/>
              <a:ext cx="1074383" cy="74685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A flag with black and blue stripes&#10;&#10;Description automatically generated">
              <a:extLst>
                <a:ext uri="{FF2B5EF4-FFF2-40B4-BE49-F238E27FC236}">
                  <a16:creationId xmlns:a16="http://schemas.microsoft.com/office/drawing/2014/main" id="{D483998E-3079-C8E8-8E37-C06F2869A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028816" y="113925"/>
              <a:ext cx="988032" cy="687578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" name="Picture 2" descr="A green circuit board with many small components&#10;&#10;AI-generated content may be incorrect.">
            <a:extLst>
              <a:ext uri="{FF2B5EF4-FFF2-40B4-BE49-F238E27FC236}">
                <a16:creationId xmlns:a16="http://schemas.microsoft.com/office/drawing/2014/main" id="{59F595EB-595B-8E8D-ADEC-F25E990ADA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738" y="3271658"/>
            <a:ext cx="3048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006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627</Words>
  <Application>Microsoft Macintosh PowerPoint</Application>
  <PresentationFormat>Widescreen</PresentationFormat>
  <Paragraphs>89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Aptos Display</vt:lpstr>
      <vt:lpstr>Aptos ExtraBold</vt:lpstr>
      <vt:lpstr>Arial</vt:lpstr>
      <vt:lpstr>DM Sans</vt:lpstr>
      <vt:lpstr>DM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Paige Hart</dc:creator>
  <cp:lastModifiedBy>Paige Hart</cp:lastModifiedBy>
  <cp:revision>8</cp:revision>
  <dcterms:created xsi:type="dcterms:W3CDTF">2025-06-26T12:27:49Z</dcterms:created>
  <dcterms:modified xsi:type="dcterms:W3CDTF">2025-08-22T15:24:46Z</dcterms:modified>
</cp:coreProperties>
</file>