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99" r:id="rId3"/>
    <p:sldId id="282" r:id="rId4"/>
    <p:sldId id="283" r:id="rId5"/>
    <p:sldId id="284" r:id="rId6"/>
    <p:sldId id="285" r:id="rId7"/>
    <p:sldId id="286" r:id="rId8"/>
    <p:sldId id="28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cV9ncjUyM+0x0gCiIyUZQw==" hashData="Bi+EZggPtIKxreyV+Xx/8ikdl6UxoDVARKNxiXVUPZmGnRM7pgAmOO4eKeGoM/in84iuGHBp/udBUb6RMVt0L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37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558"/>
    <p:restoredTop sz="94658"/>
  </p:normalViewPr>
  <p:slideViewPr>
    <p:cSldViewPr snapToGrid="0">
      <p:cViewPr varScale="1">
        <p:scale>
          <a:sx n="63" d="100"/>
          <a:sy n="63" d="100"/>
        </p:scale>
        <p:origin x="184" y="1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DC8B1C-61D4-0F4E-B9C6-2A78E9DB5004}" type="datetimeFigureOut">
              <a:rPr lang="en-US" smtClean="0"/>
              <a:t>8/22/25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D1F1FD-640B-E940-9C5A-B92D0267A4F7}" type="slidenum">
              <a:rPr lang="en-US" smtClean="0"/>
              <a:t>‹#›</a:t>
            </a:fld>
            <a:endParaRPr lang="en-US"/>
          </a:p>
        </p:txBody>
      </p:sp>
    </p:spTree>
    <p:extLst>
      <p:ext uri="{BB962C8B-B14F-4D97-AF65-F5344CB8AC3E}">
        <p14:creationId xmlns:p14="http://schemas.microsoft.com/office/powerpoint/2010/main" val="3931578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007E7-DC3C-77EE-402F-69E4F1A794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84B00D-C632-4494-AE39-3B36943B8E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83DB24-142D-4EF1-01F9-31F105DD1F7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B8FF447-D848-BC98-9D22-1CC03CF50E37}"/>
              </a:ext>
            </a:extLst>
          </p:cNvPr>
          <p:cNvSpPr>
            <a:spLocks noGrp="1"/>
          </p:cNvSpPr>
          <p:nvPr>
            <p:ph type="sldNum" sz="quarter" idx="5"/>
          </p:nvPr>
        </p:nvSpPr>
        <p:spPr/>
        <p:txBody>
          <a:bodyPr/>
          <a:lstStyle/>
          <a:p>
            <a:fld id="{66BD267A-77A7-6A4A-B02F-291C807CABDB}" type="slidenum">
              <a:rPr lang="en-US" smtClean="0"/>
              <a:t>2</a:t>
            </a:fld>
            <a:endParaRPr lang="en-US"/>
          </a:p>
        </p:txBody>
      </p:sp>
    </p:spTree>
    <p:extLst>
      <p:ext uri="{BB962C8B-B14F-4D97-AF65-F5344CB8AC3E}">
        <p14:creationId xmlns:p14="http://schemas.microsoft.com/office/powerpoint/2010/main" val="2902974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ABDE9-1EF0-CE2A-06D6-B70C5315CB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22C405-0EBC-6EA4-351A-751372726B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D905CB-CECC-2B6A-F809-199A75A9035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AA0CF05-E55C-6731-ABB6-7FC39D02CA6A}"/>
              </a:ext>
            </a:extLst>
          </p:cNvPr>
          <p:cNvSpPr>
            <a:spLocks noGrp="1"/>
          </p:cNvSpPr>
          <p:nvPr>
            <p:ph type="sldNum" sz="quarter" idx="5"/>
          </p:nvPr>
        </p:nvSpPr>
        <p:spPr/>
        <p:txBody>
          <a:bodyPr/>
          <a:lstStyle/>
          <a:p>
            <a:fld id="{66BD267A-77A7-6A4A-B02F-291C807CABDB}" type="slidenum">
              <a:rPr lang="en-US" smtClean="0"/>
              <a:t>3</a:t>
            </a:fld>
            <a:endParaRPr lang="en-US"/>
          </a:p>
        </p:txBody>
      </p:sp>
    </p:spTree>
    <p:extLst>
      <p:ext uri="{BB962C8B-B14F-4D97-AF65-F5344CB8AC3E}">
        <p14:creationId xmlns:p14="http://schemas.microsoft.com/office/powerpoint/2010/main" val="1144049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51A45-C873-8FF5-7E81-89F3C41469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454FBB-EF37-923C-40BC-A1A2A9AB48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01EEEF-FA08-2F74-E2F1-F28DE3CA4EB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EFD96FC-1ED9-0594-628D-02C4614BF7AD}"/>
              </a:ext>
            </a:extLst>
          </p:cNvPr>
          <p:cNvSpPr>
            <a:spLocks noGrp="1"/>
          </p:cNvSpPr>
          <p:nvPr>
            <p:ph type="sldNum" sz="quarter" idx="5"/>
          </p:nvPr>
        </p:nvSpPr>
        <p:spPr/>
        <p:txBody>
          <a:bodyPr/>
          <a:lstStyle/>
          <a:p>
            <a:fld id="{66BD267A-77A7-6A4A-B02F-291C807CABDB}" type="slidenum">
              <a:rPr lang="en-US" smtClean="0"/>
              <a:t>4</a:t>
            </a:fld>
            <a:endParaRPr lang="en-US"/>
          </a:p>
        </p:txBody>
      </p:sp>
    </p:spTree>
    <p:extLst>
      <p:ext uri="{BB962C8B-B14F-4D97-AF65-F5344CB8AC3E}">
        <p14:creationId xmlns:p14="http://schemas.microsoft.com/office/powerpoint/2010/main" val="622355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035C7-F8BF-7F4D-EC4A-7FFB9A2F13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D83A37-EED2-2406-1669-9105B2DC9A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18FF54-03F2-0AD6-5994-6D99FBE78F0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F171387-C8A2-CE9E-8DE4-2F7DB158E854}"/>
              </a:ext>
            </a:extLst>
          </p:cNvPr>
          <p:cNvSpPr>
            <a:spLocks noGrp="1"/>
          </p:cNvSpPr>
          <p:nvPr>
            <p:ph type="sldNum" sz="quarter" idx="5"/>
          </p:nvPr>
        </p:nvSpPr>
        <p:spPr/>
        <p:txBody>
          <a:bodyPr/>
          <a:lstStyle/>
          <a:p>
            <a:fld id="{66BD267A-77A7-6A4A-B02F-291C807CABDB}" type="slidenum">
              <a:rPr lang="en-US" smtClean="0"/>
              <a:t>5</a:t>
            </a:fld>
            <a:endParaRPr lang="en-US"/>
          </a:p>
        </p:txBody>
      </p:sp>
    </p:spTree>
    <p:extLst>
      <p:ext uri="{BB962C8B-B14F-4D97-AF65-F5344CB8AC3E}">
        <p14:creationId xmlns:p14="http://schemas.microsoft.com/office/powerpoint/2010/main" val="171350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E4B21-C35E-B059-ED1B-1C34CE0869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6C1FCC-E685-06B0-437D-F7BC647571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F39824-679B-9374-55B7-5C0276216ED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6F290CA-8E17-C141-07E9-D983EBEA3376}"/>
              </a:ext>
            </a:extLst>
          </p:cNvPr>
          <p:cNvSpPr>
            <a:spLocks noGrp="1"/>
          </p:cNvSpPr>
          <p:nvPr>
            <p:ph type="sldNum" sz="quarter" idx="5"/>
          </p:nvPr>
        </p:nvSpPr>
        <p:spPr/>
        <p:txBody>
          <a:bodyPr/>
          <a:lstStyle/>
          <a:p>
            <a:fld id="{66BD267A-77A7-6A4A-B02F-291C807CABDB}" type="slidenum">
              <a:rPr lang="en-US" smtClean="0"/>
              <a:t>6</a:t>
            </a:fld>
            <a:endParaRPr lang="en-US"/>
          </a:p>
        </p:txBody>
      </p:sp>
    </p:spTree>
    <p:extLst>
      <p:ext uri="{BB962C8B-B14F-4D97-AF65-F5344CB8AC3E}">
        <p14:creationId xmlns:p14="http://schemas.microsoft.com/office/powerpoint/2010/main" val="2422759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FAA0F3-D996-4D3F-8A6E-AC8269D374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22B81B-51FA-1A7C-A972-E2DAA19188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ED1F20-41B4-2F6A-AB7F-BC66C283FAD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470C081-28A3-F412-E7F7-962DD47107D4}"/>
              </a:ext>
            </a:extLst>
          </p:cNvPr>
          <p:cNvSpPr>
            <a:spLocks noGrp="1"/>
          </p:cNvSpPr>
          <p:nvPr>
            <p:ph type="sldNum" sz="quarter" idx="5"/>
          </p:nvPr>
        </p:nvSpPr>
        <p:spPr/>
        <p:txBody>
          <a:bodyPr/>
          <a:lstStyle/>
          <a:p>
            <a:fld id="{66BD267A-77A7-6A4A-B02F-291C807CABDB}" type="slidenum">
              <a:rPr lang="en-US" smtClean="0"/>
              <a:t>7</a:t>
            </a:fld>
            <a:endParaRPr lang="en-US"/>
          </a:p>
        </p:txBody>
      </p:sp>
    </p:spTree>
    <p:extLst>
      <p:ext uri="{BB962C8B-B14F-4D97-AF65-F5344CB8AC3E}">
        <p14:creationId xmlns:p14="http://schemas.microsoft.com/office/powerpoint/2010/main" val="772484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F8465-A6B1-D7E6-B1DC-474CCDFDFC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0927A5-AC19-2D3A-36BC-C6C61C42C1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A51E14-BEED-2425-BF5F-B08E4927EF9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9675266-8D04-EA04-B1CD-70BD129ED10B}"/>
              </a:ext>
            </a:extLst>
          </p:cNvPr>
          <p:cNvSpPr>
            <a:spLocks noGrp="1"/>
          </p:cNvSpPr>
          <p:nvPr>
            <p:ph type="sldNum" sz="quarter" idx="5"/>
          </p:nvPr>
        </p:nvSpPr>
        <p:spPr/>
        <p:txBody>
          <a:bodyPr/>
          <a:lstStyle/>
          <a:p>
            <a:fld id="{66BD267A-77A7-6A4A-B02F-291C807CABDB}" type="slidenum">
              <a:rPr lang="en-US" smtClean="0"/>
              <a:t>8</a:t>
            </a:fld>
            <a:endParaRPr lang="en-US"/>
          </a:p>
        </p:txBody>
      </p:sp>
    </p:spTree>
    <p:extLst>
      <p:ext uri="{BB962C8B-B14F-4D97-AF65-F5344CB8AC3E}">
        <p14:creationId xmlns:p14="http://schemas.microsoft.com/office/powerpoint/2010/main" val="658100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6508A-B38B-CB21-C7BE-896DDA9010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0A19E5-1A25-4A65-800C-340E6B4F7C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0DF8D4C-CA6E-3EED-79D6-050D55B6E08B}"/>
              </a:ext>
            </a:extLst>
          </p:cNvPr>
          <p:cNvSpPr>
            <a:spLocks noGrp="1"/>
          </p:cNvSpPr>
          <p:nvPr>
            <p:ph type="dt" sz="half" idx="10"/>
          </p:nvPr>
        </p:nvSpPr>
        <p:spPr/>
        <p:txBody>
          <a:bodyPr/>
          <a:lstStyle/>
          <a:p>
            <a:fld id="{A119E8E0-AE10-A546-928F-4882253E9B13}" type="datetimeFigureOut">
              <a:rPr lang="en-US" smtClean="0"/>
              <a:t>8/22/25</a:t>
            </a:fld>
            <a:endParaRPr lang="en-US"/>
          </a:p>
        </p:txBody>
      </p:sp>
      <p:sp>
        <p:nvSpPr>
          <p:cNvPr id="5" name="Footer Placeholder 4">
            <a:extLst>
              <a:ext uri="{FF2B5EF4-FFF2-40B4-BE49-F238E27FC236}">
                <a16:creationId xmlns:a16="http://schemas.microsoft.com/office/drawing/2014/main" id="{C167672E-7FBF-18DC-7E68-70726EA69F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A9F94C-596D-435A-97C7-ADD0D6CEF0B6}"/>
              </a:ext>
            </a:extLst>
          </p:cNvPr>
          <p:cNvSpPr>
            <a:spLocks noGrp="1"/>
          </p:cNvSpPr>
          <p:nvPr>
            <p:ph type="sldNum" sz="quarter" idx="12"/>
          </p:nvPr>
        </p:nvSpPr>
        <p:spPr/>
        <p:txBody>
          <a:bodyPr/>
          <a:lstStyle/>
          <a:p>
            <a:fld id="{19C67B64-F4C3-7849-9952-D46DD7B28D33}" type="slidenum">
              <a:rPr lang="en-US" smtClean="0"/>
              <a:t>‹#›</a:t>
            </a:fld>
            <a:endParaRPr lang="en-US"/>
          </a:p>
        </p:txBody>
      </p:sp>
    </p:spTree>
    <p:extLst>
      <p:ext uri="{BB962C8B-B14F-4D97-AF65-F5344CB8AC3E}">
        <p14:creationId xmlns:p14="http://schemas.microsoft.com/office/powerpoint/2010/main" val="1435280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E6F83-9C74-6B9D-D0D3-2EB9BA6EFF9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7C0117-C5CD-A83C-D14B-7D4DA40080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70A5C8-D719-13E6-0A27-5C41E8663B0D}"/>
              </a:ext>
            </a:extLst>
          </p:cNvPr>
          <p:cNvSpPr>
            <a:spLocks noGrp="1"/>
          </p:cNvSpPr>
          <p:nvPr>
            <p:ph type="dt" sz="half" idx="10"/>
          </p:nvPr>
        </p:nvSpPr>
        <p:spPr/>
        <p:txBody>
          <a:bodyPr/>
          <a:lstStyle/>
          <a:p>
            <a:fld id="{A119E8E0-AE10-A546-928F-4882253E9B13}" type="datetimeFigureOut">
              <a:rPr lang="en-US" smtClean="0"/>
              <a:t>8/22/25</a:t>
            </a:fld>
            <a:endParaRPr lang="en-US"/>
          </a:p>
        </p:txBody>
      </p:sp>
      <p:sp>
        <p:nvSpPr>
          <p:cNvPr id="5" name="Footer Placeholder 4">
            <a:extLst>
              <a:ext uri="{FF2B5EF4-FFF2-40B4-BE49-F238E27FC236}">
                <a16:creationId xmlns:a16="http://schemas.microsoft.com/office/drawing/2014/main" id="{2AF5A1AE-41B2-6982-ABAF-EBAC38B0E1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988DFC-33C2-532D-6093-C1422630B3CF}"/>
              </a:ext>
            </a:extLst>
          </p:cNvPr>
          <p:cNvSpPr>
            <a:spLocks noGrp="1"/>
          </p:cNvSpPr>
          <p:nvPr>
            <p:ph type="sldNum" sz="quarter" idx="12"/>
          </p:nvPr>
        </p:nvSpPr>
        <p:spPr/>
        <p:txBody>
          <a:bodyPr/>
          <a:lstStyle/>
          <a:p>
            <a:fld id="{19C67B64-F4C3-7849-9952-D46DD7B28D33}" type="slidenum">
              <a:rPr lang="en-US" smtClean="0"/>
              <a:t>‹#›</a:t>
            </a:fld>
            <a:endParaRPr lang="en-US"/>
          </a:p>
        </p:txBody>
      </p:sp>
    </p:spTree>
    <p:extLst>
      <p:ext uri="{BB962C8B-B14F-4D97-AF65-F5344CB8AC3E}">
        <p14:creationId xmlns:p14="http://schemas.microsoft.com/office/powerpoint/2010/main" val="208548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0CC56A-1664-B639-E8E3-E5C73F169BE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52CF77-7AE2-00F2-E65E-9BF14E040C7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C9FF2A-7E59-073B-2730-B66AC5C8EA67}"/>
              </a:ext>
            </a:extLst>
          </p:cNvPr>
          <p:cNvSpPr>
            <a:spLocks noGrp="1"/>
          </p:cNvSpPr>
          <p:nvPr>
            <p:ph type="dt" sz="half" idx="10"/>
          </p:nvPr>
        </p:nvSpPr>
        <p:spPr/>
        <p:txBody>
          <a:bodyPr/>
          <a:lstStyle/>
          <a:p>
            <a:fld id="{A119E8E0-AE10-A546-928F-4882253E9B13}" type="datetimeFigureOut">
              <a:rPr lang="en-US" smtClean="0"/>
              <a:t>8/22/25</a:t>
            </a:fld>
            <a:endParaRPr lang="en-US"/>
          </a:p>
        </p:txBody>
      </p:sp>
      <p:sp>
        <p:nvSpPr>
          <p:cNvPr id="5" name="Footer Placeholder 4">
            <a:extLst>
              <a:ext uri="{FF2B5EF4-FFF2-40B4-BE49-F238E27FC236}">
                <a16:creationId xmlns:a16="http://schemas.microsoft.com/office/drawing/2014/main" id="{68F36A8C-ADDA-B52F-98DD-B5BC807ECF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B6E0A4-CE74-5AD0-C2F0-F48A6AA7CEC0}"/>
              </a:ext>
            </a:extLst>
          </p:cNvPr>
          <p:cNvSpPr>
            <a:spLocks noGrp="1"/>
          </p:cNvSpPr>
          <p:nvPr>
            <p:ph type="sldNum" sz="quarter" idx="12"/>
          </p:nvPr>
        </p:nvSpPr>
        <p:spPr/>
        <p:txBody>
          <a:bodyPr/>
          <a:lstStyle/>
          <a:p>
            <a:fld id="{19C67B64-F4C3-7849-9952-D46DD7B28D33}" type="slidenum">
              <a:rPr lang="en-US" smtClean="0"/>
              <a:t>‹#›</a:t>
            </a:fld>
            <a:endParaRPr lang="en-US"/>
          </a:p>
        </p:txBody>
      </p:sp>
    </p:spTree>
    <p:extLst>
      <p:ext uri="{BB962C8B-B14F-4D97-AF65-F5344CB8AC3E}">
        <p14:creationId xmlns:p14="http://schemas.microsoft.com/office/powerpoint/2010/main" val="626384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D770C-93CB-2181-C79E-47F7C13126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7FDF02-1002-586F-9281-5830CB6151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6DB24-189D-2968-C342-1849D3210CD2}"/>
              </a:ext>
            </a:extLst>
          </p:cNvPr>
          <p:cNvSpPr>
            <a:spLocks noGrp="1"/>
          </p:cNvSpPr>
          <p:nvPr>
            <p:ph type="dt" sz="half" idx="10"/>
          </p:nvPr>
        </p:nvSpPr>
        <p:spPr/>
        <p:txBody>
          <a:bodyPr/>
          <a:lstStyle/>
          <a:p>
            <a:fld id="{A119E8E0-AE10-A546-928F-4882253E9B13}" type="datetimeFigureOut">
              <a:rPr lang="en-US" smtClean="0"/>
              <a:t>8/22/25</a:t>
            </a:fld>
            <a:endParaRPr lang="en-US"/>
          </a:p>
        </p:txBody>
      </p:sp>
      <p:sp>
        <p:nvSpPr>
          <p:cNvPr id="5" name="Footer Placeholder 4">
            <a:extLst>
              <a:ext uri="{FF2B5EF4-FFF2-40B4-BE49-F238E27FC236}">
                <a16:creationId xmlns:a16="http://schemas.microsoft.com/office/drawing/2014/main" id="{3C6CCF3F-64DD-8DB5-EC76-6880C69864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273D04-B504-F560-0285-03508AA55C54}"/>
              </a:ext>
            </a:extLst>
          </p:cNvPr>
          <p:cNvSpPr>
            <a:spLocks noGrp="1"/>
          </p:cNvSpPr>
          <p:nvPr>
            <p:ph type="sldNum" sz="quarter" idx="12"/>
          </p:nvPr>
        </p:nvSpPr>
        <p:spPr/>
        <p:txBody>
          <a:bodyPr/>
          <a:lstStyle/>
          <a:p>
            <a:fld id="{19C67B64-F4C3-7849-9952-D46DD7B28D33}" type="slidenum">
              <a:rPr lang="en-US" smtClean="0"/>
              <a:t>‹#›</a:t>
            </a:fld>
            <a:endParaRPr lang="en-US"/>
          </a:p>
        </p:txBody>
      </p:sp>
    </p:spTree>
    <p:extLst>
      <p:ext uri="{BB962C8B-B14F-4D97-AF65-F5344CB8AC3E}">
        <p14:creationId xmlns:p14="http://schemas.microsoft.com/office/powerpoint/2010/main" val="1371646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DB915-3AC7-5565-2BC9-17506C962E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D73715-75F4-068C-822D-35323CD0874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6369C7-EDBA-06F0-6154-F6FE788A0FBD}"/>
              </a:ext>
            </a:extLst>
          </p:cNvPr>
          <p:cNvSpPr>
            <a:spLocks noGrp="1"/>
          </p:cNvSpPr>
          <p:nvPr>
            <p:ph type="dt" sz="half" idx="10"/>
          </p:nvPr>
        </p:nvSpPr>
        <p:spPr/>
        <p:txBody>
          <a:bodyPr/>
          <a:lstStyle/>
          <a:p>
            <a:fld id="{A119E8E0-AE10-A546-928F-4882253E9B13}" type="datetimeFigureOut">
              <a:rPr lang="en-US" smtClean="0"/>
              <a:t>8/22/25</a:t>
            </a:fld>
            <a:endParaRPr lang="en-US"/>
          </a:p>
        </p:txBody>
      </p:sp>
      <p:sp>
        <p:nvSpPr>
          <p:cNvPr id="5" name="Footer Placeholder 4">
            <a:extLst>
              <a:ext uri="{FF2B5EF4-FFF2-40B4-BE49-F238E27FC236}">
                <a16:creationId xmlns:a16="http://schemas.microsoft.com/office/drawing/2014/main" id="{4561AAC8-2B71-4CF6-AF81-FD3F1E01F1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5974A3-A079-B9E7-BF49-BC913648C1EE}"/>
              </a:ext>
            </a:extLst>
          </p:cNvPr>
          <p:cNvSpPr>
            <a:spLocks noGrp="1"/>
          </p:cNvSpPr>
          <p:nvPr>
            <p:ph type="sldNum" sz="quarter" idx="12"/>
          </p:nvPr>
        </p:nvSpPr>
        <p:spPr/>
        <p:txBody>
          <a:bodyPr/>
          <a:lstStyle/>
          <a:p>
            <a:fld id="{19C67B64-F4C3-7849-9952-D46DD7B28D33}" type="slidenum">
              <a:rPr lang="en-US" smtClean="0"/>
              <a:t>‹#›</a:t>
            </a:fld>
            <a:endParaRPr lang="en-US"/>
          </a:p>
        </p:txBody>
      </p:sp>
    </p:spTree>
    <p:extLst>
      <p:ext uri="{BB962C8B-B14F-4D97-AF65-F5344CB8AC3E}">
        <p14:creationId xmlns:p14="http://schemas.microsoft.com/office/powerpoint/2010/main" val="1034921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BD6ED-09AA-401F-FF7E-9B57B83E37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CDBF67-7A24-63C2-B498-E97B4D4C10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2A5187-0160-D7F5-5289-2B96EF2596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6C7DE4-A6C1-051E-5739-7A9A6B3A8A4E}"/>
              </a:ext>
            </a:extLst>
          </p:cNvPr>
          <p:cNvSpPr>
            <a:spLocks noGrp="1"/>
          </p:cNvSpPr>
          <p:nvPr>
            <p:ph type="dt" sz="half" idx="10"/>
          </p:nvPr>
        </p:nvSpPr>
        <p:spPr/>
        <p:txBody>
          <a:bodyPr/>
          <a:lstStyle/>
          <a:p>
            <a:fld id="{A119E8E0-AE10-A546-928F-4882253E9B13}" type="datetimeFigureOut">
              <a:rPr lang="en-US" smtClean="0"/>
              <a:t>8/22/25</a:t>
            </a:fld>
            <a:endParaRPr lang="en-US"/>
          </a:p>
        </p:txBody>
      </p:sp>
      <p:sp>
        <p:nvSpPr>
          <p:cNvPr id="6" name="Footer Placeholder 5">
            <a:extLst>
              <a:ext uri="{FF2B5EF4-FFF2-40B4-BE49-F238E27FC236}">
                <a16:creationId xmlns:a16="http://schemas.microsoft.com/office/drawing/2014/main" id="{67AABEEE-E1FD-FE22-E607-FD39098EC5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F62A3B-07B2-0385-73A6-EB0B42497229}"/>
              </a:ext>
            </a:extLst>
          </p:cNvPr>
          <p:cNvSpPr>
            <a:spLocks noGrp="1"/>
          </p:cNvSpPr>
          <p:nvPr>
            <p:ph type="sldNum" sz="quarter" idx="12"/>
          </p:nvPr>
        </p:nvSpPr>
        <p:spPr/>
        <p:txBody>
          <a:bodyPr/>
          <a:lstStyle/>
          <a:p>
            <a:fld id="{19C67B64-F4C3-7849-9952-D46DD7B28D33}" type="slidenum">
              <a:rPr lang="en-US" smtClean="0"/>
              <a:t>‹#›</a:t>
            </a:fld>
            <a:endParaRPr lang="en-US"/>
          </a:p>
        </p:txBody>
      </p:sp>
    </p:spTree>
    <p:extLst>
      <p:ext uri="{BB962C8B-B14F-4D97-AF65-F5344CB8AC3E}">
        <p14:creationId xmlns:p14="http://schemas.microsoft.com/office/powerpoint/2010/main" val="2266885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3A91F-287C-B10F-CD39-3B8C3744ADD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99170C-2BF4-86E2-1E1E-91C7C2A8DF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A4EA4B-EADF-6C87-FAEA-20BAF772A9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2D8FB7-DCEC-6A0C-8076-E87D944BFB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CB05D5-BB8E-CFA4-09C9-A2333086C7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1D16AD-0E5B-44B4-B87A-003A971F4801}"/>
              </a:ext>
            </a:extLst>
          </p:cNvPr>
          <p:cNvSpPr>
            <a:spLocks noGrp="1"/>
          </p:cNvSpPr>
          <p:nvPr>
            <p:ph type="dt" sz="half" idx="10"/>
          </p:nvPr>
        </p:nvSpPr>
        <p:spPr/>
        <p:txBody>
          <a:bodyPr/>
          <a:lstStyle/>
          <a:p>
            <a:fld id="{A119E8E0-AE10-A546-928F-4882253E9B13}" type="datetimeFigureOut">
              <a:rPr lang="en-US" smtClean="0"/>
              <a:t>8/22/25</a:t>
            </a:fld>
            <a:endParaRPr lang="en-US"/>
          </a:p>
        </p:txBody>
      </p:sp>
      <p:sp>
        <p:nvSpPr>
          <p:cNvPr id="8" name="Footer Placeholder 7">
            <a:extLst>
              <a:ext uri="{FF2B5EF4-FFF2-40B4-BE49-F238E27FC236}">
                <a16:creationId xmlns:a16="http://schemas.microsoft.com/office/drawing/2014/main" id="{70C4F4A0-C587-2802-7579-285A128B16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280950B-630F-B5E7-FF4D-23DCA2EA88E2}"/>
              </a:ext>
            </a:extLst>
          </p:cNvPr>
          <p:cNvSpPr>
            <a:spLocks noGrp="1"/>
          </p:cNvSpPr>
          <p:nvPr>
            <p:ph type="sldNum" sz="quarter" idx="12"/>
          </p:nvPr>
        </p:nvSpPr>
        <p:spPr/>
        <p:txBody>
          <a:bodyPr/>
          <a:lstStyle/>
          <a:p>
            <a:fld id="{19C67B64-F4C3-7849-9952-D46DD7B28D33}" type="slidenum">
              <a:rPr lang="en-US" smtClean="0"/>
              <a:t>‹#›</a:t>
            </a:fld>
            <a:endParaRPr lang="en-US"/>
          </a:p>
        </p:txBody>
      </p:sp>
    </p:spTree>
    <p:extLst>
      <p:ext uri="{BB962C8B-B14F-4D97-AF65-F5344CB8AC3E}">
        <p14:creationId xmlns:p14="http://schemas.microsoft.com/office/powerpoint/2010/main" val="1632673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8462D-D094-6A5C-337F-62D9545FFB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35D527-0EFD-FD10-0B0E-13592DACC914}"/>
              </a:ext>
            </a:extLst>
          </p:cNvPr>
          <p:cNvSpPr>
            <a:spLocks noGrp="1"/>
          </p:cNvSpPr>
          <p:nvPr>
            <p:ph type="dt" sz="half" idx="10"/>
          </p:nvPr>
        </p:nvSpPr>
        <p:spPr/>
        <p:txBody>
          <a:bodyPr/>
          <a:lstStyle/>
          <a:p>
            <a:fld id="{A119E8E0-AE10-A546-928F-4882253E9B13}" type="datetimeFigureOut">
              <a:rPr lang="en-US" smtClean="0"/>
              <a:t>8/22/25</a:t>
            </a:fld>
            <a:endParaRPr lang="en-US"/>
          </a:p>
        </p:txBody>
      </p:sp>
      <p:sp>
        <p:nvSpPr>
          <p:cNvPr id="4" name="Footer Placeholder 3">
            <a:extLst>
              <a:ext uri="{FF2B5EF4-FFF2-40B4-BE49-F238E27FC236}">
                <a16:creationId xmlns:a16="http://schemas.microsoft.com/office/drawing/2014/main" id="{44AA1BB0-DF8D-5248-7B18-EA65650B8D1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300015-6FA6-1A36-2799-A0B40FD007DD}"/>
              </a:ext>
            </a:extLst>
          </p:cNvPr>
          <p:cNvSpPr>
            <a:spLocks noGrp="1"/>
          </p:cNvSpPr>
          <p:nvPr>
            <p:ph type="sldNum" sz="quarter" idx="12"/>
          </p:nvPr>
        </p:nvSpPr>
        <p:spPr/>
        <p:txBody>
          <a:bodyPr/>
          <a:lstStyle/>
          <a:p>
            <a:fld id="{19C67B64-F4C3-7849-9952-D46DD7B28D33}" type="slidenum">
              <a:rPr lang="en-US" smtClean="0"/>
              <a:t>‹#›</a:t>
            </a:fld>
            <a:endParaRPr lang="en-US"/>
          </a:p>
        </p:txBody>
      </p:sp>
    </p:spTree>
    <p:extLst>
      <p:ext uri="{BB962C8B-B14F-4D97-AF65-F5344CB8AC3E}">
        <p14:creationId xmlns:p14="http://schemas.microsoft.com/office/powerpoint/2010/main" val="264731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4D8D93-9938-6CD3-A143-17BD4602FEA9}"/>
              </a:ext>
            </a:extLst>
          </p:cNvPr>
          <p:cNvSpPr>
            <a:spLocks noGrp="1"/>
          </p:cNvSpPr>
          <p:nvPr>
            <p:ph type="dt" sz="half" idx="10"/>
          </p:nvPr>
        </p:nvSpPr>
        <p:spPr/>
        <p:txBody>
          <a:bodyPr/>
          <a:lstStyle/>
          <a:p>
            <a:fld id="{A119E8E0-AE10-A546-928F-4882253E9B13}" type="datetimeFigureOut">
              <a:rPr lang="en-US" smtClean="0"/>
              <a:t>8/22/25</a:t>
            </a:fld>
            <a:endParaRPr lang="en-US"/>
          </a:p>
        </p:txBody>
      </p:sp>
      <p:sp>
        <p:nvSpPr>
          <p:cNvPr id="3" name="Footer Placeholder 2">
            <a:extLst>
              <a:ext uri="{FF2B5EF4-FFF2-40B4-BE49-F238E27FC236}">
                <a16:creationId xmlns:a16="http://schemas.microsoft.com/office/drawing/2014/main" id="{73EA86DF-C7DA-CC2C-A14A-099A2C1EE6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EACD8E1-FF01-9962-2DC4-5DBCEAB34BC1}"/>
              </a:ext>
            </a:extLst>
          </p:cNvPr>
          <p:cNvSpPr>
            <a:spLocks noGrp="1"/>
          </p:cNvSpPr>
          <p:nvPr>
            <p:ph type="sldNum" sz="quarter" idx="12"/>
          </p:nvPr>
        </p:nvSpPr>
        <p:spPr/>
        <p:txBody>
          <a:bodyPr/>
          <a:lstStyle/>
          <a:p>
            <a:fld id="{19C67B64-F4C3-7849-9952-D46DD7B28D33}" type="slidenum">
              <a:rPr lang="en-US" smtClean="0"/>
              <a:t>‹#›</a:t>
            </a:fld>
            <a:endParaRPr lang="en-US"/>
          </a:p>
        </p:txBody>
      </p:sp>
    </p:spTree>
    <p:extLst>
      <p:ext uri="{BB962C8B-B14F-4D97-AF65-F5344CB8AC3E}">
        <p14:creationId xmlns:p14="http://schemas.microsoft.com/office/powerpoint/2010/main" val="122797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AB60F-4408-D10F-28B5-2E7685B074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7FBB86-96A9-B3CC-C3B6-5D5F2E2FD2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5490EB-F2F5-5302-0FC0-21DF70C943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5CF3AE-0C75-4D2A-4107-176E859C62B3}"/>
              </a:ext>
            </a:extLst>
          </p:cNvPr>
          <p:cNvSpPr>
            <a:spLocks noGrp="1"/>
          </p:cNvSpPr>
          <p:nvPr>
            <p:ph type="dt" sz="half" idx="10"/>
          </p:nvPr>
        </p:nvSpPr>
        <p:spPr/>
        <p:txBody>
          <a:bodyPr/>
          <a:lstStyle/>
          <a:p>
            <a:fld id="{A119E8E0-AE10-A546-928F-4882253E9B13}" type="datetimeFigureOut">
              <a:rPr lang="en-US" smtClean="0"/>
              <a:t>8/22/25</a:t>
            </a:fld>
            <a:endParaRPr lang="en-US"/>
          </a:p>
        </p:txBody>
      </p:sp>
      <p:sp>
        <p:nvSpPr>
          <p:cNvPr id="6" name="Footer Placeholder 5">
            <a:extLst>
              <a:ext uri="{FF2B5EF4-FFF2-40B4-BE49-F238E27FC236}">
                <a16:creationId xmlns:a16="http://schemas.microsoft.com/office/drawing/2014/main" id="{50031D2A-248F-D289-EBE4-9EC289BA35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018078-F04C-2F4D-08E3-C51D9D0C6A60}"/>
              </a:ext>
            </a:extLst>
          </p:cNvPr>
          <p:cNvSpPr>
            <a:spLocks noGrp="1"/>
          </p:cNvSpPr>
          <p:nvPr>
            <p:ph type="sldNum" sz="quarter" idx="12"/>
          </p:nvPr>
        </p:nvSpPr>
        <p:spPr/>
        <p:txBody>
          <a:bodyPr/>
          <a:lstStyle/>
          <a:p>
            <a:fld id="{19C67B64-F4C3-7849-9952-D46DD7B28D33}" type="slidenum">
              <a:rPr lang="en-US" smtClean="0"/>
              <a:t>‹#›</a:t>
            </a:fld>
            <a:endParaRPr lang="en-US"/>
          </a:p>
        </p:txBody>
      </p:sp>
    </p:spTree>
    <p:extLst>
      <p:ext uri="{BB962C8B-B14F-4D97-AF65-F5344CB8AC3E}">
        <p14:creationId xmlns:p14="http://schemas.microsoft.com/office/powerpoint/2010/main" val="1696105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119CF-1330-8EBB-D9E6-E639838843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254BBF-C513-38DE-1A82-D20E3ED732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35528A-729E-C8FF-CB6A-E87F4EA105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2F219C-C606-B344-5FA3-5FDEDC282875}"/>
              </a:ext>
            </a:extLst>
          </p:cNvPr>
          <p:cNvSpPr>
            <a:spLocks noGrp="1"/>
          </p:cNvSpPr>
          <p:nvPr>
            <p:ph type="dt" sz="half" idx="10"/>
          </p:nvPr>
        </p:nvSpPr>
        <p:spPr/>
        <p:txBody>
          <a:bodyPr/>
          <a:lstStyle/>
          <a:p>
            <a:fld id="{A119E8E0-AE10-A546-928F-4882253E9B13}" type="datetimeFigureOut">
              <a:rPr lang="en-US" smtClean="0"/>
              <a:t>8/22/25</a:t>
            </a:fld>
            <a:endParaRPr lang="en-US"/>
          </a:p>
        </p:txBody>
      </p:sp>
      <p:sp>
        <p:nvSpPr>
          <p:cNvPr id="6" name="Footer Placeholder 5">
            <a:extLst>
              <a:ext uri="{FF2B5EF4-FFF2-40B4-BE49-F238E27FC236}">
                <a16:creationId xmlns:a16="http://schemas.microsoft.com/office/drawing/2014/main" id="{D2D58FF2-8CB8-2468-3E1F-1DC0263097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51B7F4-F30A-36E2-5771-24D63B61B64A}"/>
              </a:ext>
            </a:extLst>
          </p:cNvPr>
          <p:cNvSpPr>
            <a:spLocks noGrp="1"/>
          </p:cNvSpPr>
          <p:nvPr>
            <p:ph type="sldNum" sz="quarter" idx="12"/>
          </p:nvPr>
        </p:nvSpPr>
        <p:spPr/>
        <p:txBody>
          <a:bodyPr/>
          <a:lstStyle/>
          <a:p>
            <a:fld id="{19C67B64-F4C3-7849-9952-D46DD7B28D33}" type="slidenum">
              <a:rPr lang="en-US" smtClean="0"/>
              <a:t>‹#›</a:t>
            </a:fld>
            <a:endParaRPr lang="en-US"/>
          </a:p>
        </p:txBody>
      </p:sp>
    </p:spTree>
    <p:extLst>
      <p:ext uri="{BB962C8B-B14F-4D97-AF65-F5344CB8AC3E}">
        <p14:creationId xmlns:p14="http://schemas.microsoft.com/office/powerpoint/2010/main" val="2231630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8C3F8C-1ED5-B8BA-0E2D-7192E52301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94C847-46F9-4A79-24C3-9E6B8A4573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05EBE7-8625-97D9-FC08-C56A3EA4A0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119E8E0-AE10-A546-928F-4882253E9B13}" type="datetimeFigureOut">
              <a:rPr lang="en-US" smtClean="0"/>
              <a:t>8/22/25</a:t>
            </a:fld>
            <a:endParaRPr lang="en-US"/>
          </a:p>
        </p:txBody>
      </p:sp>
      <p:sp>
        <p:nvSpPr>
          <p:cNvPr id="5" name="Footer Placeholder 4">
            <a:extLst>
              <a:ext uri="{FF2B5EF4-FFF2-40B4-BE49-F238E27FC236}">
                <a16:creationId xmlns:a16="http://schemas.microsoft.com/office/drawing/2014/main" id="{5C8CF156-27C5-AF73-BC80-1CD25B00BD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CCC4847-C6EA-8E78-7376-89044EE420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9C67B64-F4C3-7849-9952-D46DD7B28D33}" type="slidenum">
              <a:rPr lang="en-US" smtClean="0"/>
              <a:t>‹#›</a:t>
            </a:fld>
            <a:endParaRPr lang="en-US"/>
          </a:p>
        </p:txBody>
      </p:sp>
    </p:spTree>
    <p:extLst>
      <p:ext uri="{BB962C8B-B14F-4D97-AF65-F5344CB8AC3E}">
        <p14:creationId xmlns:p14="http://schemas.microsoft.com/office/powerpoint/2010/main" val="464664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black logo&#10;&#10;AI-generated content may be incorrect.">
            <a:extLst>
              <a:ext uri="{FF2B5EF4-FFF2-40B4-BE49-F238E27FC236}">
                <a16:creationId xmlns:a16="http://schemas.microsoft.com/office/drawing/2014/main" id="{DF5BC385-F572-76A7-9046-55D6FC75AB55}"/>
              </a:ext>
            </a:extLst>
          </p:cNvPr>
          <p:cNvPicPr>
            <a:picLocks noChangeAspect="1"/>
          </p:cNvPicPr>
          <p:nvPr/>
        </p:nvPicPr>
        <p:blipFill>
          <a:blip r:embed="rId2"/>
          <a:stretch>
            <a:fillRect/>
          </a:stretch>
        </p:blipFill>
        <p:spPr>
          <a:xfrm>
            <a:off x="3662632" y="2567837"/>
            <a:ext cx="4866731" cy="1533568"/>
          </a:xfrm>
          <a:prstGeom prst="rect">
            <a:avLst/>
          </a:prstGeom>
        </p:spPr>
      </p:pic>
      <p:sp>
        <p:nvSpPr>
          <p:cNvPr id="6" name="TextBox 5">
            <a:extLst>
              <a:ext uri="{FF2B5EF4-FFF2-40B4-BE49-F238E27FC236}">
                <a16:creationId xmlns:a16="http://schemas.microsoft.com/office/drawing/2014/main" id="{3122F2BF-C5BF-FF8C-D999-47B40F926B4F}"/>
              </a:ext>
            </a:extLst>
          </p:cNvPr>
          <p:cNvSpPr txBox="1"/>
          <p:nvPr/>
        </p:nvSpPr>
        <p:spPr>
          <a:xfrm>
            <a:off x="2594972" y="4414040"/>
            <a:ext cx="7002049" cy="523220"/>
          </a:xfrm>
          <a:prstGeom prst="rect">
            <a:avLst/>
          </a:prstGeom>
          <a:noFill/>
        </p:spPr>
        <p:txBody>
          <a:bodyPr wrap="square" rtlCol="0">
            <a:spAutoFit/>
          </a:bodyPr>
          <a:lstStyle/>
          <a:p>
            <a:pPr algn="ctr"/>
            <a:r>
              <a:rPr lang="en-US" sz="2800" b="1" dirty="0">
                <a:solidFill>
                  <a:srgbClr val="2D3750"/>
                </a:solidFill>
                <a:latin typeface="Arial" panose="020B0604020202020204" pitchFamily="34" charset="0"/>
                <a:cs typeface="Arial" panose="020B0604020202020204" pitchFamily="34" charset="0"/>
              </a:rPr>
              <a:t>Fan Blower Controls</a:t>
            </a:r>
          </a:p>
        </p:txBody>
      </p:sp>
      <p:pic>
        <p:nvPicPr>
          <p:cNvPr id="8" name="Picture 7" descr="A flag with text and stars&#10;&#10;AI-generated content may be incorrect.">
            <a:extLst>
              <a:ext uri="{FF2B5EF4-FFF2-40B4-BE49-F238E27FC236}">
                <a16:creationId xmlns:a16="http://schemas.microsoft.com/office/drawing/2014/main" id="{C1A1BD05-D134-9252-4236-21AAEF11182F}"/>
              </a:ext>
            </a:extLst>
          </p:cNvPr>
          <p:cNvPicPr>
            <a:picLocks noChangeAspect="1"/>
          </p:cNvPicPr>
          <p:nvPr/>
        </p:nvPicPr>
        <p:blipFill>
          <a:blip r:embed="rId3"/>
          <a:stretch>
            <a:fillRect/>
          </a:stretch>
        </p:blipFill>
        <p:spPr>
          <a:xfrm>
            <a:off x="10684041" y="366762"/>
            <a:ext cx="1085783" cy="776461"/>
          </a:xfrm>
          <a:prstGeom prst="rect">
            <a:avLst/>
          </a:prstGeom>
        </p:spPr>
      </p:pic>
    </p:spTree>
    <p:extLst>
      <p:ext uri="{BB962C8B-B14F-4D97-AF65-F5344CB8AC3E}">
        <p14:creationId xmlns:p14="http://schemas.microsoft.com/office/powerpoint/2010/main" val="1874267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C3933-60B3-FF27-710A-92BF5D2D0344}"/>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18FAE5AF-32A5-AAC1-4E36-9745F5D541C2}"/>
              </a:ext>
            </a:extLst>
          </p:cNvPr>
          <p:cNvSpPr/>
          <p:nvPr/>
        </p:nvSpPr>
        <p:spPr>
          <a:xfrm>
            <a:off x="8113149" y="0"/>
            <a:ext cx="4078851" cy="4961777"/>
          </a:xfrm>
          <a:prstGeom prst="rect">
            <a:avLst/>
          </a:prstGeom>
          <a:solidFill>
            <a:srgbClr val="2D375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US" sz="1600" b="1">
              <a:solidFill>
                <a:srgbClr val="3CA1D5"/>
              </a:solidFill>
              <a:cs typeface="Arial"/>
            </a:endParaRPr>
          </a:p>
          <a:p>
            <a:endParaRPr lang="en-US" sz="2000" b="1">
              <a:cs typeface="Arial"/>
            </a:endParaRPr>
          </a:p>
          <a:p>
            <a:r>
              <a:rPr lang="en-US" sz="2000" b="1">
                <a:cs typeface="Arial"/>
              </a:rPr>
              <a:t> </a:t>
            </a:r>
          </a:p>
          <a:p>
            <a:endParaRPr lang="en-US">
              <a:cs typeface="Arial"/>
            </a:endParaRPr>
          </a:p>
          <a:p>
            <a:endParaRPr lang="en-US" sz="2000" b="1">
              <a:cs typeface="Arial"/>
            </a:endParaRPr>
          </a:p>
          <a:p>
            <a:pPr marL="285750" indent="-285750">
              <a:buFont typeface="Arial"/>
              <a:buChar char="•"/>
            </a:pPr>
            <a:endParaRPr lang="en-US" sz="1600">
              <a:cs typeface="Arial"/>
            </a:endParaRPr>
          </a:p>
        </p:txBody>
      </p:sp>
      <p:pic>
        <p:nvPicPr>
          <p:cNvPr id="31" name="Picture 30">
            <a:extLst>
              <a:ext uri="{FF2B5EF4-FFF2-40B4-BE49-F238E27FC236}">
                <a16:creationId xmlns:a16="http://schemas.microsoft.com/office/drawing/2014/main" id="{5FA8378F-323A-ACAC-0F2C-9816B01D0F15}"/>
              </a:ext>
            </a:extLst>
          </p:cNvPr>
          <p:cNvPicPr>
            <a:picLocks noChangeAspect="1"/>
          </p:cNvPicPr>
          <p:nvPr/>
        </p:nvPicPr>
        <p:blipFill>
          <a:blip r:embed="rId3">
            <a:alphaModFix amt="54000"/>
          </a:blip>
          <a:srcRect l="8792" r="758"/>
          <a:stretch/>
        </p:blipFill>
        <p:spPr>
          <a:xfrm rot="5400000">
            <a:off x="3585556" y="-3577754"/>
            <a:ext cx="941156" cy="8112276"/>
          </a:xfrm>
          <a:prstGeom prst="rect">
            <a:avLst/>
          </a:prstGeom>
        </p:spPr>
      </p:pic>
      <p:pic>
        <p:nvPicPr>
          <p:cNvPr id="55" name="Picture 54" descr="A blue and black logo&#10;&#10;Description automatically generated">
            <a:extLst>
              <a:ext uri="{FF2B5EF4-FFF2-40B4-BE49-F238E27FC236}">
                <a16:creationId xmlns:a16="http://schemas.microsoft.com/office/drawing/2014/main" id="{D627261B-D1D6-22BC-D80C-EC37E95EE236}"/>
              </a:ext>
            </a:extLst>
          </p:cNvPr>
          <p:cNvPicPr>
            <a:picLocks noChangeAspect="1"/>
          </p:cNvPicPr>
          <p:nvPr/>
        </p:nvPicPr>
        <p:blipFill>
          <a:blip r:embed="rId4"/>
          <a:stretch>
            <a:fillRect/>
          </a:stretch>
        </p:blipFill>
        <p:spPr>
          <a:xfrm>
            <a:off x="383004" y="171743"/>
            <a:ext cx="1946229" cy="613281"/>
          </a:xfrm>
          <a:prstGeom prst="rect">
            <a:avLst/>
          </a:prstGeom>
        </p:spPr>
      </p:pic>
      <p:sp>
        <p:nvSpPr>
          <p:cNvPr id="10" name="TextBox 9">
            <a:extLst>
              <a:ext uri="{FF2B5EF4-FFF2-40B4-BE49-F238E27FC236}">
                <a16:creationId xmlns:a16="http://schemas.microsoft.com/office/drawing/2014/main" id="{AC5C1F48-6793-91DF-0C30-D29BF9DF01C3}"/>
              </a:ext>
            </a:extLst>
          </p:cNvPr>
          <p:cNvSpPr txBox="1"/>
          <p:nvPr/>
        </p:nvSpPr>
        <p:spPr>
          <a:xfrm>
            <a:off x="267688" y="1613652"/>
            <a:ext cx="6648680" cy="3200876"/>
          </a:xfrm>
          <a:prstGeom prst="rect">
            <a:avLst/>
          </a:prstGeom>
          <a:noFill/>
        </p:spPr>
        <p:txBody>
          <a:bodyPr wrap="square" lIns="91440" tIns="45720" rIns="91440" bIns="45720" rtlCol="0" anchor="t">
            <a:spAutoFit/>
          </a:bodyPr>
          <a:lstStyle/>
          <a:p>
            <a:r>
              <a:rPr lang="en-US" sz="1600" b="1" dirty="0">
                <a:solidFill>
                  <a:srgbClr val="2D3750"/>
                </a:solidFill>
                <a:ea typeface="DM Sans"/>
                <a:cs typeface="DM Sans"/>
                <a:sym typeface="DM Sans"/>
              </a:rPr>
              <a:t>Why we need an Air Handling Controller and their applications?</a:t>
            </a:r>
          </a:p>
          <a:p>
            <a:pPr marL="285750" indent="-285750">
              <a:buFont typeface="Arial" panose="020B0604020202020204" pitchFamily="34" charset="0"/>
              <a:buChar char="•"/>
            </a:pPr>
            <a:r>
              <a:rPr lang="en-US" sz="1400" dirty="0">
                <a:ea typeface="DM Sans"/>
                <a:cs typeface="DM Sans"/>
                <a:sym typeface="DM Sans"/>
              </a:rPr>
              <a:t>Air handlers are needed in certain types of heating/cooling systems where the fan is separate from the system</a:t>
            </a:r>
          </a:p>
          <a:p>
            <a:pPr marL="285750" indent="-285750">
              <a:buFont typeface="Arial" panose="020B0604020202020204" pitchFamily="34" charset="0"/>
              <a:buChar char="•"/>
            </a:pPr>
            <a:r>
              <a:rPr lang="en-US" sz="1400" dirty="0">
                <a:ea typeface="DM Sans"/>
                <a:cs typeface="DM Sans"/>
                <a:sym typeface="DM Sans"/>
              </a:rPr>
              <a:t>Air handling controllers are the “brains” of the air handler.</a:t>
            </a:r>
          </a:p>
          <a:p>
            <a:pPr marL="285750" indent="-285750">
              <a:buFont typeface="Arial" panose="020B0604020202020204" pitchFamily="34" charset="0"/>
              <a:buChar char="•"/>
            </a:pPr>
            <a:r>
              <a:rPr lang="en-US" sz="1400" dirty="0">
                <a:ea typeface="DM Sans"/>
                <a:cs typeface="DM Sans"/>
                <a:sym typeface="DM Sans"/>
              </a:rPr>
              <a:t>The air handler control board controls outputs such as the boiler, water pump, fan motor, water valve and electric heat source in water source heating systems.</a:t>
            </a:r>
          </a:p>
          <a:p>
            <a:pPr marL="285750" indent="-285750">
              <a:buFont typeface="Arial" panose="020B0604020202020204" pitchFamily="34" charset="0"/>
              <a:buChar char="•"/>
            </a:pPr>
            <a:endParaRPr lang="en-US" sz="1400" dirty="0">
              <a:ea typeface="DM Sans"/>
              <a:cs typeface="DM Sans"/>
            </a:endParaRPr>
          </a:p>
          <a:p>
            <a:r>
              <a:rPr lang="en-US" sz="1600" b="1" dirty="0">
                <a:ea typeface="DM Sans"/>
                <a:cs typeface="DM Sans"/>
                <a:sym typeface="DM Sans"/>
              </a:rPr>
              <a:t>The value of  choosing ICM controls Air Handling Controller:</a:t>
            </a:r>
          </a:p>
          <a:p>
            <a:pPr marL="285750" indent="-285750">
              <a:buFont typeface="Arial" panose="020B0604020202020204" pitchFamily="34" charset="0"/>
              <a:buChar char="•"/>
            </a:pPr>
            <a:r>
              <a:rPr lang="en-US" sz="1400" dirty="0">
                <a:ea typeface="DM Sans"/>
                <a:cs typeface="DM Sans"/>
                <a:sym typeface="DM Sans"/>
              </a:rPr>
              <a:t>ICM6500-1 operates with electric or hot water heating systems</a:t>
            </a:r>
          </a:p>
          <a:p>
            <a:pPr marL="285750" indent="-285750">
              <a:buFont typeface="Arial" panose="020B0604020202020204" pitchFamily="34" charset="0"/>
              <a:buChar char="•"/>
            </a:pPr>
            <a:r>
              <a:rPr lang="en-US" sz="1400" dirty="0">
                <a:ea typeface="DM Sans"/>
                <a:cs typeface="DM Sans"/>
                <a:sym typeface="DM Sans"/>
              </a:rPr>
              <a:t>Manufactured and designed in the USA</a:t>
            </a:r>
          </a:p>
          <a:p>
            <a:pPr marL="285750" indent="-285750">
              <a:buFont typeface="Arial" panose="020B0604020202020204" pitchFamily="34" charset="0"/>
              <a:buChar char="•"/>
            </a:pPr>
            <a:r>
              <a:rPr lang="en-US" sz="1400" dirty="0">
                <a:ea typeface="DM Sans"/>
                <a:cs typeface="DM Sans"/>
                <a:sym typeface="DM Sans"/>
              </a:rPr>
              <a:t>Replaces more expensive OEM controls</a:t>
            </a:r>
          </a:p>
          <a:p>
            <a:pPr marL="285750" indent="-285750">
              <a:buFont typeface="Arial" panose="020B0604020202020204" pitchFamily="34" charset="0"/>
              <a:buChar char="•"/>
            </a:pPr>
            <a:r>
              <a:rPr lang="en-US" sz="1400" dirty="0">
                <a:ea typeface="DM Sans"/>
                <a:cs typeface="DM Sans"/>
                <a:sym typeface="DM Sans"/>
              </a:rPr>
              <a:t>Readily available at HVAC distributors which reduces lead time and adds convenience to both the contractor and homeowner</a:t>
            </a:r>
          </a:p>
          <a:p>
            <a:endParaRPr lang="en-US" sz="1600" b="1" dirty="0">
              <a:ea typeface="DM Sans"/>
              <a:cs typeface="DM Sans"/>
              <a:sym typeface="DM Sans"/>
            </a:endParaRPr>
          </a:p>
        </p:txBody>
      </p:sp>
      <p:sp>
        <p:nvSpPr>
          <p:cNvPr id="6" name="Title 1">
            <a:extLst>
              <a:ext uri="{FF2B5EF4-FFF2-40B4-BE49-F238E27FC236}">
                <a16:creationId xmlns:a16="http://schemas.microsoft.com/office/drawing/2014/main" id="{6F7D9900-B0AA-C9BD-FC5D-6FEFD71419BF}"/>
              </a:ext>
            </a:extLst>
          </p:cNvPr>
          <p:cNvSpPr txBox="1">
            <a:spLocks/>
          </p:cNvSpPr>
          <p:nvPr/>
        </p:nvSpPr>
        <p:spPr>
          <a:xfrm>
            <a:off x="266678" y="760763"/>
            <a:ext cx="7370051" cy="8528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2D3750"/>
                </a:solidFill>
                <a:latin typeface="Aptos ExtraBold"/>
              </a:rPr>
              <a:t>ICM6500-1 – Air Handling Controller</a:t>
            </a:r>
            <a:endParaRPr lang="en-US" sz="3200" b="1" dirty="0">
              <a:solidFill>
                <a:srgbClr val="2D3750"/>
              </a:solidFill>
              <a:latin typeface="Aptos ExtraBold" panose="020B0004020202020204" pitchFamily="34" charset="0"/>
            </a:endParaRPr>
          </a:p>
        </p:txBody>
      </p:sp>
      <p:sp>
        <p:nvSpPr>
          <p:cNvPr id="8" name="Rectangle 7">
            <a:extLst>
              <a:ext uri="{FF2B5EF4-FFF2-40B4-BE49-F238E27FC236}">
                <a16:creationId xmlns:a16="http://schemas.microsoft.com/office/drawing/2014/main" id="{FBD38D79-5B72-F003-FB47-DCC1E350DC3D}"/>
              </a:ext>
            </a:extLst>
          </p:cNvPr>
          <p:cNvSpPr/>
          <p:nvPr/>
        </p:nvSpPr>
        <p:spPr>
          <a:xfrm>
            <a:off x="8164984" y="385622"/>
            <a:ext cx="4028715" cy="4273490"/>
          </a:xfrm>
          <a:prstGeom prst="rect">
            <a:avLst/>
          </a:prstGeom>
          <a:solidFill>
            <a:srgbClr val="2D375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rtl="0"/>
            <a:r>
              <a:rPr lang="en-US" sz="1600" b="1" baseline="0" dirty="0">
                <a:solidFill>
                  <a:srgbClr val="3CA1D5"/>
                </a:solidFill>
                <a:latin typeface="Aptos"/>
                <a:ea typeface="Arial"/>
                <a:cs typeface="Arial"/>
              </a:rPr>
              <a:t>FEATURES:</a:t>
            </a:r>
            <a:r>
              <a:rPr lang="en-US" sz="1600" baseline="0" dirty="0">
                <a:solidFill>
                  <a:srgbClr val="FFFFFF"/>
                </a:solidFill>
                <a:latin typeface="Aptos"/>
                <a:ea typeface="Arial"/>
                <a:cs typeface="Arial"/>
              </a:rPr>
              <a:t>​</a:t>
            </a:r>
            <a:r>
              <a:rPr lang="en-US" sz="1600" dirty="0">
                <a:latin typeface="Aptos"/>
                <a:ea typeface="Arial"/>
                <a:cs typeface="Arial"/>
              </a:rPr>
              <a:t>​</a:t>
            </a:r>
          </a:p>
          <a:p>
            <a:pPr marL="285750" lvl="0" indent="-285750" rtl="0">
              <a:buFont typeface="Wingdings,Sans-Serif"/>
              <a:buChar char="ü"/>
            </a:pPr>
            <a:r>
              <a:rPr lang="en-US" sz="1400" dirty="0">
                <a:solidFill>
                  <a:srgbClr val="FFFFFF"/>
                </a:solidFill>
                <a:latin typeface="Aptos"/>
                <a:ea typeface="Arial"/>
                <a:cs typeface="Arial"/>
              </a:rPr>
              <a:t>Multi-functional control</a:t>
            </a:r>
          </a:p>
          <a:p>
            <a:pPr marL="285750" lvl="0" indent="-285750" rtl="0">
              <a:buFont typeface="Wingdings,Sans-Serif"/>
              <a:buChar char="ü"/>
            </a:pPr>
            <a:r>
              <a:rPr lang="en-US" sz="1400" baseline="0" dirty="0">
                <a:solidFill>
                  <a:srgbClr val="FFFFFF"/>
                </a:solidFill>
                <a:latin typeface="Aptos"/>
                <a:ea typeface="Arial"/>
                <a:cs typeface="Arial"/>
              </a:rPr>
              <a:t>Microprocessor controlled</a:t>
            </a:r>
          </a:p>
          <a:p>
            <a:pPr marL="285750" lvl="0" indent="-285750" rtl="0">
              <a:buFont typeface="Wingdings,Sans-Serif"/>
              <a:buChar char="ü"/>
            </a:pPr>
            <a:r>
              <a:rPr lang="en-US" sz="1400" dirty="0">
                <a:solidFill>
                  <a:srgbClr val="FFFFFF"/>
                </a:solidFill>
                <a:latin typeface="Aptos"/>
                <a:ea typeface="Arial"/>
                <a:cs typeface="Arial"/>
              </a:rPr>
              <a:t>Precision timing</a:t>
            </a:r>
          </a:p>
          <a:p>
            <a:pPr marL="285750" lvl="0" indent="-285750" rtl="0">
              <a:buFont typeface="Wingdings,Sans-Serif"/>
              <a:buChar char="ü"/>
            </a:pPr>
            <a:r>
              <a:rPr lang="en-US" sz="1400" baseline="0" dirty="0">
                <a:solidFill>
                  <a:srgbClr val="FFFFFF"/>
                </a:solidFill>
                <a:latin typeface="Aptos"/>
                <a:ea typeface="Arial"/>
                <a:cs typeface="Arial"/>
              </a:rPr>
              <a:t>Low-cost solution </a:t>
            </a:r>
          </a:p>
          <a:p>
            <a:pPr marL="285750" lvl="0" indent="-285750" rtl="0">
              <a:buFont typeface="Wingdings,Sans-Serif"/>
              <a:buChar char="ü"/>
            </a:pPr>
            <a:endParaRPr lang="en-US" sz="1600" baseline="0" dirty="0">
              <a:solidFill>
                <a:srgbClr val="FFFFFF"/>
              </a:solidFill>
              <a:latin typeface="Aptos"/>
              <a:ea typeface="Arial"/>
              <a:cs typeface="Arial"/>
            </a:endParaRPr>
          </a:p>
          <a:p>
            <a:pPr lvl="0" rtl="0"/>
            <a:r>
              <a:rPr lang="en-US" sz="1600" b="1" baseline="0" dirty="0">
                <a:solidFill>
                  <a:srgbClr val="3CA1D5"/>
                </a:solidFill>
                <a:latin typeface="Aptos"/>
                <a:ea typeface="Arial"/>
                <a:cs typeface="Arial"/>
              </a:rPr>
              <a:t>SPECIFICATIONS:</a:t>
            </a:r>
            <a:r>
              <a:rPr lang="en-US" sz="1600" baseline="0" dirty="0">
                <a:solidFill>
                  <a:srgbClr val="FFFFFF"/>
                </a:solidFill>
                <a:latin typeface="Aptos"/>
                <a:ea typeface="Arial"/>
                <a:cs typeface="Arial"/>
              </a:rPr>
              <a:t>​</a:t>
            </a:r>
            <a:r>
              <a:rPr lang="en-US" sz="1600" dirty="0">
                <a:latin typeface="Aptos"/>
                <a:ea typeface="Arial"/>
                <a:cs typeface="Arial"/>
              </a:rPr>
              <a:t>​</a:t>
            </a:r>
          </a:p>
          <a:p>
            <a:pPr marL="171450" lvl="0" indent="-171450" rtl="0">
              <a:buFont typeface="Wingdings,Sans-Serif"/>
              <a:buChar char="ü"/>
            </a:pPr>
            <a:r>
              <a:rPr lang="en-US" sz="1400" b="1" dirty="0">
                <a:solidFill>
                  <a:srgbClr val="FFFFFF"/>
                </a:solidFill>
                <a:ea typeface="Arial"/>
                <a:cs typeface="Arial"/>
              </a:rPr>
              <a:t>Voltage: </a:t>
            </a:r>
            <a:r>
              <a:rPr lang="en-US" sz="1400" dirty="0">
                <a:solidFill>
                  <a:srgbClr val="FFFFFF"/>
                </a:solidFill>
                <a:ea typeface="Arial"/>
                <a:cs typeface="Arial"/>
              </a:rPr>
              <a:t>120VAC or 208-240VAC</a:t>
            </a:r>
          </a:p>
          <a:p>
            <a:pPr marL="171450" lvl="0" indent="-171450" rtl="0">
              <a:buFont typeface="Wingdings,Sans-Serif"/>
              <a:buChar char="ü"/>
            </a:pPr>
            <a:r>
              <a:rPr lang="en-US" sz="1400" b="1" baseline="0" dirty="0">
                <a:solidFill>
                  <a:srgbClr val="FFFFFF"/>
                </a:solidFill>
                <a:ea typeface="Arial"/>
                <a:cs typeface="Arial"/>
              </a:rPr>
              <a:t>Frequency: </a:t>
            </a:r>
            <a:r>
              <a:rPr lang="en-US" sz="1400" baseline="0" dirty="0">
                <a:solidFill>
                  <a:srgbClr val="FFFFFF"/>
                </a:solidFill>
                <a:ea typeface="Arial"/>
                <a:cs typeface="Arial"/>
              </a:rPr>
              <a:t>50/60Hz​</a:t>
            </a:r>
            <a:r>
              <a:rPr lang="en-US" sz="1400" dirty="0">
                <a:ea typeface="Arial"/>
                <a:cs typeface="Arial"/>
              </a:rPr>
              <a:t>​</a:t>
            </a:r>
          </a:p>
          <a:p>
            <a:pPr marL="171450" lvl="0" indent="-171450" rtl="0">
              <a:buFont typeface="Wingdings,Sans-Serif"/>
              <a:buChar char="ü"/>
            </a:pPr>
            <a:r>
              <a:rPr lang="en-US" sz="1400" b="1" dirty="0">
                <a:ea typeface="Arial"/>
                <a:cs typeface="Arial"/>
              </a:rPr>
              <a:t>Valve output</a:t>
            </a:r>
            <a:r>
              <a:rPr lang="en-US" sz="1400" dirty="0">
                <a:ea typeface="Arial"/>
                <a:cs typeface="Arial"/>
              </a:rPr>
              <a:t>: 24VAC, 50/60Hz, 5A</a:t>
            </a:r>
          </a:p>
          <a:p>
            <a:pPr marL="171450" lvl="0" indent="-171450" rtl="0">
              <a:buFont typeface="Wingdings,Sans-Serif"/>
              <a:buChar char="ü"/>
            </a:pPr>
            <a:r>
              <a:rPr lang="en-US" sz="1400" b="1" dirty="0">
                <a:ea typeface="Arial"/>
                <a:cs typeface="Arial"/>
              </a:rPr>
              <a:t>Blower fan</a:t>
            </a:r>
            <a:r>
              <a:rPr lang="en-US" sz="1400" dirty="0">
                <a:ea typeface="Arial"/>
                <a:cs typeface="Arial"/>
              </a:rPr>
              <a:t>: 120/240VAC, 50/60Hz, 13A/6.5A</a:t>
            </a:r>
          </a:p>
          <a:p>
            <a:pPr marL="171450" lvl="0" indent="-171450" rtl="0">
              <a:buFont typeface="Wingdings,Sans-Serif"/>
              <a:buChar char="ü"/>
            </a:pPr>
            <a:r>
              <a:rPr lang="en-US" sz="1400" b="1" dirty="0">
                <a:ea typeface="Arial"/>
                <a:cs typeface="Arial"/>
              </a:rPr>
              <a:t>Water pump</a:t>
            </a:r>
            <a:r>
              <a:rPr lang="en-US" sz="1400" dirty="0">
                <a:ea typeface="Arial"/>
                <a:cs typeface="Arial"/>
              </a:rPr>
              <a:t>: 120/240VAC, 50/60Hz, 1.5A/1.5A</a:t>
            </a:r>
          </a:p>
          <a:p>
            <a:pPr marL="171450" lvl="0" indent="-171450" rtl="0">
              <a:buFont typeface="Wingdings,Sans-Serif"/>
              <a:buChar char="ü"/>
            </a:pPr>
            <a:r>
              <a:rPr lang="en-US" sz="1400" b="1" dirty="0">
                <a:ea typeface="Arial"/>
                <a:cs typeface="Arial"/>
              </a:rPr>
              <a:t>Boiler</a:t>
            </a:r>
            <a:r>
              <a:rPr lang="en-US" sz="1400" dirty="0">
                <a:ea typeface="Arial"/>
                <a:cs typeface="Arial"/>
              </a:rPr>
              <a:t>: 24VAC, 50/60Hz, 5A</a:t>
            </a:r>
          </a:p>
          <a:p>
            <a:pPr marL="171450" lvl="0" indent="-171450" rtl="0">
              <a:buFont typeface="Wingdings,Sans-Serif"/>
              <a:buChar char="ü"/>
            </a:pPr>
            <a:r>
              <a:rPr lang="en-US" sz="1400" b="1" dirty="0">
                <a:ea typeface="Arial"/>
                <a:cs typeface="Arial"/>
              </a:rPr>
              <a:t>ECM Output</a:t>
            </a:r>
            <a:r>
              <a:rPr lang="en-US" sz="1400" dirty="0">
                <a:ea typeface="Arial"/>
                <a:cs typeface="Arial"/>
              </a:rPr>
              <a:t>: 24VAC, 5A</a:t>
            </a:r>
          </a:p>
          <a:p>
            <a:pPr marL="171450" lvl="0" indent="-171450" rtl="0">
              <a:buFont typeface="Wingdings,Sans-Serif"/>
              <a:buChar char="ü"/>
            </a:pPr>
            <a:r>
              <a:rPr lang="en-US" sz="1400" b="1" dirty="0">
                <a:ea typeface="Arial"/>
                <a:cs typeface="Arial"/>
              </a:rPr>
              <a:t>Dimensions</a:t>
            </a:r>
            <a:r>
              <a:rPr lang="en-US" sz="1400" dirty="0">
                <a:ea typeface="Arial"/>
                <a:cs typeface="Arial"/>
              </a:rPr>
              <a:t>: 2.00” x 7.00” x 1.25”</a:t>
            </a:r>
          </a:p>
          <a:p>
            <a:pPr lvl="0" rtl="0"/>
            <a:r>
              <a:rPr lang="en-US" sz="1600" b="1" dirty="0">
                <a:solidFill>
                  <a:srgbClr val="3CA1D5"/>
                </a:solidFill>
                <a:cs typeface="Arial"/>
              </a:rPr>
              <a:t>REPLACES:</a:t>
            </a:r>
            <a:r>
              <a:rPr lang="en-US" sz="1600" dirty="0">
                <a:cs typeface="Arial"/>
              </a:rPr>
              <a:t>  </a:t>
            </a:r>
          </a:p>
          <a:p>
            <a:pPr marL="171450" indent="-171450">
              <a:buFont typeface="Arial" panose="020B0604020202020204" pitchFamily="34" charset="0"/>
              <a:buChar char="•"/>
            </a:pPr>
            <a:r>
              <a:rPr lang="en-US" sz="1400" b="1" dirty="0" err="1">
                <a:cs typeface="Arial"/>
              </a:rPr>
              <a:t>Vtronics</a:t>
            </a:r>
            <a:r>
              <a:rPr lang="en-US" sz="1400" b="1" dirty="0">
                <a:cs typeface="Arial"/>
              </a:rPr>
              <a:t>: </a:t>
            </a:r>
            <a:r>
              <a:rPr lang="en-US" sz="1400" dirty="0">
                <a:cs typeface="Arial"/>
              </a:rPr>
              <a:t>R200A</a:t>
            </a:r>
          </a:p>
        </p:txBody>
      </p:sp>
      <p:pic>
        <p:nvPicPr>
          <p:cNvPr id="5" name="Picture 4" descr="A white and blue tool&#10;&#10;Description automatically generated">
            <a:extLst>
              <a:ext uri="{FF2B5EF4-FFF2-40B4-BE49-F238E27FC236}">
                <a16:creationId xmlns:a16="http://schemas.microsoft.com/office/drawing/2014/main" id="{797E8EAD-40DE-5F12-069E-5928D230DD8A}"/>
              </a:ext>
            </a:extLst>
          </p:cNvPr>
          <p:cNvPicPr>
            <a:picLocks noChangeAspect="1"/>
          </p:cNvPicPr>
          <p:nvPr/>
        </p:nvPicPr>
        <p:blipFill>
          <a:blip r:embed="rId5"/>
          <a:srcRect l="9420" t="46422" r="9087" b="47098"/>
          <a:stretch/>
        </p:blipFill>
        <p:spPr>
          <a:xfrm>
            <a:off x="-2" y="6272365"/>
            <a:ext cx="12192002" cy="746856"/>
          </a:xfrm>
          <a:prstGeom prst="rect">
            <a:avLst/>
          </a:prstGeom>
        </p:spPr>
      </p:pic>
      <p:grpSp>
        <p:nvGrpSpPr>
          <p:cNvPr id="18" name="Group 17">
            <a:extLst>
              <a:ext uri="{FF2B5EF4-FFF2-40B4-BE49-F238E27FC236}">
                <a16:creationId xmlns:a16="http://schemas.microsoft.com/office/drawing/2014/main" id="{949DD937-1358-6830-6946-3475E30DD701}"/>
              </a:ext>
            </a:extLst>
          </p:cNvPr>
          <p:cNvGrpSpPr/>
          <p:nvPr/>
        </p:nvGrpSpPr>
        <p:grpSpPr>
          <a:xfrm>
            <a:off x="3433865" y="6504921"/>
            <a:ext cx="8472791" cy="389999"/>
            <a:chOff x="3433865" y="6391059"/>
            <a:chExt cx="8472791" cy="389999"/>
          </a:xfrm>
        </p:grpSpPr>
        <p:sp>
          <p:nvSpPr>
            <p:cNvPr id="9" name="TextBox 8">
              <a:extLst>
                <a:ext uri="{FF2B5EF4-FFF2-40B4-BE49-F238E27FC236}">
                  <a16:creationId xmlns:a16="http://schemas.microsoft.com/office/drawing/2014/main" id="{DDF2AF7D-119B-33CA-0D4D-13BE86870AD1}"/>
                </a:ext>
              </a:extLst>
            </p:cNvPr>
            <p:cNvSpPr txBox="1"/>
            <p:nvPr/>
          </p:nvSpPr>
          <p:spPr>
            <a:xfrm>
              <a:off x="3433865" y="6401107"/>
              <a:ext cx="1420237" cy="379379"/>
            </a:xfrm>
            <a:prstGeom prst="rect">
              <a:avLst/>
            </a:prstGeom>
            <a:noFill/>
          </p:spPr>
          <p:txBody>
            <a:bodyPr wrap="square" rtlCol="0">
              <a:spAutoFit/>
            </a:bodyPr>
            <a:lstStyle/>
            <a:p>
              <a:r>
                <a:rPr lang="en-US" i="1">
                  <a:solidFill>
                    <a:srgbClr val="3CA1D5"/>
                  </a:solidFill>
                  <a:latin typeface="Aptos" panose="020B0004020202020204" pitchFamily="34" charset="0"/>
                </a:rPr>
                <a:t>APPLIANCE</a:t>
              </a:r>
            </a:p>
          </p:txBody>
        </p:sp>
        <p:sp>
          <p:nvSpPr>
            <p:cNvPr id="11" name="TextBox 10">
              <a:extLst>
                <a:ext uri="{FF2B5EF4-FFF2-40B4-BE49-F238E27FC236}">
                  <a16:creationId xmlns:a16="http://schemas.microsoft.com/office/drawing/2014/main" id="{5E173689-9B5E-B098-4496-3D2676FBD617}"/>
                </a:ext>
              </a:extLst>
            </p:cNvPr>
            <p:cNvSpPr txBox="1"/>
            <p:nvPr/>
          </p:nvSpPr>
          <p:spPr>
            <a:xfrm>
              <a:off x="5095834" y="6401107"/>
              <a:ext cx="1587069" cy="369332"/>
            </a:xfrm>
            <a:prstGeom prst="rect">
              <a:avLst/>
            </a:prstGeom>
            <a:noFill/>
          </p:spPr>
          <p:txBody>
            <a:bodyPr wrap="square" rtlCol="0">
              <a:spAutoFit/>
            </a:bodyPr>
            <a:lstStyle/>
            <a:p>
              <a:r>
                <a:rPr lang="en-US" i="1">
                  <a:solidFill>
                    <a:srgbClr val="3CA1D5"/>
                  </a:solidFill>
                  <a:latin typeface="Aptos" panose="020B0004020202020204" pitchFamily="34" charset="0"/>
                </a:rPr>
                <a:t>ELECTRICAL</a:t>
              </a:r>
            </a:p>
          </p:txBody>
        </p:sp>
        <p:sp>
          <p:nvSpPr>
            <p:cNvPr id="13" name="TextBox 12">
              <a:extLst>
                <a:ext uri="{FF2B5EF4-FFF2-40B4-BE49-F238E27FC236}">
                  <a16:creationId xmlns:a16="http://schemas.microsoft.com/office/drawing/2014/main" id="{285860C5-E72A-3ACA-1203-2BAF041310B9}"/>
                </a:ext>
              </a:extLst>
            </p:cNvPr>
            <p:cNvSpPr txBox="1"/>
            <p:nvPr/>
          </p:nvSpPr>
          <p:spPr>
            <a:xfrm>
              <a:off x="6916368" y="6396083"/>
              <a:ext cx="1420237" cy="379379"/>
            </a:xfrm>
            <a:prstGeom prst="rect">
              <a:avLst/>
            </a:prstGeom>
            <a:noFill/>
          </p:spPr>
          <p:txBody>
            <a:bodyPr wrap="square" rtlCol="0">
              <a:spAutoFit/>
            </a:bodyPr>
            <a:lstStyle/>
            <a:p>
              <a:r>
                <a:rPr lang="en-US" i="1">
                  <a:solidFill>
                    <a:srgbClr val="3CA1D5"/>
                  </a:solidFill>
                  <a:latin typeface="Aptos" panose="020B0004020202020204" pitchFamily="34" charset="0"/>
                </a:rPr>
                <a:t>HVAC/R</a:t>
              </a:r>
            </a:p>
          </p:txBody>
        </p:sp>
        <p:sp>
          <p:nvSpPr>
            <p:cNvPr id="15" name="TextBox 14">
              <a:extLst>
                <a:ext uri="{FF2B5EF4-FFF2-40B4-BE49-F238E27FC236}">
                  <a16:creationId xmlns:a16="http://schemas.microsoft.com/office/drawing/2014/main" id="{4DB57120-A4A7-880C-DD71-C27623B7E1EF}"/>
                </a:ext>
              </a:extLst>
            </p:cNvPr>
            <p:cNvSpPr txBox="1"/>
            <p:nvPr/>
          </p:nvSpPr>
          <p:spPr>
            <a:xfrm>
              <a:off x="8305903" y="6391060"/>
              <a:ext cx="1420237" cy="379379"/>
            </a:xfrm>
            <a:prstGeom prst="rect">
              <a:avLst/>
            </a:prstGeom>
            <a:noFill/>
          </p:spPr>
          <p:txBody>
            <a:bodyPr wrap="square" rtlCol="0">
              <a:spAutoFit/>
            </a:bodyPr>
            <a:lstStyle/>
            <a:p>
              <a:r>
                <a:rPr lang="en-US" i="1">
                  <a:solidFill>
                    <a:srgbClr val="2D3750"/>
                  </a:solidFill>
                  <a:latin typeface="Aptos" panose="020B0004020202020204" pitchFamily="34" charset="0"/>
                </a:rPr>
                <a:t>MARINE</a:t>
              </a:r>
            </a:p>
          </p:txBody>
        </p:sp>
        <p:sp>
          <p:nvSpPr>
            <p:cNvPr id="16" name="TextBox 15">
              <a:extLst>
                <a:ext uri="{FF2B5EF4-FFF2-40B4-BE49-F238E27FC236}">
                  <a16:creationId xmlns:a16="http://schemas.microsoft.com/office/drawing/2014/main" id="{7070C235-5E6B-32B8-A43F-0DC421DF524A}"/>
                </a:ext>
              </a:extLst>
            </p:cNvPr>
            <p:cNvSpPr txBox="1"/>
            <p:nvPr/>
          </p:nvSpPr>
          <p:spPr>
            <a:xfrm>
              <a:off x="9656012" y="6391059"/>
              <a:ext cx="1613084" cy="369332"/>
            </a:xfrm>
            <a:prstGeom prst="rect">
              <a:avLst/>
            </a:prstGeom>
            <a:noFill/>
          </p:spPr>
          <p:txBody>
            <a:bodyPr wrap="square" rtlCol="0">
              <a:spAutoFit/>
            </a:bodyPr>
            <a:lstStyle/>
            <a:p>
              <a:r>
                <a:rPr lang="en-US" i="1">
                  <a:solidFill>
                    <a:srgbClr val="3CA1D5"/>
                  </a:solidFill>
                  <a:latin typeface="Aptos" panose="020B0004020202020204" pitchFamily="34" charset="0"/>
                </a:rPr>
                <a:t>POOL &amp; SPA</a:t>
              </a:r>
            </a:p>
          </p:txBody>
        </p:sp>
        <p:sp>
          <p:nvSpPr>
            <p:cNvPr id="17" name="TextBox 16">
              <a:extLst>
                <a:ext uri="{FF2B5EF4-FFF2-40B4-BE49-F238E27FC236}">
                  <a16:creationId xmlns:a16="http://schemas.microsoft.com/office/drawing/2014/main" id="{0509A782-5241-85D5-D133-5AEAB1F09D8D}"/>
                </a:ext>
              </a:extLst>
            </p:cNvPr>
            <p:cNvSpPr txBox="1"/>
            <p:nvPr/>
          </p:nvSpPr>
          <p:spPr>
            <a:xfrm>
              <a:off x="11373100" y="6401679"/>
              <a:ext cx="533556" cy="379379"/>
            </a:xfrm>
            <a:prstGeom prst="rect">
              <a:avLst/>
            </a:prstGeom>
            <a:noFill/>
          </p:spPr>
          <p:txBody>
            <a:bodyPr wrap="square" rtlCol="0">
              <a:spAutoFit/>
            </a:bodyPr>
            <a:lstStyle/>
            <a:p>
              <a:r>
                <a:rPr lang="en-US" i="1">
                  <a:solidFill>
                    <a:srgbClr val="2D3750"/>
                  </a:solidFill>
                  <a:latin typeface="Aptos" panose="020B0004020202020204" pitchFamily="34" charset="0"/>
                </a:rPr>
                <a:t>RV</a:t>
              </a:r>
            </a:p>
          </p:txBody>
        </p:sp>
      </p:grpSp>
      <p:grpSp>
        <p:nvGrpSpPr>
          <p:cNvPr id="22" name="Group 21">
            <a:extLst>
              <a:ext uri="{FF2B5EF4-FFF2-40B4-BE49-F238E27FC236}">
                <a16:creationId xmlns:a16="http://schemas.microsoft.com/office/drawing/2014/main" id="{6FFFC248-AC60-F695-E752-90AFBEFB097F}"/>
              </a:ext>
            </a:extLst>
          </p:cNvPr>
          <p:cNvGrpSpPr/>
          <p:nvPr/>
        </p:nvGrpSpPr>
        <p:grpSpPr>
          <a:xfrm>
            <a:off x="10952204" y="72788"/>
            <a:ext cx="1074383" cy="746856"/>
            <a:chOff x="10987618" y="59026"/>
            <a:chExt cx="1074383" cy="746856"/>
          </a:xfrm>
        </p:grpSpPr>
        <p:sp>
          <p:nvSpPr>
            <p:cNvPr id="20" name="Rectangle 19">
              <a:extLst>
                <a:ext uri="{FF2B5EF4-FFF2-40B4-BE49-F238E27FC236}">
                  <a16:creationId xmlns:a16="http://schemas.microsoft.com/office/drawing/2014/main" id="{B435FE01-893F-20DA-B6A3-18A0D70EFC91}"/>
                </a:ext>
              </a:extLst>
            </p:cNvPr>
            <p:cNvSpPr/>
            <p:nvPr/>
          </p:nvSpPr>
          <p:spPr>
            <a:xfrm>
              <a:off x="10987618" y="59026"/>
              <a:ext cx="1074383" cy="74685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flag with black and blue stripes&#10;&#10;Description automatically generated">
              <a:extLst>
                <a:ext uri="{FF2B5EF4-FFF2-40B4-BE49-F238E27FC236}">
                  <a16:creationId xmlns:a16="http://schemas.microsoft.com/office/drawing/2014/main" id="{881D18E0-60E7-381D-1E5C-531439B05A69}"/>
                </a:ext>
              </a:extLst>
            </p:cNvPr>
            <p:cNvPicPr>
              <a:picLocks noChangeAspect="1"/>
            </p:cNvPicPr>
            <p:nvPr/>
          </p:nvPicPr>
          <p:blipFill>
            <a:blip r:embed="rId6"/>
            <a:stretch>
              <a:fillRect/>
            </a:stretch>
          </p:blipFill>
          <p:spPr>
            <a:xfrm>
              <a:off x="11028816" y="113925"/>
              <a:ext cx="988032" cy="687578"/>
            </a:xfrm>
            <a:prstGeom prst="rect">
              <a:avLst/>
            </a:prstGeom>
            <a:ln>
              <a:noFill/>
            </a:ln>
          </p:spPr>
        </p:pic>
      </p:grpSp>
      <p:sp>
        <p:nvSpPr>
          <p:cNvPr id="2" name="TextBox 1">
            <a:extLst>
              <a:ext uri="{FF2B5EF4-FFF2-40B4-BE49-F238E27FC236}">
                <a16:creationId xmlns:a16="http://schemas.microsoft.com/office/drawing/2014/main" id="{C86DEC7F-6984-589B-D96B-7B373AA196B7}"/>
              </a:ext>
            </a:extLst>
          </p:cNvPr>
          <p:cNvSpPr txBox="1"/>
          <p:nvPr/>
        </p:nvSpPr>
        <p:spPr>
          <a:xfrm>
            <a:off x="259763" y="4482603"/>
            <a:ext cx="6348203" cy="12849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2100"/>
              </a:lnSpc>
            </a:pPr>
            <a:r>
              <a:rPr lang="en-US" sz="1600" b="1" dirty="0"/>
              <a:t>Operation</a:t>
            </a:r>
            <a:r>
              <a:rPr lang="en-US" sz="1600" dirty="0"/>
              <a:t>​</a:t>
            </a:r>
          </a:p>
          <a:p>
            <a:pPr marL="285750" indent="-285750">
              <a:lnSpc>
                <a:spcPts val="1838"/>
              </a:lnSpc>
              <a:buFont typeface="Arial,Sans-Serif"/>
              <a:buChar char="•"/>
            </a:pPr>
            <a:r>
              <a:rPr lang="en-US" sz="1400" dirty="0"/>
              <a:t>For electric heating systems, the blower fan is turned on with the electric heat. For hot water heating systems, the blower fan, water circulation pump, valve and auxiliary relay are activated by the controller. The blower fan is controlled for cooling cycles.</a:t>
            </a:r>
          </a:p>
        </p:txBody>
      </p:sp>
      <p:pic>
        <p:nvPicPr>
          <p:cNvPr id="14" name="Picture 13" descr="A close-up of a circuit board&#10;&#10;AI-generated content may be incorrect.">
            <a:extLst>
              <a:ext uri="{FF2B5EF4-FFF2-40B4-BE49-F238E27FC236}">
                <a16:creationId xmlns:a16="http://schemas.microsoft.com/office/drawing/2014/main" id="{94D0823A-B69B-CAD3-4619-EFA51FF2093A}"/>
              </a:ext>
            </a:extLst>
          </p:cNvPr>
          <p:cNvPicPr>
            <a:picLocks noChangeAspect="1"/>
          </p:cNvPicPr>
          <p:nvPr/>
        </p:nvPicPr>
        <p:blipFill>
          <a:blip r:embed="rId7"/>
          <a:stretch>
            <a:fillRect/>
          </a:stretch>
        </p:blipFill>
        <p:spPr>
          <a:xfrm>
            <a:off x="8590909" y="5059438"/>
            <a:ext cx="2898486" cy="1150193"/>
          </a:xfrm>
          <a:prstGeom prst="rect">
            <a:avLst/>
          </a:prstGeom>
        </p:spPr>
      </p:pic>
    </p:spTree>
    <p:extLst>
      <p:ext uri="{BB962C8B-B14F-4D97-AF65-F5344CB8AC3E}">
        <p14:creationId xmlns:p14="http://schemas.microsoft.com/office/powerpoint/2010/main" val="2926538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A3F4A-F0D3-4267-42D8-C6A94E97FB73}"/>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DE6937EC-BA34-8801-90D3-0E36E85026B9}"/>
              </a:ext>
            </a:extLst>
          </p:cNvPr>
          <p:cNvPicPr>
            <a:picLocks noChangeAspect="1"/>
          </p:cNvPicPr>
          <p:nvPr/>
        </p:nvPicPr>
        <p:blipFill>
          <a:blip r:embed="rId3">
            <a:alphaModFix amt="54000"/>
          </a:blip>
          <a:srcRect l="8792" r="758"/>
          <a:stretch/>
        </p:blipFill>
        <p:spPr>
          <a:xfrm rot="5400000">
            <a:off x="3431028" y="-3445055"/>
            <a:ext cx="946304" cy="7808359"/>
          </a:xfrm>
          <a:prstGeom prst="rect">
            <a:avLst/>
          </a:prstGeom>
        </p:spPr>
      </p:pic>
      <p:sp>
        <p:nvSpPr>
          <p:cNvPr id="13" name="Title 1">
            <a:extLst>
              <a:ext uri="{FF2B5EF4-FFF2-40B4-BE49-F238E27FC236}">
                <a16:creationId xmlns:a16="http://schemas.microsoft.com/office/drawing/2014/main" id="{1334F685-7612-37FE-C2E4-7CACDD021EC8}"/>
              </a:ext>
            </a:extLst>
          </p:cNvPr>
          <p:cNvSpPr txBox="1">
            <a:spLocks/>
          </p:cNvSpPr>
          <p:nvPr/>
        </p:nvSpPr>
        <p:spPr>
          <a:xfrm>
            <a:off x="128623" y="671373"/>
            <a:ext cx="7489219" cy="9384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solidFill>
                  <a:srgbClr val="2D3750"/>
                </a:solidFill>
                <a:latin typeface="Aptos ExtraBold"/>
              </a:rPr>
              <a:t>ICM Fan Blower Controls </a:t>
            </a:r>
            <a:endParaRPr lang="en-US" sz="3200" b="1">
              <a:solidFill>
                <a:srgbClr val="2D3750"/>
              </a:solidFill>
              <a:latin typeface="Aptos ExtraBold" panose="020B0004020202020204" pitchFamily="34" charset="0"/>
            </a:endParaRPr>
          </a:p>
        </p:txBody>
      </p:sp>
      <p:pic>
        <p:nvPicPr>
          <p:cNvPr id="6" name="Picture 5" descr="A white and blue tool&#10;&#10;Description automatically generated">
            <a:extLst>
              <a:ext uri="{FF2B5EF4-FFF2-40B4-BE49-F238E27FC236}">
                <a16:creationId xmlns:a16="http://schemas.microsoft.com/office/drawing/2014/main" id="{2755221B-31A3-8532-B343-BE81E78D4814}"/>
              </a:ext>
            </a:extLst>
          </p:cNvPr>
          <p:cNvPicPr>
            <a:picLocks noChangeAspect="1"/>
          </p:cNvPicPr>
          <p:nvPr/>
        </p:nvPicPr>
        <p:blipFill>
          <a:blip r:embed="rId4"/>
          <a:srcRect l="9420" t="46422" r="9087" b="47098"/>
          <a:stretch/>
        </p:blipFill>
        <p:spPr>
          <a:xfrm>
            <a:off x="-2" y="6272365"/>
            <a:ext cx="12192002" cy="746856"/>
          </a:xfrm>
          <a:prstGeom prst="rect">
            <a:avLst/>
          </a:prstGeom>
        </p:spPr>
      </p:pic>
      <p:grpSp>
        <p:nvGrpSpPr>
          <p:cNvPr id="16" name="Group 15">
            <a:extLst>
              <a:ext uri="{FF2B5EF4-FFF2-40B4-BE49-F238E27FC236}">
                <a16:creationId xmlns:a16="http://schemas.microsoft.com/office/drawing/2014/main" id="{A4FB8E8D-0B7C-6646-828B-9046AFBAD160}"/>
              </a:ext>
            </a:extLst>
          </p:cNvPr>
          <p:cNvGrpSpPr/>
          <p:nvPr/>
        </p:nvGrpSpPr>
        <p:grpSpPr>
          <a:xfrm>
            <a:off x="3433865" y="6504921"/>
            <a:ext cx="8472791" cy="389999"/>
            <a:chOff x="3433865" y="6391059"/>
            <a:chExt cx="8472791" cy="389999"/>
          </a:xfrm>
        </p:grpSpPr>
        <p:sp>
          <p:nvSpPr>
            <p:cNvPr id="8" name="TextBox 7">
              <a:extLst>
                <a:ext uri="{FF2B5EF4-FFF2-40B4-BE49-F238E27FC236}">
                  <a16:creationId xmlns:a16="http://schemas.microsoft.com/office/drawing/2014/main" id="{5C1D9842-5C72-0E81-ADF4-18EEE7029734}"/>
                </a:ext>
              </a:extLst>
            </p:cNvPr>
            <p:cNvSpPr txBox="1"/>
            <p:nvPr/>
          </p:nvSpPr>
          <p:spPr>
            <a:xfrm>
              <a:off x="3433865" y="6401107"/>
              <a:ext cx="1420237" cy="379379"/>
            </a:xfrm>
            <a:prstGeom prst="rect">
              <a:avLst/>
            </a:prstGeom>
            <a:noFill/>
          </p:spPr>
          <p:txBody>
            <a:bodyPr wrap="square" rtlCol="0">
              <a:spAutoFit/>
            </a:bodyPr>
            <a:lstStyle/>
            <a:p>
              <a:r>
                <a:rPr lang="en-US" i="1">
                  <a:solidFill>
                    <a:srgbClr val="3CA1D5"/>
                  </a:solidFill>
                  <a:latin typeface="Aptos" panose="020B0004020202020204" pitchFamily="34" charset="0"/>
                </a:rPr>
                <a:t>APPLIANCE</a:t>
              </a:r>
            </a:p>
          </p:txBody>
        </p:sp>
        <p:sp>
          <p:nvSpPr>
            <p:cNvPr id="9" name="TextBox 8">
              <a:extLst>
                <a:ext uri="{FF2B5EF4-FFF2-40B4-BE49-F238E27FC236}">
                  <a16:creationId xmlns:a16="http://schemas.microsoft.com/office/drawing/2014/main" id="{75EC782A-5692-BB31-33A5-AFC09FD8E9B1}"/>
                </a:ext>
              </a:extLst>
            </p:cNvPr>
            <p:cNvSpPr txBox="1"/>
            <p:nvPr/>
          </p:nvSpPr>
          <p:spPr>
            <a:xfrm>
              <a:off x="5095834" y="6401107"/>
              <a:ext cx="1587069" cy="369332"/>
            </a:xfrm>
            <a:prstGeom prst="rect">
              <a:avLst/>
            </a:prstGeom>
            <a:noFill/>
          </p:spPr>
          <p:txBody>
            <a:bodyPr wrap="square" rtlCol="0">
              <a:spAutoFit/>
            </a:bodyPr>
            <a:lstStyle/>
            <a:p>
              <a:r>
                <a:rPr lang="en-US" i="1">
                  <a:solidFill>
                    <a:srgbClr val="3CA1D5"/>
                  </a:solidFill>
                  <a:latin typeface="Aptos" panose="020B0004020202020204" pitchFamily="34" charset="0"/>
                </a:rPr>
                <a:t>ELECTRICAL</a:t>
              </a:r>
            </a:p>
          </p:txBody>
        </p:sp>
        <p:sp>
          <p:nvSpPr>
            <p:cNvPr id="11" name="TextBox 10">
              <a:extLst>
                <a:ext uri="{FF2B5EF4-FFF2-40B4-BE49-F238E27FC236}">
                  <a16:creationId xmlns:a16="http://schemas.microsoft.com/office/drawing/2014/main" id="{F72A99B4-FB02-B54A-1424-4E4DFF261E03}"/>
                </a:ext>
              </a:extLst>
            </p:cNvPr>
            <p:cNvSpPr txBox="1"/>
            <p:nvPr/>
          </p:nvSpPr>
          <p:spPr>
            <a:xfrm>
              <a:off x="6916368" y="6396083"/>
              <a:ext cx="1420237" cy="379379"/>
            </a:xfrm>
            <a:prstGeom prst="rect">
              <a:avLst/>
            </a:prstGeom>
            <a:noFill/>
          </p:spPr>
          <p:txBody>
            <a:bodyPr wrap="square" rtlCol="0">
              <a:spAutoFit/>
            </a:bodyPr>
            <a:lstStyle/>
            <a:p>
              <a:r>
                <a:rPr lang="en-US" i="1">
                  <a:solidFill>
                    <a:srgbClr val="3CA1D5"/>
                  </a:solidFill>
                  <a:latin typeface="Aptos" panose="020B0004020202020204" pitchFamily="34" charset="0"/>
                </a:rPr>
                <a:t>HVAC/R</a:t>
              </a:r>
            </a:p>
          </p:txBody>
        </p:sp>
        <p:sp>
          <p:nvSpPr>
            <p:cNvPr id="12" name="TextBox 11">
              <a:extLst>
                <a:ext uri="{FF2B5EF4-FFF2-40B4-BE49-F238E27FC236}">
                  <a16:creationId xmlns:a16="http://schemas.microsoft.com/office/drawing/2014/main" id="{ED50B577-8566-024A-1FCF-30B334867027}"/>
                </a:ext>
              </a:extLst>
            </p:cNvPr>
            <p:cNvSpPr txBox="1"/>
            <p:nvPr/>
          </p:nvSpPr>
          <p:spPr>
            <a:xfrm>
              <a:off x="8305903" y="6391060"/>
              <a:ext cx="1420237" cy="379379"/>
            </a:xfrm>
            <a:prstGeom prst="rect">
              <a:avLst/>
            </a:prstGeom>
            <a:noFill/>
          </p:spPr>
          <p:txBody>
            <a:bodyPr wrap="square" rtlCol="0">
              <a:spAutoFit/>
            </a:bodyPr>
            <a:lstStyle/>
            <a:p>
              <a:r>
                <a:rPr lang="en-US" i="1">
                  <a:solidFill>
                    <a:srgbClr val="2D3750"/>
                  </a:solidFill>
                  <a:latin typeface="Aptos" panose="020B0004020202020204" pitchFamily="34" charset="0"/>
                </a:rPr>
                <a:t>MARINE</a:t>
              </a:r>
            </a:p>
          </p:txBody>
        </p:sp>
        <p:sp>
          <p:nvSpPr>
            <p:cNvPr id="14" name="TextBox 13">
              <a:extLst>
                <a:ext uri="{FF2B5EF4-FFF2-40B4-BE49-F238E27FC236}">
                  <a16:creationId xmlns:a16="http://schemas.microsoft.com/office/drawing/2014/main" id="{A3E2EBDC-B9B8-74F9-F58A-80C60738C3AC}"/>
                </a:ext>
              </a:extLst>
            </p:cNvPr>
            <p:cNvSpPr txBox="1"/>
            <p:nvPr/>
          </p:nvSpPr>
          <p:spPr>
            <a:xfrm>
              <a:off x="9656012" y="6391059"/>
              <a:ext cx="1613084" cy="369332"/>
            </a:xfrm>
            <a:prstGeom prst="rect">
              <a:avLst/>
            </a:prstGeom>
            <a:noFill/>
          </p:spPr>
          <p:txBody>
            <a:bodyPr wrap="square" rtlCol="0">
              <a:spAutoFit/>
            </a:bodyPr>
            <a:lstStyle/>
            <a:p>
              <a:r>
                <a:rPr lang="en-US" i="1">
                  <a:solidFill>
                    <a:srgbClr val="3CA1D5"/>
                  </a:solidFill>
                  <a:latin typeface="Aptos" panose="020B0004020202020204" pitchFamily="34" charset="0"/>
                </a:rPr>
                <a:t>POOL &amp; SPA</a:t>
              </a:r>
            </a:p>
          </p:txBody>
        </p:sp>
        <p:sp>
          <p:nvSpPr>
            <p:cNvPr id="15" name="TextBox 14">
              <a:extLst>
                <a:ext uri="{FF2B5EF4-FFF2-40B4-BE49-F238E27FC236}">
                  <a16:creationId xmlns:a16="http://schemas.microsoft.com/office/drawing/2014/main" id="{D97EC82D-189D-8FD5-8B55-2BA2B01852A1}"/>
                </a:ext>
              </a:extLst>
            </p:cNvPr>
            <p:cNvSpPr txBox="1"/>
            <p:nvPr/>
          </p:nvSpPr>
          <p:spPr>
            <a:xfrm>
              <a:off x="11373100" y="6401679"/>
              <a:ext cx="533556" cy="379379"/>
            </a:xfrm>
            <a:prstGeom prst="rect">
              <a:avLst/>
            </a:prstGeom>
            <a:noFill/>
          </p:spPr>
          <p:txBody>
            <a:bodyPr wrap="square" rtlCol="0">
              <a:spAutoFit/>
            </a:bodyPr>
            <a:lstStyle/>
            <a:p>
              <a:r>
                <a:rPr lang="en-US" i="1">
                  <a:solidFill>
                    <a:srgbClr val="2D3750"/>
                  </a:solidFill>
                  <a:latin typeface="Aptos" panose="020B0004020202020204" pitchFamily="34" charset="0"/>
                </a:rPr>
                <a:t>RV</a:t>
              </a:r>
            </a:p>
          </p:txBody>
        </p:sp>
      </p:grpSp>
      <p:sp>
        <p:nvSpPr>
          <p:cNvPr id="10" name="TextBox 9">
            <a:extLst>
              <a:ext uri="{FF2B5EF4-FFF2-40B4-BE49-F238E27FC236}">
                <a16:creationId xmlns:a16="http://schemas.microsoft.com/office/drawing/2014/main" id="{CBD4A88F-DD08-94AB-8158-86F946D45E34}"/>
              </a:ext>
            </a:extLst>
          </p:cNvPr>
          <p:cNvSpPr txBox="1"/>
          <p:nvPr/>
        </p:nvSpPr>
        <p:spPr>
          <a:xfrm>
            <a:off x="222566" y="1395408"/>
            <a:ext cx="7327860" cy="3847207"/>
          </a:xfrm>
          <a:prstGeom prst="rect">
            <a:avLst/>
          </a:prstGeom>
          <a:noFill/>
        </p:spPr>
        <p:txBody>
          <a:bodyPr wrap="square" lIns="91440" tIns="45720" rIns="91440" bIns="45720" rtlCol="0" anchor="t">
            <a:spAutoFit/>
          </a:bodyPr>
          <a:lstStyle/>
          <a:p>
            <a:r>
              <a:rPr lang="en-US" sz="1600" b="1" dirty="0">
                <a:ea typeface="DM Sans"/>
                <a:cs typeface="DM Sans"/>
                <a:sym typeface="DM Sans"/>
              </a:rPr>
              <a:t>Why do we need </a:t>
            </a:r>
            <a:r>
              <a:rPr lang="en-US" sz="1600" dirty="0">
                <a:latin typeface="Aptos ExtraBold"/>
              </a:rPr>
              <a:t>Fan Blower Controls</a:t>
            </a:r>
            <a:r>
              <a:rPr lang="en-US" sz="1600" b="1" dirty="0">
                <a:latin typeface="Aptos ExtraBold"/>
              </a:rPr>
              <a:t> </a:t>
            </a:r>
            <a:r>
              <a:rPr lang="en-US" sz="1600" b="1" dirty="0">
                <a:ea typeface="DM Sans"/>
                <a:cs typeface="DM Sans"/>
                <a:sym typeface="DM Sans"/>
              </a:rPr>
              <a:t>?</a:t>
            </a:r>
            <a:endParaRPr lang="en-US" sz="1600" b="1" dirty="0">
              <a:ea typeface="DM Sans"/>
              <a:cs typeface="DM Sans"/>
            </a:endParaRPr>
          </a:p>
          <a:p>
            <a:pPr marL="285750" indent="-285750">
              <a:buFont typeface="Arial" panose="020B0604020202020204" pitchFamily="34" charset="0"/>
              <a:buChar char="•"/>
            </a:pPr>
            <a:r>
              <a:rPr lang="en-US" sz="1400" dirty="0">
                <a:ea typeface="DM Sans"/>
                <a:cs typeface="DM Sans"/>
                <a:sym typeface="DM Sans"/>
              </a:rPr>
              <a:t>To maintain a stable indoor temperature</a:t>
            </a:r>
            <a:endParaRPr lang="en-US" sz="1400" dirty="0">
              <a:ea typeface="DM Sans"/>
              <a:cs typeface="DM Sans"/>
            </a:endParaRPr>
          </a:p>
          <a:p>
            <a:pPr marL="285750" indent="-285750">
              <a:buFont typeface="Arial" panose="020B0604020202020204" pitchFamily="34" charset="0"/>
              <a:buChar char="•"/>
            </a:pPr>
            <a:r>
              <a:rPr lang="en-US" sz="1400" dirty="0">
                <a:ea typeface="DM Sans"/>
                <a:cs typeface="DM Sans"/>
                <a:sym typeface="DM Sans"/>
              </a:rPr>
              <a:t>Reduces fluctuations in temperature</a:t>
            </a:r>
            <a:endParaRPr lang="en-US" sz="1400" dirty="0">
              <a:ea typeface="DM Sans"/>
              <a:cs typeface="DM Sans"/>
            </a:endParaRPr>
          </a:p>
          <a:p>
            <a:pPr marL="285750" indent="-285750">
              <a:buFont typeface="Arial" panose="020B0604020202020204" pitchFamily="34" charset="0"/>
              <a:buChar char="•"/>
            </a:pPr>
            <a:r>
              <a:rPr lang="en-US" sz="1400" dirty="0">
                <a:ea typeface="DM Sans"/>
                <a:cs typeface="DM Sans"/>
                <a:sym typeface="DM Sans"/>
              </a:rPr>
              <a:t>Timed operation to increase efficiency and lower electrical cost</a:t>
            </a:r>
            <a:endParaRPr lang="en-US" sz="1400" dirty="0">
              <a:ea typeface="DM Sans"/>
              <a:cs typeface="DM Sans"/>
            </a:endParaRPr>
          </a:p>
          <a:p>
            <a:pPr marL="285750" indent="-285750">
              <a:buFont typeface="Arial" panose="020B0604020202020204" pitchFamily="34" charset="0"/>
              <a:buChar char="•"/>
            </a:pPr>
            <a:r>
              <a:rPr lang="en-US" sz="1400" dirty="0">
                <a:ea typeface="DM Sans"/>
                <a:cs typeface="DM Sans"/>
                <a:sym typeface="DM Sans"/>
              </a:rPr>
              <a:t>Extends the life of the blower</a:t>
            </a:r>
            <a:endParaRPr lang="en-US" sz="1400" dirty="0">
              <a:ea typeface="DM Sans"/>
              <a:cs typeface="DM Sans"/>
            </a:endParaRPr>
          </a:p>
          <a:p>
            <a:pPr marL="285750" indent="-285750">
              <a:buFont typeface="Arial" panose="020B0604020202020204" pitchFamily="34" charset="0"/>
              <a:buChar char="•"/>
            </a:pPr>
            <a:endParaRPr lang="en-US" sz="1400" dirty="0">
              <a:ea typeface="DM Sans"/>
              <a:cs typeface="DM Sans"/>
              <a:sym typeface="DM Sans"/>
            </a:endParaRPr>
          </a:p>
          <a:p>
            <a:r>
              <a:rPr lang="en-US" sz="1600" b="1" dirty="0">
                <a:ea typeface="DM Sans"/>
                <a:cs typeface="DM Sans"/>
                <a:sym typeface="DM Sans"/>
              </a:rPr>
              <a:t>The value of the ICM controls </a:t>
            </a:r>
            <a:r>
              <a:rPr lang="en-US" sz="1600" dirty="0">
                <a:latin typeface="Aptos ExtraBold"/>
              </a:rPr>
              <a:t>Fan Blower Controls </a:t>
            </a:r>
          </a:p>
          <a:p>
            <a:pPr marL="285750" indent="-285750">
              <a:buFont typeface="Arial" panose="020B0604020202020204" pitchFamily="34" charset="0"/>
              <a:buChar char="•"/>
            </a:pPr>
            <a:r>
              <a:rPr lang="en-US" sz="1400" dirty="0"/>
              <a:t>We offer a full line of fan blower controls from OEM replacements to aftermarket replacements</a:t>
            </a:r>
          </a:p>
          <a:p>
            <a:pPr marL="285750" indent="-285750">
              <a:buFont typeface="Arial" panose="020B0604020202020204" pitchFamily="34" charset="0"/>
              <a:buChar char="•"/>
            </a:pPr>
            <a:r>
              <a:rPr lang="en-US" sz="1400" dirty="0"/>
              <a:t>Form, fit, and functional replacement of the original control </a:t>
            </a:r>
          </a:p>
          <a:p>
            <a:pPr marL="285750" indent="-285750">
              <a:buFont typeface="Arial" panose="020B0604020202020204" pitchFamily="34" charset="0"/>
              <a:buChar char="•"/>
            </a:pPr>
            <a:r>
              <a:rPr lang="en-US" sz="1400" dirty="0"/>
              <a:t>Better built boards using double-sided through hole construction and conformal coating for increased reliability</a:t>
            </a:r>
          </a:p>
          <a:p>
            <a:pPr marL="285750" indent="-285750">
              <a:buFont typeface="Arial" panose="020B0604020202020204" pitchFamily="34" charset="0"/>
              <a:buChar char="•"/>
            </a:pPr>
            <a:r>
              <a:rPr lang="en-US" sz="1400" dirty="0"/>
              <a:t>Manufactured in USA</a:t>
            </a:r>
            <a:endParaRPr lang="en-US" sz="1600" dirty="0"/>
          </a:p>
          <a:p>
            <a:endParaRPr lang="en-US" sz="1400" dirty="0"/>
          </a:p>
          <a:p>
            <a:r>
              <a:rPr lang="en-US" sz="1600" b="1" dirty="0"/>
              <a:t>Operation</a:t>
            </a:r>
          </a:p>
          <a:p>
            <a:r>
              <a:rPr lang="en-US" sz="1400" dirty="0"/>
              <a:t>Fan blower controls will be used in applications where a more precise blower operation is desired. This is achieved by delaying the blower operation from turning on or off. </a:t>
            </a:r>
          </a:p>
        </p:txBody>
      </p:sp>
      <p:grpSp>
        <p:nvGrpSpPr>
          <p:cNvPr id="38" name="Group 37">
            <a:extLst>
              <a:ext uri="{FF2B5EF4-FFF2-40B4-BE49-F238E27FC236}">
                <a16:creationId xmlns:a16="http://schemas.microsoft.com/office/drawing/2014/main" id="{9C91F19F-5D77-B070-2C42-936B5B2070E2}"/>
              </a:ext>
            </a:extLst>
          </p:cNvPr>
          <p:cNvGrpSpPr/>
          <p:nvPr/>
        </p:nvGrpSpPr>
        <p:grpSpPr>
          <a:xfrm>
            <a:off x="9925362" y="1404615"/>
            <a:ext cx="1074383" cy="746856"/>
            <a:chOff x="10987618" y="59026"/>
            <a:chExt cx="1074383" cy="746856"/>
          </a:xfrm>
        </p:grpSpPr>
        <p:sp>
          <p:nvSpPr>
            <p:cNvPr id="36" name="Rectangle 35">
              <a:extLst>
                <a:ext uri="{FF2B5EF4-FFF2-40B4-BE49-F238E27FC236}">
                  <a16:creationId xmlns:a16="http://schemas.microsoft.com/office/drawing/2014/main" id="{DE202232-7844-464F-A509-A82281FE27A6}"/>
                </a:ext>
              </a:extLst>
            </p:cNvPr>
            <p:cNvSpPr/>
            <p:nvPr/>
          </p:nvSpPr>
          <p:spPr>
            <a:xfrm>
              <a:off x="10987618" y="59026"/>
              <a:ext cx="1074383" cy="74685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descr="A flag with black and blue stripes&#10;&#10;Description automatically generated">
              <a:extLst>
                <a:ext uri="{FF2B5EF4-FFF2-40B4-BE49-F238E27FC236}">
                  <a16:creationId xmlns:a16="http://schemas.microsoft.com/office/drawing/2014/main" id="{CCB38976-0A9F-C890-660D-839AB8243CE1}"/>
                </a:ext>
              </a:extLst>
            </p:cNvPr>
            <p:cNvPicPr>
              <a:picLocks noChangeAspect="1"/>
            </p:cNvPicPr>
            <p:nvPr/>
          </p:nvPicPr>
          <p:blipFill>
            <a:blip r:embed="rId5"/>
            <a:stretch>
              <a:fillRect/>
            </a:stretch>
          </p:blipFill>
          <p:spPr>
            <a:xfrm>
              <a:off x="11028816" y="113925"/>
              <a:ext cx="988032" cy="687578"/>
            </a:xfrm>
            <a:prstGeom prst="rect">
              <a:avLst/>
            </a:prstGeom>
            <a:ln>
              <a:noFill/>
            </a:ln>
          </p:spPr>
        </p:pic>
      </p:grpSp>
      <p:sp>
        <p:nvSpPr>
          <p:cNvPr id="3" name="Rectangle 2">
            <a:extLst>
              <a:ext uri="{FF2B5EF4-FFF2-40B4-BE49-F238E27FC236}">
                <a16:creationId xmlns:a16="http://schemas.microsoft.com/office/drawing/2014/main" id="{E33FEAF5-18D1-AB22-0414-2A3636269103}"/>
              </a:ext>
            </a:extLst>
          </p:cNvPr>
          <p:cNvSpPr/>
          <p:nvPr/>
        </p:nvSpPr>
        <p:spPr>
          <a:xfrm>
            <a:off x="7795753" y="-56153"/>
            <a:ext cx="4398066" cy="4987520"/>
          </a:xfrm>
          <a:prstGeom prst="rect">
            <a:avLst/>
          </a:prstGeom>
          <a:solidFill>
            <a:srgbClr val="2D375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US" sz="1600" b="1">
              <a:solidFill>
                <a:srgbClr val="3CA1D5"/>
              </a:solidFill>
              <a:cs typeface="Arial"/>
            </a:endParaRPr>
          </a:p>
          <a:p>
            <a:endParaRPr lang="en-US" sz="2000" b="1">
              <a:cs typeface="Arial"/>
            </a:endParaRPr>
          </a:p>
          <a:p>
            <a:r>
              <a:rPr lang="en-US" sz="2000" b="1">
                <a:cs typeface="Arial"/>
              </a:rPr>
              <a:t> </a:t>
            </a:r>
          </a:p>
          <a:p>
            <a:endParaRPr lang="en-US">
              <a:cs typeface="Arial"/>
            </a:endParaRPr>
          </a:p>
          <a:p>
            <a:endParaRPr lang="en-US" sz="2000" b="1">
              <a:cs typeface="Arial"/>
            </a:endParaRPr>
          </a:p>
          <a:p>
            <a:pPr marL="285750" indent="-285750">
              <a:buFont typeface="Arial"/>
              <a:buChar char="•"/>
            </a:pPr>
            <a:endParaRPr lang="en-US" sz="1600">
              <a:cs typeface="Arial"/>
            </a:endParaRPr>
          </a:p>
        </p:txBody>
      </p:sp>
      <p:sp>
        <p:nvSpPr>
          <p:cNvPr id="5" name="TextBox 4">
            <a:extLst>
              <a:ext uri="{FF2B5EF4-FFF2-40B4-BE49-F238E27FC236}">
                <a16:creationId xmlns:a16="http://schemas.microsoft.com/office/drawing/2014/main" id="{5ED2C72C-40A9-6B45-0028-33560DA1C5F6}"/>
              </a:ext>
            </a:extLst>
          </p:cNvPr>
          <p:cNvSpPr txBox="1"/>
          <p:nvPr/>
        </p:nvSpPr>
        <p:spPr>
          <a:xfrm>
            <a:off x="8111566" y="181428"/>
            <a:ext cx="3790147"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rgbClr val="3CA1D5"/>
                </a:solidFill>
              </a:rPr>
              <a:t>ICM CONTROLS FAN BLOWER CONTROLS CROSS TO MANY POPULAR ORIGINAL EQUIPMENT BRANDS  INCLUDING:</a:t>
            </a:r>
            <a:endParaRPr lang="en-US" sz="1600"/>
          </a:p>
          <a:p>
            <a:endParaRPr lang="en-US" sz="1600"/>
          </a:p>
          <a:p>
            <a:pPr marL="342900" indent="-342900">
              <a:buFont typeface="Arial,Sans-Serif"/>
              <a:buChar char="•"/>
            </a:pPr>
            <a:r>
              <a:rPr lang="en-US" sz="1400">
                <a:solidFill>
                  <a:srgbClr val="FFFFFF"/>
                </a:solidFill>
              </a:rPr>
              <a:t>Carrier </a:t>
            </a:r>
            <a:endParaRPr lang="en-US" sz="1400"/>
          </a:p>
          <a:p>
            <a:pPr marL="342900" indent="-342900">
              <a:buFont typeface="Arial,Sans-Serif"/>
              <a:buChar char="•"/>
            </a:pPr>
            <a:r>
              <a:rPr lang="en-US" sz="1400">
                <a:solidFill>
                  <a:srgbClr val="FFFFFF"/>
                </a:solidFill>
              </a:rPr>
              <a:t>Robertshaw</a:t>
            </a:r>
          </a:p>
          <a:p>
            <a:pPr marL="342900" indent="-342900">
              <a:buFont typeface="Arial,Sans-Serif"/>
              <a:buChar char="•"/>
            </a:pPr>
            <a:r>
              <a:rPr lang="en-US" sz="1400">
                <a:solidFill>
                  <a:srgbClr val="FFFFFF"/>
                </a:solidFill>
              </a:rPr>
              <a:t>Goodman </a:t>
            </a:r>
            <a:endParaRPr lang="en-US" sz="1400"/>
          </a:p>
          <a:p>
            <a:pPr marL="342900" indent="-342900">
              <a:buFont typeface="Arial,Sans-Serif"/>
              <a:buChar char="•"/>
            </a:pPr>
            <a:r>
              <a:rPr lang="en-US" sz="1400">
                <a:solidFill>
                  <a:srgbClr val="FFFFFF"/>
                </a:solidFill>
              </a:rPr>
              <a:t>A-1</a:t>
            </a:r>
          </a:p>
          <a:p>
            <a:pPr marL="342900" indent="-342900">
              <a:buFont typeface="Arial,Sans-Serif"/>
              <a:buChar char="•"/>
            </a:pPr>
            <a:r>
              <a:rPr lang="en-US" sz="1400">
                <a:solidFill>
                  <a:srgbClr val="FFFFFF"/>
                </a:solidFill>
              </a:rPr>
              <a:t>Bard</a:t>
            </a:r>
          </a:p>
          <a:p>
            <a:pPr marL="342900" indent="-342900">
              <a:buFont typeface="Arial,Sans-Serif"/>
              <a:buChar char="•"/>
            </a:pPr>
            <a:r>
              <a:rPr lang="en-US" sz="1400">
                <a:solidFill>
                  <a:srgbClr val="FFFFFF"/>
                </a:solidFill>
              </a:rPr>
              <a:t>Mars</a:t>
            </a:r>
          </a:p>
          <a:p>
            <a:pPr marL="342900" indent="-342900">
              <a:buFont typeface="Arial,Sans-Serif"/>
              <a:buChar char="•"/>
            </a:pPr>
            <a:r>
              <a:rPr lang="en-US" sz="1400">
                <a:solidFill>
                  <a:srgbClr val="FFFFFF"/>
                </a:solidFill>
              </a:rPr>
              <a:t>Rheem</a:t>
            </a:r>
          </a:p>
          <a:p>
            <a:pPr marL="342900" indent="-342900">
              <a:buFont typeface="Arial,Sans-Serif"/>
              <a:buChar char="•"/>
            </a:pPr>
            <a:r>
              <a:rPr lang="en-US" sz="1400">
                <a:solidFill>
                  <a:srgbClr val="FFFFFF"/>
                </a:solidFill>
              </a:rPr>
              <a:t>Snyder General / ICP</a:t>
            </a:r>
          </a:p>
          <a:p>
            <a:pPr marL="342900" indent="-342900">
              <a:buFont typeface="Arial,Sans-Serif"/>
              <a:buChar char="•"/>
            </a:pPr>
            <a:endParaRPr lang="en-US" sz="1600">
              <a:solidFill>
                <a:srgbClr val="000000"/>
              </a:solidFill>
            </a:endParaRPr>
          </a:p>
          <a:p>
            <a:r>
              <a:rPr lang="en-US" sz="1400">
                <a:solidFill>
                  <a:srgbClr val="FFFFFF"/>
                </a:solidFill>
              </a:rPr>
              <a:t>ICM Controls fan blower controls and their cross references to OEM boards can be found on the ICM Controls website at www.icmcontrols.com</a:t>
            </a:r>
            <a:endParaRPr lang="en-US" sz="1400"/>
          </a:p>
        </p:txBody>
      </p:sp>
      <p:grpSp>
        <p:nvGrpSpPr>
          <p:cNvPr id="19" name="Group 18">
            <a:extLst>
              <a:ext uri="{FF2B5EF4-FFF2-40B4-BE49-F238E27FC236}">
                <a16:creationId xmlns:a16="http://schemas.microsoft.com/office/drawing/2014/main" id="{B863F81E-4FD3-869B-62E2-4295C5E0D708}"/>
              </a:ext>
            </a:extLst>
          </p:cNvPr>
          <p:cNvGrpSpPr/>
          <p:nvPr/>
        </p:nvGrpSpPr>
        <p:grpSpPr>
          <a:xfrm>
            <a:off x="10744237" y="1484129"/>
            <a:ext cx="1155368" cy="746856"/>
            <a:chOff x="10987618" y="59026"/>
            <a:chExt cx="1074383" cy="746856"/>
          </a:xfrm>
        </p:grpSpPr>
        <p:sp>
          <p:nvSpPr>
            <p:cNvPr id="17" name="Rectangle 16">
              <a:extLst>
                <a:ext uri="{FF2B5EF4-FFF2-40B4-BE49-F238E27FC236}">
                  <a16:creationId xmlns:a16="http://schemas.microsoft.com/office/drawing/2014/main" id="{7B850A6A-FFA1-18E1-3DE0-3B52AF446656}"/>
                </a:ext>
              </a:extLst>
            </p:cNvPr>
            <p:cNvSpPr/>
            <p:nvPr/>
          </p:nvSpPr>
          <p:spPr>
            <a:xfrm>
              <a:off x="10987618" y="59026"/>
              <a:ext cx="1074383" cy="74685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flag with black and blue stripes&#10;&#10;Description automatically generated">
              <a:extLst>
                <a:ext uri="{FF2B5EF4-FFF2-40B4-BE49-F238E27FC236}">
                  <a16:creationId xmlns:a16="http://schemas.microsoft.com/office/drawing/2014/main" id="{F2330578-47BD-675E-6231-9A33F96F0F58}"/>
                </a:ext>
              </a:extLst>
            </p:cNvPr>
            <p:cNvPicPr>
              <a:picLocks noChangeAspect="1"/>
            </p:cNvPicPr>
            <p:nvPr/>
          </p:nvPicPr>
          <p:blipFill>
            <a:blip r:embed="rId5"/>
            <a:stretch>
              <a:fillRect/>
            </a:stretch>
          </p:blipFill>
          <p:spPr>
            <a:xfrm>
              <a:off x="11028816" y="113925"/>
              <a:ext cx="988032" cy="687578"/>
            </a:xfrm>
            <a:prstGeom prst="rect">
              <a:avLst/>
            </a:prstGeom>
            <a:ln>
              <a:noFill/>
            </a:ln>
          </p:spPr>
        </p:pic>
      </p:grpSp>
      <p:pic>
        <p:nvPicPr>
          <p:cNvPr id="21" name="Picture 20" descr="A blue and black logo&#10;&#10;Description automatically generated">
            <a:extLst>
              <a:ext uri="{FF2B5EF4-FFF2-40B4-BE49-F238E27FC236}">
                <a16:creationId xmlns:a16="http://schemas.microsoft.com/office/drawing/2014/main" id="{89DE3A96-EF28-C855-62DF-8A4DF3195231}"/>
              </a:ext>
            </a:extLst>
          </p:cNvPr>
          <p:cNvPicPr>
            <a:picLocks noChangeAspect="1"/>
          </p:cNvPicPr>
          <p:nvPr/>
        </p:nvPicPr>
        <p:blipFill>
          <a:blip r:embed="rId6"/>
          <a:stretch>
            <a:fillRect/>
          </a:stretch>
        </p:blipFill>
        <p:spPr>
          <a:xfrm>
            <a:off x="458160" y="124772"/>
            <a:ext cx="1946229" cy="613281"/>
          </a:xfrm>
          <a:prstGeom prst="rect">
            <a:avLst/>
          </a:prstGeom>
        </p:spPr>
      </p:pic>
      <p:pic>
        <p:nvPicPr>
          <p:cNvPr id="23" name="Picture 22">
            <a:extLst>
              <a:ext uri="{FF2B5EF4-FFF2-40B4-BE49-F238E27FC236}">
                <a16:creationId xmlns:a16="http://schemas.microsoft.com/office/drawing/2014/main" id="{1D9A7B2A-8497-0EBC-58C8-CFDB9BD030CD}"/>
              </a:ext>
            </a:extLst>
          </p:cNvPr>
          <p:cNvPicPr>
            <a:picLocks noChangeAspect="1"/>
          </p:cNvPicPr>
          <p:nvPr/>
        </p:nvPicPr>
        <p:blipFill>
          <a:blip r:embed="rId7"/>
          <a:stretch>
            <a:fillRect/>
          </a:stretch>
        </p:blipFill>
        <p:spPr>
          <a:xfrm>
            <a:off x="540682" y="5262597"/>
            <a:ext cx="846209" cy="799050"/>
          </a:xfrm>
          <a:prstGeom prst="rect">
            <a:avLst/>
          </a:prstGeom>
        </p:spPr>
      </p:pic>
      <p:sp>
        <p:nvSpPr>
          <p:cNvPr id="24" name="TextBox 23">
            <a:extLst>
              <a:ext uri="{FF2B5EF4-FFF2-40B4-BE49-F238E27FC236}">
                <a16:creationId xmlns:a16="http://schemas.microsoft.com/office/drawing/2014/main" id="{9AF5C94B-3B7F-378F-EF2B-210751A02FFC}"/>
              </a:ext>
            </a:extLst>
          </p:cNvPr>
          <p:cNvSpPr txBox="1"/>
          <p:nvPr/>
        </p:nvSpPr>
        <p:spPr>
          <a:xfrm>
            <a:off x="539553" y="6086534"/>
            <a:ext cx="138201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a:t>ICM255</a:t>
            </a:r>
          </a:p>
        </p:txBody>
      </p:sp>
      <p:pic>
        <p:nvPicPr>
          <p:cNvPr id="26" name="Picture 25" descr="A close-up of a circuit board&#10;&#10;AI-generated content may be incorrect.">
            <a:extLst>
              <a:ext uri="{FF2B5EF4-FFF2-40B4-BE49-F238E27FC236}">
                <a16:creationId xmlns:a16="http://schemas.microsoft.com/office/drawing/2014/main" id="{4253F078-101A-670B-5CB3-35DDC521B88E}"/>
              </a:ext>
            </a:extLst>
          </p:cNvPr>
          <p:cNvPicPr>
            <a:picLocks noChangeAspect="1"/>
          </p:cNvPicPr>
          <p:nvPr/>
        </p:nvPicPr>
        <p:blipFill>
          <a:blip r:embed="rId8"/>
          <a:stretch>
            <a:fillRect/>
          </a:stretch>
        </p:blipFill>
        <p:spPr>
          <a:xfrm>
            <a:off x="1917865" y="5264802"/>
            <a:ext cx="938876" cy="854588"/>
          </a:xfrm>
          <a:prstGeom prst="rect">
            <a:avLst/>
          </a:prstGeom>
        </p:spPr>
      </p:pic>
      <p:sp>
        <p:nvSpPr>
          <p:cNvPr id="27" name="TextBox 26">
            <a:extLst>
              <a:ext uri="{FF2B5EF4-FFF2-40B4-BE49-F238E27FC236}">
                <a16:creationId xmlns:a16="http://schemas.microsoft.com/office/drawing/2014/main" id="{49EB70B7-C573-AD3F-A7C2-AB00CB62F5BD}"/>
              </a:ext>
            </a:extLst>
          </p:cNvPr>
          <p:cNvSpPr txBox="1"/>
          <p:nvPr/>
        </p:nvSpPr>
        <p:spPr>
          <a:xfrm>
            <a:off x="1921566" y="6114932"/>
            <a:ext cx="138201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a:t>ICM256</a:t>
            </a:r>
          </a:p>
        </p:txBody>
      </p:sp>
      <p:pic>
        <p:nvPicPr>
          <p:cNvPr id="29" name="Picture 28">
            <a:extLst>
              <a:ext uri="{FF2B5EF4-FFF2-40B4-BE49-F238E27FC236}">
                <a16:creationId xmlns:a16="http://schemas.microsoft.com/office/drawing/2014/main" id="{0E0FDBD2-4862-D44D-33CF-4D98146AC04C}"/>
              </a:ext>
            </a:extLst>
          </p:cNvPr>
          <p:cNvPicPr>
            <a:picLocks noChangeAspect="1"/>
          </p:cNvPicPr>
          <p:nvPr/>
        </p:nvPicPr>
        <p:blipFill>
          <a:blip r:embed="rId9"/>
          <a:stretch>
            <a:fillRect/>
          </a:stretch>
        </p:blipFill>
        <p:spPr>
          <a:xfrm>
            <a:off x="3317814" y="5175683"/>
            <a:ext cx="1147434" cy="909332"/>
          </a:xfrm>
          <a:prstGeom prst="rect">
            <a:avLst/>
          </a:prstGeom>
        </p:spPr>
      </p:pic>
      <p:sp>
        <p:nvSpPr>
          <p:cNvPr id="30" name="TextBox 29">
            <a:extLst>
              <a:ext uri="{FF2B5EF4-FFF2-40B4-BE49-F238E27FC236}">
                <a16:creationId xmlns:a16="http://schemas.microsoft.com/office/drawing/2014/main" id="{087C428B-ADCB-2DB2-F069-9BD5D97D1C95}"/>
              </a:ext>
            </a:extLst>
          </p:cNvPr>
          <p:cNvSpPr txBox="1"/>
          <p:nvPr/>
        </p:nvSpPr>
        <p:spPr>
          <a:xfrm>
            <a:off x="3436100" y="6086534"/>
            <a:ext cx="138201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a:t>ICM271</a:t>
            </a:r>
          </a:p>
        </p:txBody>
      </p:sp>
      <p:pic>
        <p:nvPicPr>
          <p:cNvPr id="33" name="Picture 32">
            <a:extLst>
              <a:ext uri="{FF2B5EF4-FFF2-40B4-BE49-F238E27FC236}">
                <a16:creationId xmlns:a16="http://schemas.microsoft.com/office/drawing/2014/main" id="{EEE0A629-1290-722D-1676-DB2D6B382340}"/>
              </a:ext>
            </a:extLst>
          </p:cNvPr>
          <p:cNvPicPr>
            <a:picLocks noChangeAspect="1"/>
          </p:cNvPicPr>
          <p:nvPr/>
        </p:nvPicPr>
        <p:blipFill>
          <a:blip r:embed="rId10"/>
          <a:stretch>
            <a:fillRect/>
          </a:stretch>
        </p:blipFill>
        <p:spPr>
          <a:xfrm>
            <a:off x="4893321" y="5241270"/>
            <a:ext cx="1302074" cy="899750"/>
          </a:xfrm>
          <a:prstGeom prst="rect">
            <a:avLst/>
          </a:prstGeom>
        </p:spPr>
      </p:pic>
      <p:sp>
        <p:nvSpPr>
          <p:cNvPr id="34" name="TextBox 33">
            <a:extLst>
              <a:ext uri="{FF2B5EF4-FFF2-40B4-BE49-F238E27FC236}">
                <a16:creationId xmlns:a16="http://schemas.microsoft.com/office/drawing/2014/main" id="{EB9215CF-B861-8D90-48A8-763B63F974D0}"/>
              </a:ext>
            </a:extLst>
          </p:cNvPr>
          <p:cNvSpPr txBox="1"/>
          <p:nvPr/>
        </p:nvSpPr>
        <p:spPr>
          <a:xfrm>
            <a:off x="5092622" y="6119664"/>
            <a:ext cx="138201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a:t>ICM275</a:t>
            </a:r>
          </a:p>
        </p:txBody>
      </p:sp>
      <p:pic>
        <p:nvPicPr>
          <p:cNvPr id="39" name="Picture 38" descr="A close-up of a circuit board&#10;&#10;AI-generated content may be incorrect.">
            <a:extLst>
              <a:ext uri="{FF2B5EF4-FFF2-40B4-BE49-F238E27FC236}">
                <a16:creationId xmlns:a16="http://schemas.microsoft.com/office/drawing/2014/main" id="{3B40337F-185E-5D15-2B57-5763D464E400}"/>
              </a:ext>
            </a:extLst>
          </p:cNvPr>
          <p:cNvPicPr>
            <a:picLocks noChangeAspect="1"/>
          </p:cNvPicPr>
          <p:nvPr/>
        </p:nvPicPr>
        <p:blipFill>
          <a:blip r:embed="rId11"/>
          <a:stretch>
            <a:fillRect/>
          </a:stretch>
        </p:blipFill>
        <p:spPr>
          <a:xfrm>
            <a:off x="6498865" y="5209175"/>
            <a:ext cx="1052266" cy="899408"/>
          </a:xfrm>
          <a:prstGeom prst="rect">
            <a:avLst/>
          </a:prstGeom>
        </p:spPr>
      </p:pic>
      <p:sp>
        <p:nvSpPr>
          <p:cNvPr id="40" name="TextBox 39">
            <a:extLst>
              <a:ext uri="{FF2B5EF4-FFF2-40B4-BE49-F238E27FC236}">
                <a16:creationId xmlns:a16="http://schemas.microsoft.com/office/drawing/2014/main" id="{FC544322-DE2C-1D09-4159-B55FF759A57B}"/>
              </a:ext>
            </a:extLst>
          </p:cNvPr>
          <p:cNvSpPr txBox="1"/>
          <p:nvPr/>
        </p:nvSpPr>
        <p:spPr>
          <a:xfrm>
            <a:off x="6730211" y="6086533"/>
            <a:ext cx="138201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a:t>ICM277</a:t>
            </a:r>
          </a:p>
        </p:txBody>
      </p:sp>
    </p:spTree>
    <p:extLst>
      <p:ext uri="{BB962C8B-B14F-4D97-AF65-F5344CB8AC3E}">
        <p14:creationId xmlns:p14="http://schemas.microsoft.com/office/powerpoint/2010/main" val="29128667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A98C8-DBE0-54DB-E841-D4445C8E81A0}"/>
            </a:ext>
          </a:extLst>
        </p:cNvPr>
        <p:cNvGrpSpPr/>
        <p:nvPr/>
      </p:nvGrpSpPr>
      <p:grpSpPr>
        <a:xfrm>
          <a:off x="0" y="0"/>
          <a:ext cx="0" cy="0"/>
          <a:chOff x="0" y="0"/>
          <a:chExt cx="0" cy="0"/>
        </a:xfrm>
      </p:grpSpPr>
      <p:pic>
        <p:nvPicPr>
          <p:cNvPr id="23" name="Picture 22">
            <a:extLst>
              <a:ext uri="{FF2B5EF4-FFF2-40B4-BE49-F238E27FC236}">
                <a16:creationId xmlns:a16="http://schemas.microsoft.com/office/drawing/2014/main" id="{81EBF375-8B91-0DD0-C668-10478A5FD081}"/>
              </a:ext>
            </a:extLst>
          </p:cNvPr>
          <p:cNvPicPr>
            <a:picLocks noChangeAspect="1"/>
          </p:cNvPicPr>
          <p:nvPr/>
        </p:nvPicPr>
        <p:blipFill>
          <a:blip r:embed="rId3"/>
          <a:stretch>
            <a:fillRect/>
          </a:stretch>
        </p:blipFill>
        <p:spPr>
          <a:xfrm>
            <a:off x="817177" y="2986599"/>
            <a:ext cx="3056055" cy="2872454"/>
          </a:xfrm>
          <a:prstGeom prst="rect">
            <a:avLst/>
          </a:prstGeom>
        </p:spPr>
      </p:pic>
      <p:pic>
        <p:nvPicPr>
          <p:cNvPr id="31" name="Picture 30">
            <a:extLst>
              <a:ext uri="{FF2B5EF4-FFF2-40B4-BE49-F238E27FC236}">
                <a16:creationId xmlns:a16="http://schemas.microsoft.com/office/drawing/2014/main" id="{E86E40FC-9F1E-BC43-D935-DA86B6026D68}"/>
              </a:ext>
            </a:extLst>
          </p:cNvPr>
          <p:cNvPicPr>
            <a:picLocks noChangeAspect="1"/>
          </p:cNvPicPr>
          <p:nvPr/>
        </p:nvPicPr>
        <p:blipFill>
          <a:blip r:embed="rId4">
            <a:alphaModFix amt="54000"/>
          </a:blip>
          <a:srcRect l="8792" r="758"/>
          <a:stretch/>
        </p:blipFill>
        <p:spPr>
          <a:xfrm rot="5400000">
            <a:off x="3431028" y="-3445055"/>
            <a:ext cx="946304" cy="7808359"/>
          </a:xfrm>
          <a:prstGeom prst="rect">
            <a:avLst/>
          </a:prstGeom>
        </p:spPr>
      </p:pic>
      <p:sp>
        <p:nvSpPr>
          <p:cNvPr id="13" name="Title 1">
            <a:extLst>
              <a:ext uri="{FF2B5EF4-FFF2-40B4-BE49-F238E27FC236}">
                <a16:creationId xmlns:a16="http://schemas.microsoft.com/office/drawing/2014/main" id="{537D88C1-2663-5159-E32F-D4B26B683A33}"/>
              </a:ext>
            </a:extLst>
          </p:cNvPr>
          <p:cNvSpPr txBox="1">
            <a:spLocks/>
          </p:cNvSpPr>
          <p:nvPr/>
        </p:nvSpPr>
        <p:spPr>
          <a:xfrm>
            <a:off x="128623" y="671373"/>
            <a:ext cx="7489219" cy="9384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2D3750"/>
                </a:solidFill>
                <a:latin typeface="Aptos ExtraBold" panose="020B0004020202020204" pitchFamily="34" charset="0"/>
              </a:rPr>
              <a:t>ICM255 – Fan Blower Control</a:t>
            </a:r>
          </a:p>
        </p:txBody>
      </p:sp>
      <p:pic>
        <p:nvPicPr>
          <p:cNvPr id="6" name="Picture 5" descr="A white and blue tool&#10;&#10;Description automatically generated">
            <a:extLst>
              <a:ext uri="{FF2B5EF4-FFF2-40B4-BE49-F238E27FC236}">
                <a16:creationId xmlns:a16="http://schemas.microsoft.com/office/drawing/2014/main" id="{0CA3A10F-B894-4272-891D-7DD46BB7B967}"/>
              </a:ext>
            </a:extLst>
          </p:cNvPr>
          <p:cNvPicPr>
            <a:picLocks noChangeAspect="1"/>
          </p:cNvPicPr>
          <p:nvPr/>
        </p:nvPicPr>
        <p:blipFill>
          <a:blip r:embed="rId5"/>
          <a:srcRect l="9420" t="46422" r="9087" b="47098"/>
          <a:stretch/>
        </p:blipFill>
        <p:spPr>
          <a:xfrm>
            <a:off x="-2" y="6272365"/>
            <a:ext cx="12192002" cy="746856"/>
          </a:xfrm>
          <a:prstGeom prst="rect">
            <a:avLst/>
          </a:prstGeom>
        </p:spPr>
      </p:pic>
      <p:grpSp>
        <p:nvGrpSpPr>
          <p:cNvPr id="16" name="Group 15">
            <a:extLst>
              <a:ext uri="{FF2B5EF4-FFF2-40B4-BE49-F238E27FC236}">
                <a16:creationId xmlns:a16="http://schemas.microsoft.com/office/drawing/2014/main" id="{0DE91B7F-C94B-56C9-84E0-E43710301D0B}"/>
              </a:ext>
            </a:extLst>
          </p:cNvPr>
          <p:cNvGrpSpPr/>
          <p:nvPr/>
        </p:nvGrpSpPr>
        <p:grpSpPr>
          <a:xfrm>
            <a:off x="3433865" y="6504921"/>
            <a:ext cx="8472791" cy="389999"/>
            <a:chOff x="3433865" y="6391059"/>
            <a:chExt cx="8472791" cy="389999"/>
          </a:xfrm>
        </p:grpSpPr>
        <p:sp>
          <p:nvSpPr>
            <p:cNvPr id="8" name="TextBox 7">
              <a:extLst>
                <a:ext uri="{FF2B5EF4-FFF2-40B4-BE49-F238E27FC236}">
                  <a16:creationId xmlns:a16="http://schemas.microsoft.com/office/drawing/2014/main" id="{97AFC8B8-DBEB-C23D-1451-10E29BA8DB68}"/>
                </a:ext>
              </a:extLst>
            </p:cNvPr>
            <p:cNvSpPr txBox="1"/>
            <p:nvPr/>
          </p:nvSpPr>
          <p:spPr>
            <a:xfrm>
              <a:off x="3433865" y="6401107"/>
              <a:ext cx="1420237" cy="379379"/>
            </a:xfrm>
            <a:prstGeom prst="rect">
              <a:avLst/>
            </a:prstGeom>
            <a:noFill/>
          </p:spPr>
          <p:txBody>
            <a:bodyPr wrap="square" rtlCol="0">
              <a:spAutoFit/>
            </a:bodyPr>
            <a:lstStyle/>
            <a:p>
              <a:r>
                <a:rPr lang="en-US" i="1">
                  <a:solidFill>
                    <a:srgbClr val="3CA1D5"/>
                  </a:solidFill>
                  <a:latin typeface="Aptos" panose="020B0004020202020204" pitchFamily="34" charset="0"/>
                </a:rPr>
                <a:t>APPLIANCE</a:t>
              </a:r>
            </a:p>
          </p:txBody>
        </p:sp>
        <p:sp>
          <p:nvSpPr>
            <p:cNvPr id="9" name="TextBox 8">
              <a:extLst>
                <a:ext uri="{FF2B5EF4-FFF2-40B4-BE49-F238E27FC236}">
                  <a16:creationId xmlns:a16="http://schemas.microsoft.com/office/drawing/2014/main" id="{13E0A369-E8B8-2DE4-115F-301573125AAB}"/>
                </a:ext>
              </a:extLst>
            </p:cNvPr>
            <p:cNvSpPr txBox="1"/>
            <p:nvPr/>
          </p:nvSpPr>
          <p:spPr>
            <a:xfrm>
              <a:off x="5095834" y="6401107"/>
              <a:ext cx="1587069" cy="369332"/>
            </a:xfrm>
            <a:prstGeom prst="rect">
              <a:avLst/>
            </a:prstGeom>
            <a:noFill/>
          </p:spPr>
          <p:txBody>
            <a:bodyPr wrap="square" rtlCol="0">
              <a:spAutoFit/>
            </a:bodyPr>
            <a:lstStyle/>
            <a:p>
              <a:r>
                <a:rPr lang="en-US" i="1">
                  <a:solidFill>
                    <a:srgbClr val="3CA1D5"/>
                  </a:solidFill>
                  <a:latin typeface="Aptos" panose="020B0004020202020204" pitchFamily="34" charset="0"/>
                </a:rPr>
                <a:t>ELECTRICAL</a:t>
              </a:r>
            </a:p>
          </p:txBody>
        </p:sp>
        <p:sp>
          <p:nvSpPr>
            <p:cNvPr id="11" name="TextBox 10">
              <a:extLst>
                <a:ext uri="{FF2B5EF4-FFF2-40B4-BE49-F238E27FC236}">
                  <a16:creationId xmlns:a16="http://schemas.microsoft.com/office/drawing/2014/main" id="{8620DDA2-E199-4A21-AB8B-8607FF2CE3CD}"/>
                </a:ext>
              </a:extLst>
            </p:cNvPr>
            <p:cNvSpPr txBox="1"/>
            <p:nvPr/>
          </p:nvSpPr>
          <p:spPr>
            <a:xfrm>
              <a:off x="6916368" y="6396083"/>
              <a:ext cx="1420237" cy="379379"/>
            </a:xfrm>
            <a:prstGeom prst="rect">
              <a:avLst/>
            </a:prstGeom>
            <a:noFill/>
          </p:spPr>
          <p:txBody>
            <a:bodyPr wrap="square" rtlCol="0">
              <a:spAutoFit/>
            </a:bodyPr>
            <a:lstStyle/>
            <a:p>
              <a:r>
                <a:rPr lang="en-US" i="1">
                  <a:solidFill>
                    <a:srgbClr val="3CA1D5"/>
                  </a:solidFill>
                  <a:latin typeface="Aptos" panose="020B0004020202020204" pitchFamily="34" charset="0"/>
                </a:rPr>
                <a:t>HVAC/R</a:t>
              </a:r>
            </a:p>
          </p:txBody>
        </p:sp>
        <p:sp>
          <p:nvSpPr>
            <p:cNvPr id="12" name="TextBox 11">
              <a:extLst>
                <a:ext uri="{FF2B5EF4-FFF2-40B4-BE49-F238E27FC236}">
                  <a16:creationId xmlns:a16="http://schemas.microsoft.com/office/drawing/2014/main" id="{910BC76B-DE1F-A317-805C-4733EF20CC54}"/>
                </a:ext>
              </a:extLst>
            </p:cNvPr>
            <p:cNvSpPr txBox="1"/>
            <p:nvPr/>
          </p:nvSpPr>
          <p:spPr>
            <a:xfrm>
              <a:off x="8305903" y="6391060"/>
              <a:ext cx="1420237" cy="379379"/>
            </a:xfrm>
            <a:prstGeom prst="rect">
              <a:avLst/>
            </a:prstGeom>
            <a:noFill/>
          </p:spPr>
          <p:txBody>
            <a:bodyPr wrap="square" rtlCol="0">
              <a:spAutoFit/>
            </a:bodyPr>
            <a:lstStyle/>
            <a:p>
              <a:r>
                <a:rPr lang="en-US" i="1">
                  <a:solidFill>
                    <a:srgbClr val="2D3750"/>
                  </a:solidFill>
                  <a:latin typeface="Aptos" panose="020B0004020202020204" pitchFamily="34" charset="0"/>
                </a:rPr>
                <a:t>MARINE</a:t>
              </a:r>
            </a:p>
          </p:txBody>
        </p:sp>
        <p:sp>
          <p:nvSpPr>
            <p:cNvPr id="14" name="TextBox 13">
              <a:extLst>
                <a:ext uri="{FF2B5EF4-FFF2-40B4-BE49-F238E27FC236}">
                  <a16:creationId xmlns:a16="http://schemas.microsoft.com/office/drawing/2014/main" id="{2E34F9C7-919D-0A81-6FBC-BC9500A4055A}"/>
                </a:ext>
              </a:extLst>
            </p:cNvPr>
            <p:cNvSpPr txBox="1"/>
            <p:nvPr/>
          </p:nvSpPr>
          <p:spPr>
            <a:xfrm>
              <a:off x="9656012" y="6391059"/>
              <a:ext cx="1613084" cy="369332"/>
            </a:xfrm>
            <a:prstGeom prst="rect">
              <a:avLst/>
            </a:prstGeom>
            <a:noFill/>
          </p:spPr>
          <p:txBody>
            <a:bodyPr wrap="square" rtlCol="0">
              <a:spAutoFit/>
            </a:bodyPr>
            <a:lstStyle/>
            <a:p>
              <a:r>
                <a:rPr lang="en-US" i="1">
                  <a:solidFill>
                    <a:srgbClr val="3CA1D5"/>
                  </a:solidFill>
                  <a:latin typeface="Aptos" panose="020B0004020202020204" pitchFamily="34" charset="0"/>
                </a:rPr>
                <a:t>POOL &amp; SPA</a:t>
              </a:r>
            </a:p>
          </p:txBody>
        </p:sp>
        <p:sp>
          <p:nvSpPr>
            <p:cNvPr id="15" name="TextBox 14">
              <a:extLst>
                <a:ext uri="{FF2B5EF4-FFF2-40B4-BE49-F238E27FC236}">
                  <a16:creationId xmlns:a16="http://schemas.microsoft.com/office/drawing/2014/main" id="{1E159902-B24A-E198-E9FA-9F58EFC6BF63}"/>
                </a:ext>
              </a:extLst>
            </p:cNvPr>
            <p:cNvSpPr txBox="1"/>
            <p:nvPr/>
          </p:nvSpPr>
          <p:spPr>
            <a:xfrm>
              <a:off x="11373100" y="6401679"/>
              <a:ext cx="533556" cy="379379"/>
            </a:xfrm>
            <a:prstGeom prst="rect">
              <a:avLst/>
            </a:prstGeom>
            <a:noFill/>
          </p:spPr>
          <p:txBody>
            <a:bodyPr wrap="square" rtlCol="0">
              <a:spAutoFit/>
            </a:bodyPr>
            <a:lstStyle/>
            <a:p>
              <a:r>
                <a:rPr lang="en-US" i="1">
                  <a:solidFill>
                    <a:srgbClr val="2D3750"/>
                  </a:solidFill>
                  <a:latin typeface="Aptos" panose="020B0004020202020204" pitchFamily="34" charset="0"/>
                </a:rPr>
                <a:t>RV</a:t>
              </a:r>
            </a:p>
          </p:txBody>
        </p:sp>
      </p:grpSp>
      <p:sp>
        <p:nvSpPr>
          <p:cNvPr id="10" name="TextBox 9">
            <a:extLst>
              <a:ext uri="{FF2B5EF4-FFF2-40B4-BE49-F238E27FC236}">
                <a16:creationId xmlns:a16="http://schemas.microsoft.com/office/drawing/2014/main" id="{B822129A-2182-D82A-FB1C-C2CB49319D3C}"/>
              </a:ext>
            </a:extLst>
          </p:cNvPr>
          <p:cNvSpPr txBox="1"/>
          <p:nvPr/>
        </p:nvSpPr>
        <p:spPr>
          <a:xfrm>
            <a:off x="222566" y="1395408"/>
            <a:ext cx="6460337" cy="1477328"/>
          </a:xfrm>
          <a:prstGeom prst="rect">
            <a:avLst/>
          </a:prstGeom>
          <a:noFill/>
        </p:spPr>
        <p:txBody>
          <a:bodyPr wrap="square" lIns="91440" tIns="45720" rIns="91440" bIns="45720" rtlCol="0" anchor="t">
            <a:spAutoFit/>
          </a:bodyPr>
          <a:lstStyle/>
          <a:p>
            <a:r>
              <a:rPr lang="en-US" sz="2000" b="1" dirty="0">
                <a:solidFill>
                  <a:srgbClr val="2D3750"/>
                </a:solidFill>
                <a:sym typeface="DM Sans"/>
              </a:rPr>
              <a:t>Features and Benefits:</a:t>
            </a:r>
          </a:p>
          <a:p>
            <a:pPr marL="285750" indent="-285750">
              <a:buFont typeface="Arial" panose="020B0604020202020204" pitchFamily="34" charset="0"/>
              <a:buChar char="•"/>
            </a:pPr>
            <a:r>
              <a:rPr lang="en-US" sz="1400" dirty="0">
                <a:solidFill>
                  <a:srgbClr val="2D3750"/>
                </a:solidFill>
                <a:sym typeface="DM Sans"/>
              </a:rPr>
              <a:t>Low-cost open board design</a:t>
            </a:r>
          </a:p>
          <a:p>
            <a:pPr marL="285750" indent="-285750">
              <a:buFont typeface="Arial" panose="020B0604020202020204" pitchFamily="34" charset="0"/>
              <a:buChar char="•"/>
            </a:pPr>
            <a:r>
              <a:rPr lang="en-US" sz="1400" dirty="0">
                <a:solidFill>
                  <a:srgbClr val="2D3750"/>
                </a:solidFill>
                <a:sym typeface="DM Sans"/>
              </a:rPr>
              <a:t>High power, relay output</a:t>
            </a:r>
          </a:p>
          <a:p>
            <a:pPr marL="285750" indent="-285750">
              <a:buFont typeface="Arial" panose="020B0604020202020204" pitchFamily="34" charset="0"/>
              <a:buChar char="•"/>
            </a:pPr>
            <a:r>
              <a:rPr lang="en-US" sz="1400" dirty="0">
                <a:solidFill>
                  <a:srgbClr val="2D3750"/>
                </a:solidFill>
                <a:sym typeface="DM Sans"/>
              </a:rPr>
              <a:t>Dual function fan delay timer</a:t>
            </a:r>
          </a:p>
          <a:p>
            <a:pPr marL="285750" indent="-285750">
              <a:buFont typeface="Arial" panose="020B0604020202020204" pitchFamily="34" charset="0"/>
              <a:buChar char="•"/>
            </a:pPr>
            <a:r>
              <a:rPr lang="en-US" sz="1400" dirty="0">
                <a:solidFill>
                  <a:srgbClr val="2D3750"/>
                </a:solidFill>
                <a:sym typeface="DM Sans"/>
              </a:rPr>
              <a:t>Controls the circulating fan in heat pump, A/C and forced air systems</a:t>
            </a:r>
          </a:p>
          <a:p>
            <a:pPr marL="285750" indent="-285750">
              <a:buFont typeface="Arial" panose="020B0604020202020204" pitchFamily="34" charset="0"/>
              <a:buChar char="•"/>
            </a:pPr>
            <a:r>
              <a:rPr lang="en-US" sz="1400" dirty="0">
                <a:solidFill>
                  <a:srgbClr val="2D3750"/>
                </a:solidFill>
                <a:sym typeface="DM Sans"/>
              </a:rPr>
              <a:t>OFF delay purges ducts of residual air</a:t>
            </a:r>
            <a:endParaRPr lang="en-US" sz="1200" dirty="0">
              <a:solidFill>
                <a:srgbClr val="2D3750"/>
              </a:solidFill>
            </a:endParaRPr>
          </a:p>
        </p:txBody>
      </p:sp>
      <p:pic>
        <p:nvPicPr>
          <p:cNvPr id="21" name="Picture 20" descr="A blue and black logo&#10;&#10;Description automatically generated">
            <a:extLst>
              <a:ext uri="{FF2B5EF4-FFF2-40B4-BE49-F238E27FC236}">
                <a16:creationId xmlns:a16="http://schemas.microsoft.com/office/drawing/2014/main" id="{2FC4073D-BEB5-966D-8128-AD9D6F2D64A3}"/>
              </a:ext>
            </a:extLst>
          </p:cNvPr>
          <p:cNvPicPr>
            <a:picLocks noChangeAspect="1"/>
          </p:cNvPicPr>
          <p:nvPr/>
        </p:nvPicPr>
        <p:blipFill>
          <a:blip r:embed="rId6"/>
          <a:stretch>
            <a:fillRect/>
          </a:stretch>
        </p:blipFill>
        <p:spPr>
          <a:xfrm>
            <a:off x="458160" y="124772"/>
            <a:ext cx="1946229" cy="613281"/>
          </a:xfrm>
          <a:prstGeom prst="rect">
            <a:avLst/>
          </a:prstGeom>
        </p:spPr>
      </p:pic>
      <p:sp>
        <p:nvSpPr>
          <p:cNvPr id="28" name="Rectangle 27">
            <a:extLst>
              <a:ext uri="{FF2B5EF4-FFF2-40B4-BE49-F238E27FC236}">
                <a16:creationId xmlns:a16="http://schemas.microsoft.com/office/drawing/2014/main" id="{D8E0365C-392B-2C5C-4CF4-B4F3F6D7A8E1}"/>
              </a:ext>
            </a:extLst>
          </p:cNvPr>
          <p:cNvSpPr/>
          <p:nvPr/>
        </p:nvSpPr>
        <p:spPr>
          <a:xfrm>
            <a:off x="7795753" y="-56153"/>
            <a:ext cx="4398066" cy="4790991"/>
          </a:xfrm>
          <a:prstGeom prst="rect">
            <a:avLst/>
          </a:prstGeom>
          <a:solidFill>
            <a:srgbClr val="2D375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US" sz="1600" b="1">
              <a:solidFill>
                <a:srgbClr val="3CA1D5"/>
              </a:solidFill>
              <a:cs typeface="Arial"/>
            </a:endParaRPr>
          </a:p>
          <a:p>
            <a:endParaRPr lang="en-US" sz="2000" b="1">
              <a:cs typeface="Arial"/>
            </a:endParaRPr>
          </a:p>
          <a:p>
            <a:r>
              <a:rPr lang="en-US" sz="2000" b="1">
                <a:cs typeface="Arial"/>
              </a:rPr>
              <a:t> </a:t>
            </a:r>
          </a:p>
          <a:p>
            <a:endParaRPr lang="en-US">
              <a:cs typeface="Arial"/>
            </a:endParaRPr>
          </a:p>
          <a:p>
            <a:endParaRPr lang="en-US" sz="2000" b="1">
              <a:cs typeface="Arial"/>
            </a:endParaRPr>
          </a:p>
          <a:p>
            <a:pPr marL="285750" indent="-285750">
              <a:buFont typeface="Arial"/>
              <a:buChar char="•"/>
            </a:pPr>
            <a:endParaRPr lang="en-US" sz="1600">
              <a:cs typeface="Arial"/>
            </a:endParaRPr>
          </a:p>
        </p:txBody>
      </p:sp>
      <p:sp>
        <p:nvSpPr>
          <p:cNvPr id="45" name="Rectangle 44">
            <a:extLst>
              <a:ext uri="{FF2B5EF4-FFF2-40B4-BE49-F238E27FC236}">
                <a16:creationId xmlns:a16="http://schemas.microsoft.com/office/drawing/2014/main" id="{E61794C4-F774-5F42-B222-057A4DCAD6A4}"/>
              </a:ext>
            </a:extLst>
          </p:cNvPr>
          <p:cNvSpPr/>
          <p:nvPr/>
        </p:nvSpPr>
        <p:spPr>
          <a:xfrm>
            <a:off x="8008586" y="149336"/>
            <a:ext cx="4028715" cy="4273490"/>
          </a:xfrm>
          <a:prstGeom prst="rect">
            <a:avLst/>
          </a:prstGeom>
          <a:solidFill>
            <a:srgbClr val="2D375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lvl="0" rtl="0"/>
            <a:r>
              <a:rPr lang="en-US" sz="1600" b="1" baseline="0" dirty="0">
                <a:solidFill>
                  <a:srgbClr val="3CA1D5"/>
                </a:solidFill>
                <a:latin typeface="Aptos"/>
                <a:ea typeface="Arial"/>
                <a:cs typeface="Arial"/>
              </a:rPr>
              <a:t>SPECIFICATIONS:</a:t>
            </a:r>
            <a:r>
              <a:rPr lang="en-US" sz="1600" baseline="0" dirty="0">
                <a:solidFill>
                  <a:srgbClr val="FFFFFF"/>
                </a:solidFill>
                <a:latin typeface="Aptos"/>
                <a:ea typeface="Arial"/>
                <a:cs typeface="Arial"/>
              </a:rPr>
              <a:t>​</a:t>
            </a:r>
            <a:r>
              <a:rPr lang="en-US" sz="1600" dirty="0">
                <a:latin typeface="Aptos"/>
                <a:ea typeface="Arial"/>
                <a:cs typeface="Arial"/>
              </a:rPr>
              <a:t>​</a:t>
            </a:r>
          </a:p>
          <a:p>
            <a:pPr marL="285750" lvl="0" indent="-285750" rtl="0">
              <a:buFont typeface="Arial" panose="020B0604020202020204" pitchFamily="34" charset="0"/>
              <a:buChar char="•"/>
            </a:pPr>
            <a:r>
              <a:rPr lang="en-US" sz="1400" b="1" dirty="0">
                <a:latin typeface="Aptos"/>
                <a:ea typeface="Arial"/>
                <a:cs typeface="Arial"/>
              </a:rPr>
              <a:t>Voltage: </a:t>
            </a:r>
            <a:r>
              <a:rPr lang="en-US" sz="1400" dirty="0">
                <a:latin typeface="Aptos"/>
                <a:ea typeface="Arial"/>
                <a:cs typeface="Arial"/>
              </a:rPr>
              <a:t>18-30 VAC</a:t>
            </a:r>
          </a:p>
          <a:p>
            <a:pPr marL="285750" lvl="0" indent="-285750" rtl="0">
              <a:buFont typeface="Arial" panose="020B0604020202020204" pitchFamily="34" charset="0"/>
              <a:buChar char="•"/>
            </a:pPr>
            <a:r>
              <a:rPr lang="en-US" sz="1400" b="1" dirty="0">
                <a:latin typeface="Aptos"/>
                <a:ea typeface="Arial"/>
                <a:cs typeface="Arial"/>
              </a:rPr>
              <a:t>Dimensions: </a:t>
            </a:r>
            <a:r>
              <a:rPr lang="en-US" sz="1400" dirty="0">
                <a:latin typeface="Aptos"/>
                <a:ea typeface="Arial"/>
                <a:cs typeface="Arial"/>
              </a:rPr>
              <a:t>2.50” x 2.50” x 1.50”</a:t>
            </a:r>
          </a:p>
          <a:p>
            <a:pPr marL="285750" lvl="0" indent="-285750" rtl="0">
              <a:buFont typeface="Arial" panose="020B0604020202020204" pitchFamily="34" charset="0"/>
              <a:buChar char="•"/>
            </a:pPr>
            <a:r>
              <a:rPr lang="en-US" sz="1400" b="1" dirty="0">
                <a:latin typeface="Aptos"/>
                <a:ea typeface="Arial"/>
                <a:cs typeface="Arial"/>
              </a:rPr>
              <a:t>Time delays fixed</a:t>
            </a:r>
            <a:r>
              <a:rPr lang="en-US" sz="1400" dirty="0">
                <a:latin typeface="Aptos"/>
                <a:ea typeface="Arial"/>
                <a:cs typeface="Arial"/>
              </a:rPr>
              <a:t>:</a:t>
            </a:r>
          </a:p>
          <a:p>
            <a:pPr marL="742950" lvl="1" indent="-285750">
              <a:buFont typeface="Arial" panose="020B0604020202020204" pitchFamily="34" charset="0"/>
              <a:buChar char="•"/>
            </a:pPr>
            <a:r>
              <a:rPr lang="en-US" sz="1400" b="1" dirty="0">
                <a:latin typeface="Aptos"/>
                <a:ea typeface="Arial"/>
                <a:cs typeface="Arial"/>
              </a:rPr>
              <a:t>ON</a:t>
            </a:r>
            <a:r>
              <a:rPr lang="en-US" sz="1400" dirty="0">
                <a:latin typeface="Aptos"/>
                <a:ea typeface="Arial"/>
                <a:cs typeface="Arial"/>
              </a:rPr>
              <a:t>: 1 seconds</a:t>
            </a:r>
          </a:p>
          <a:p>
            <a:pPr marL="742950" lvl="1" indent="-285750">
              <a:buFont typeface="Arial" panose="020B0604020202020204" pitchFamily="34" charset="0"/>
              <a:buChar char="•"/>
            </a:pPr>
            <a:r>
              <a:rPr lang="en-US" sz="1400" b="1" dirty="0">
                <a:latin typeface="Aptos"/>
                <a:ea typeface="Arial"/>
                <a:cs typeface="Arial"/>
              </a:rPr>
              <a:t>OFF</a:t>
            </a:r>
            <a:r>
              <a:rPr lang="en-US" sz="1400" dirty="0">
                <a:latin typeface="Aptos"/>
                <a:ea typeface="Arial"/>
                <a:cs typeface="Arial"/>
              </a:rPr>
              <a:t>: 60 seconds</a:t>
            </a:r>
          </a:p>
          <a:p>
            <a:pPr marL="285750" lvl="0" indent="-285750" rtl="0">
              <a:buFont typeface="Arial" panose="020B0604020202020204" pitchFamily="34" charset="0"/>
              <a:buChar char="•"/>
            </a:pPr>
            <a:r>
              <a:rPr lang="en-US" sz="1400" b="1" dirty="0">
                <a:latin typeface="Aptos"/>
                <a:ea typeface="Arial"/>
                <a:cs typeface="Arial"/>
              </a:rPr>
              <a:t>Contact Ratings</a:t>
            </a:r>
            <a:r>
              <a:rPr lang="en-US" sz="1400" dirty="0">
                <a:latin typeface="Aptos"/>
                <a:ea typeface="Arial"/>
                <a:cs typeface="Arial"/>
              </a:rPr>
              <a:t>:</a:t>
            </a:r>
          </a:p>
          <a:p>
            <a:pPr marL="742950" lvl="1" indent="-285750">
              <a:buFont typeface="Arial" panose="020B0604020202020204" pitchFamily="34" charset="0"/>
              <a:buChar char="•"/>
            </a:pPr>
            <a:r>
              <a:rPr lang="en-US" sz="1400" b="1" dirty="0">
                <a:latin typeface="Aptos"/>
                <a:ea typeface="Arial"/>
                <a:cs typeface="Arial"/>
              </a:rPr>
              <a:t>N.O</a:t>
            </a:r>
            <a:r>
              <a:rPr lang="en-US" sz="1400" dirty="0">
                <a:latin typeface="Aptos"/>
                <a:ea typeface="Arial"/>
                <a:cs typeface="Arial"/>
              </a:rPr>
              <a:t>.: 20amps @ 240VAC</a:t>
            </a:r>
          </a:p>
          <a:p>
            <a:pPr marL="742950" lvl="1" indent="-285750">
              <a:buFont typeface="Arial" panose="020B0604020202020204" pitchFamily="34" charset="0"/>
              <a:buChar char="•"/>
            </a:pPr>
            <a:r>
              <a:rPr lang="en-US" sz="1400" b="1" dirty="0">
                <a:latin typeface="Aptos"/>
                <a:ea typeface="Arial"/>
                <a:cs typeface="Arial"/>
              </a:rPr>
              <a:t>N.C</a:t>
            </a:r>
            <a:r>
              <a:rPr lang="en-US" sz="1400" dirty="0">
                <a:latin typeface="Aptos"/>
                <a:ea typeface="Arial"/>
                <a:cs typeface="Arial"/>
              </a:rPr>
              <a:t>.: 20amps @ 240VAC</a:t>
            </a:r>
          </a:p>
          <a:p>
            <a:pPr lvl="0" rtl="0"/>
            <a:endParaRPr lang="en-US" sz="1600" dirty="0">
              <a:latin typeface="Aptos"/>
              <a:ea typeface="Arial"/>
              <a:cs typeface="Arial"/>
            </a:endParaRPr>
          </a:p>
          <a:p>
            <a:r>
              <a:rPr lang="en-US" sz="1600" b="1" dirty="0">
                <a:solidFill>
                  <a:srgbClr val="3CA1D5"/>
                </a:solidFill>
                <a:cs typeface="Arial"/>
              </a:rPr>
              <a:t>REPLACES:</a:t>
            </a:r>
            <a:r>
              <a:rPr lang="en-US" sz="1600" dirty="0">
                <a:cs typeface="Arial"/>
              </a:rPr>
              <a:t>  </a:t>
            </a:r>
          </a:p>
          <a:p>
            <a:pPr marL="285750" indent="-285750">
              <a:buFont typeface="Arial" panose="020B0604020202020204" pitchFamily="34" charset="0"/>
              <a:buChar char="•"/>
            </a:pPr>
            <a:r>
              <a:rPr lang="en-US" sz="1400" b="1" dirty="0">
                <a:cs typeface="Arial"/>
              </a:rPr>
              <a:t>A1</a:t>
            </a:r>
            <a:r>
              <a:rPr lang="en-US" sz="1400" dirty="0">
                <a:cs typeface="Arial"/>
              </a:rPr>
              <a:t>: 5893</a:t>
            </a:r>
          </a:p>
          <a:p>
            <a:pPr marL="285750" indent="-285750">
              <a:buFont typeface="Arial" panose="020B0604020202020204" pitchFamily="34" charset="0"/>
              <a:buChar char="•"/>
            </a:pPr>
            <a:r>
              <a:rPr lang="en-US" sz="1400" b="1" dirty="0">
                <a:cs typeface="Arial"/>
              </a:rPr>
              <a:t>Bard</a:t>
            </a:r>
            <a:r>
              <a:rPr lang="en-US" sz="1400" dirty="0">
                <a:cs typeface="Arial"/>
              </a:rPr>
              <a:t>: 8201-056</a:t>
            </a:r>
          </a:p>
          <a:p>
            <a:pPr marL="285750" indent="-285750">
              <a:buFont typeface="Arial" panose="020B0604020202020204" pitchFamily="34" charset="0"/>
              <a:buChar char="•"/>
            </a:pPr>
            <a:r>
              <a:rPr lang="en-US" sz="1400" b="1" dirty="0">
                <a:cs typeface="Arial"/>
              </a:rPr>
              <a:t>Mars</a:t>
            </a:r>
            <a:r>
              <a:rPr lang="en-US" sz="1400" dirty="0">
                <a:cs typeface="Arial"/>
              </a:rPr>
              <a:t>: 32574</a:t>
            </a:r>
          </a:p>
          <a:p>
            <a:pPr marL="285750" indent="-285750">
              <a:buFont typeface="Arial" panose="020B0604020202020204" pitchFamily="34" charset="0"/>
              <a:buChar char="•"/>
            </a:pPr>
            <a:r>
              <a:rPr lang="en-US" sz="1400" b="1" dirty="0">
                <a:cs typeface="Arial"/>
              </a:rPr>
              <a:t>Rheem</a:t>
            </a:r>
            <a:r>
              <a:rPr lang="en-US" sz="1400" dirty="0">
                <a:cs typeface="Arial"/>
              </a:rPr>
              <a:t>: 42-22515-01, 42-22515-02, </a:t>
            </a:r>
          </a:p>
          <a:p>
            <a:r>
              <a:rPr lang="en-US" sz="1400" dirty="0">
                <a:cs typeface="Arial"/>
              </a:rPr>
              <a:t>      42-22515-03</a:t>
            </a:r>
          </a:p>
          <a:p>
            <a:pPr marL="285750" indent="-285750">
              <a:buFont typeface="Arial" panose="020B0604020202020204" pitchFamily="34" charset="0"/>
              <a:buChar char="•"/>
            </a:pPr>
            <a:r>
              <a:rPr lang="en-US" sz="1400" b="1" dirty="0">
                <a:cs typeface="Arial"/>
              </a:rPr>
              <a:t>Snyder General/ICP</a:t>
            </a:r>
            <a:r>
              <a:rPr lang="en-US" sz="1400" dirty="0">
                <a:cs typeface="Arial"/>
              </a:rPr>
              <a:t>: 1395336</a:t>
            </a:r>
          </a:p>
        </p:txBody>
      </p:sp>
      <p:grpSp>
        <p:nvGrpSpPr>
          <p:cNvPr id="48" name="Group 47">
            <a:extLst>
              <a:ext uri="{FF2B5EF4-FFF2-40B4-BE49-F238E27FC236}">
                <a16:creationId xmlns:a16="http://schemas.microsoft.com/office/drawing/2014/main" id="{5E59AAAF-7C4D-62F2-0080-0A4676192AF2}"/>
              </a:ext>
            </a:extLst>
          </p:cNvPr>
          <p:cNvGrpSpPr/>
          <p:nvPr/>
        </p:nvGrpSpPr>
        <p:grpSpPr>
          <a:xfrm>
            <a:off x="10691412" y="2499308"/>
            <a:ext cx="1155368" cy="746856"/>
            <a:chOff x="10987618" y="59026"/>
            <a:chExt cx="1074383" cy="746856"/>
          </a:xfrm>
        </p:grpSpPr>
        <p:sp>
          <p:nvSpPr>
            <p:cNvPr id="49" name="Rectangle 48">
              <a:extLst>
                <a:ext uri="{FF2B5EF4-FFF2-40B4-BE49-F238E27FC236}">
                  <a16:creationId xmlns:a16="http://schemas.microsoft.com/office/drawing/2014/main" id="{4F09584C-9FB8-420A-68F3-29B92AA363D9}"/>
                </a:ext>
              </a:extLst>
            </p:cNvPr>
            <p:cNvSpPr/>
            <p:nvPr/>
          </p:nvSpPr>
          <p:spPr>
            <a:xfrm>
              <a:off x="10987618" y="59026"/>
              <a:ext cx="1074383" cy="74685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9" descr="A flag with black and blue stripes&#10;&#10;Description automatically generated">
              <a:extLst>
                <a:ext uri="{FF2B5EF4-FFF2-40B4-BE49-F238E27FC236}">
                  <a16:creationId xmlns:a16="http://schemas.microsoft.com/office/drawing/2014/main" id="{46901E02-2D41-830E-7108-735145D70627}"/>
                </a:ext>
              </a:extLst>
            </p:cNvPr>
            <p:cNvPicPr>
              <a:picLocks noChangeAspect="1"/>
            </p:cNvPicPr>
            <p:nvPr/>
          </p:nvPicPr>
          <p:blipFill>
            <a:blip r:embed="rId7"/>
            <a:stretch>
              <a:fillRect/>
            </a:stretch>
          </p:blipFill>
          <p:spPr>
            <a:xfrm>
              <a:off x="11028816" y="113925"/>
              <a:ext cx="988032" cy="687578"/>
            </a:xfrm>
            <a:prstGeom prst="rect">
              <a:avLst/>
            </a:prstGeom>
            <a:ln>
              <a:noFill/>
            </a:ln>
          </p:spPr>
        </p:pic>
      </p:grpSp>
    </p:spTree>
    <p:extLst>
      <p:ext uri="{BB962C8B-B14F-4D97-AF65-F5344CB8AC3E}">
        <p14:creationId xmlns:p14="http://schemas.microsoft.com/office/powerpoint/2010/main" val="1420318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721BCA-1626-CE0A-BA3B-F54940033599}"/>
            </a:ext>
          </a:extLst>
        </p:cNvPr>
        <p:cNvGrpSpPr/>
        <p:nvPr/>
      </p:nvGrpSpPr>
      <p:grpSpPr>
        <a:xfrm>
          <a:off x="0" y="0"/>
          <a:ext cx="0" cy="0"/>
          <a:chOff x="0" y="0"/>
          <a:chExt cx="0" cy="0"/>
        </a:xfrm>
      </p:grpSpPr>
      <p:pic>
        <p:nvPicPr>
          <p:cNvPr id="2" name="Picture 1" descr="A close-up of a circuit board&#10;&#10;AI-generated content may be incorrect.">
            <a:extLst>
              <a:ext uri="{FF2B5EF4-FFF2-40B4-BE49-F238E27FC236}">
                <a16:creationId xmlns:a16="http://schemas.microsoft.com/office/drawing/2014/main" id="{C8D90450-B8EA-CDF2-A3CE-53493B27E307}"/>
              </a:ext>
            </a:extLst>
          </p:cNvPr>
          <p:cNvPicPr>
            <a:picLocks noChangeAspect="1"/>
          </p:cNvPicPr>
          <p:nvPr/>
        </p:nvPicPr>
        <p:blipFill>
          <a:blip r:embed="rId3"/>
          <a:stretch>
            <a:fillRect/>
          </a:stretch>
        </p:blipFill>
        <p:spPr>
          <a:xfrm>
            <a:off x="846536" y="3055572"/>
            <a:ext cx="3297447" cy="2992740"/>
          </a:xfrm>
          <a:prstGeom prst="rect">
            <a:avLst/>
          </a:prstGeom>
        </p:spPr>
      </p:pic>
      <p:pic>
        <p:nvPicPr>
          <p:cNvPr id="31" name="Picture 30">
            <a:extLst>
              <a:ext uri="{FF2B5EF4-FFF2-40B4-BE49-F238E27FC236}">
                <a16:creationId xmlns:a16="http://schemas.microsoft.com/office/drawing/2014/main" id="{8F53618E-D4DF-CE38-B81C-B21EB8E2969F}"/>
              </a:ext>
            </a:extLst>
          </p:cNvPr>
          <p:cNvPicPr>
            <a:picLocks noChangeAspect="1"/>
          </p:cNvPicPr>
          <p:nvPr/>
        </p:nvPicPr>
        <p:blipFill>
          <a:blip r:embed="rId4">
            <a:alphaModFix amt="54000"/>
          </a:blip>
          <a:srcRect l="8792" r="758"/>
          <a:stretch/>
        </p:blipFill>
        <p:spPr>
          <a:xfrm rot="5400000">
            <a:off x="3431028" y="-3445055"/>
            <a:ext cx="946304" cy="7808359"/>
          </a:xfrm>
          <a:prstGeom prst="rect">
            <a:avLst/>
          </a:prstGeom>
        </p:spPr>
      </p:pic>
      <p:sp>
        <p:nvSpPr>
          <p:cNvPr id="13" name="Title 1">
            <a:extLst>
              <a:ext uri="{FF2B5EF4-FFF2-40B4-BE49-F238E27FC236}">
                <a16:creationId xmlns:a16="http://schemas.microsoft.com/office/drawing/2014/main" id="{BC3885F3-B21F-0684-F8F1-D22209CF3BED}"/>
              </a:ext>
            </a:extLst>
          </p:cNvPr>
          <p:cNvSpPr txBox="1">
            <a:spLocks/>
          </p:cNvSpPr>
          <p:nvPr/>
        </p:nvSpPr>
        <p:spPr>
          <a:xfrm>
            <a:off x="128623" y="671373"/>
            <a:ext cx="7489219" cy="9384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2D3750"/>
                </a:solidFill>
                <a:latin typeface="Aptos ExtraBold" panose="020B0004020202020204" pitchFamily="34" charset="0"/>
              </a:rPr>
              <a:t>ICM256 – On Delay on Break Control</a:t>
            </a:r>
          </a:p>
        </p:txBody>
      </p:sp>
      <p:pic>
        <p:nvPicPr>
          <p:cNvPr id="6" name="Picture 5" descr="A white and blue tool&#10;&#10;Description automatically generated">
            <a:extLst>
              <a:ext uri="{FF2B5EF4-FFF2-40B4-BE49-F238E27FC236}">
                <a16:creationId xmlns:a16="http://schemas.microsoft.com/office/drawing/2014/main" id="{327A15ED-2EAA-EFD9-7ACB-03FC9E40CE46}"/>
              </a:ext>
            </a:extLst>
          </p:cNvPr>
          <p:cNvPicPr>
            <a:picLocks noChangeAspect="1"/>
          </p:cNvPicPr>
          <p:nvPr/>
        </p:nvPicPr>
        <p:blipFill>
          <a:blip r:embed="rId5"/>
          <a:srcRect l="9420" t="46422" r="9087" b="47098"/>
          <a:stretch/>
        </p:blipFill>
        <p:spPr>
          <a:xfrm>
            <a:off x="-2" y="6272365"/>
            <a:ext cx="12192002" cy="746856"/>
          </a:xfrm>
          <a:prstGeom prst="rect">
            <a:avLst/>
          </a:prstGeom>
        </p:spPr>
      </p:pic>
      <p:grpSp>
        <p:nvGrpSpPr>
          <p:cNvPr id="16" name="Group 15">
            <a:extLst>
              <a:ext uri="{FF2B5EF4-FFF2-40B4-BE49-F238E27FC236}">
                <a16:creationId xmlns:a16="http://schemas.microsoft.com/office/drawing/2014/main" id="{C3CCFD6F-A4D6-513E-A6E3-8250C34A0D74}"/>
              </a:ext>
            </a:extLst>
          </p:cNvPr>
          <p:cNvGrpSpPr/>
          <p:nvPr/>
        </p:nvGrpSpPr>
        <p:grpSpPr>
          <a:xfrm>
            <a:off x="3433865" y="6504921"/>
            <a:ext cx="8472791" cy="389999"/>
            <a:chOff x="3433865" y="6391059"/>
            <a:chExt cx="8472791" cy="389999"/>
          </a:xfrm>
        </p:grpSpPr>
        <p:sp>
          <p:nvSpPr>
            <p:cNvPr id="8" name="TextBox 7">
              <a:extLst>
                <a:ext uri="{FF2B5EF4-FFF2-40B4-BE49-F238E27FC236}">
                  <a16:creationId xmlns:a16="http://schemas.microsoft.com/office/drawing/2014/main" id="{1151861E-2305-D143-5B6B-EC2C8957F5A1}"/>
                </a:ext>
              </a:extLst>
            </p:cNvPr>
            <p:cNvSpPr txBox="1"/>
            <p:nvPr/>
          </p:nvSpPr>
          <p:spPr>
            <a:xfrm>
              <a:off x="3433865" y="6401107"/>
              <a:ext cx="1420237" cy="379379"/>
            </a:xfrm>
            <a:prstGeom prst="rect">
              <a:avLst/>
            </a:prstGeom>
            <a:noFill/>
          </p:spPr>
          <p:txBody>
            <a:bodyPr wrap="square" rtlCol="0">
              <a:spAutoFit/>
            </a:bodyPr>
            <a:lstStyle/>
            <a:p>
              <a:r>
                <a:rPr lang="en-US" i="1">
                  <a:solidFill>
                    <a:srgbClr val="3CA1D5"/>
                  </a:solidFill>
                  <a:latin typeface="Aptos" panose="020B0004020202020204" pitchFamily="34" charset="0"/>
                </a:rPr>
                <a:t>APPLIANCE</a:t>
              </a:r>
            </a:p>
          </p:txBody>
        </p:sp>
        <p:sp>
          <p:nvSpPr>
            <p:cNvPr id="9" name="TextBox 8">
              <a:extLst>
                <a:ext uri="{FF2B5EF4-FFF2-40B4-BE49-F238E27FC236}">
                  <a16:creationId xmlns:a16="http://schemas.microsoft.com/office/drawing/2014/main" id="{05AB7755-808F-6D67-4A08-8612AFA1182E}"/>
                </a:ext>
              </a:extLst>
            </p:cNvPr>
            <p:cNvSpPr txBox="1"/>
            <p:nvPr/>
          </p:nvSpPr>
          <p:spPr>
            <a:xfrm>
              <a:off x="5095834" y="6401107"/>
              <a:ext cx="1587069" cy="369332"/>
            </a:xfrm>
            <a:prstGeom prst="rect">
              <a:avLst/>
            </a:prstGeom>
            <a:noFill/>
          </p:spPr>
          <p:txBody>
            <a:bodyPr wrap="square" rtlCol="0">
              <a:spAutoFit/>
            </a:bodyPr>
            <a:lstStyle/>
            <a:p>
              <a:r>
                <a:rPr lang="en-US" i="1">
                  <a:solidFill>
                    <a:srgbClr val="3CA1D5"/>
                  </a:solidFill>
                  <a:latin typeface="Aptos" panose="020B0004020202020204" pitchFamily="34" charset="0"/>
                </a:rPr>
                <a:t>ELECTRICAL</a:t>
              </a:r>
            </a:p>
          </p:txBody>
        </p:sp>
        <p:sp>
          <p:nvSpPr>
            <p:cNvPr id="11" name="TextBox 10">
              <a:extLst>
                <a:ext uri="{FF2B5EF4-FFF2-40B4-BE49-F238E27FC236}">
                  <a16:creationId xmlns:a16="http://schemas.microsoft.com/office/drawing/2014/main" id="{B825654F-A4B1-CC78-BE4D-7A7E5B16AEA3}"/>
                </a:ext>
              </a:extLst>
            </p:cNvPr>
            <p:cNvSpPr txBox="1"/>
            <p:nvPr/>
          </p:nvSpPr>
          <p:spPr>
            <a:xfrm>
              <a:off x="6916368" y="6396083"/>
              <a:ext cx="1420237" cy="379379"/>
            </a:xfrm>
            <a:prstGeom prst="rect">
              <a:avLst/>
            </a:prstGeom>
            <a:noFill/>
          </p:spPr>
          <p:txBody>
            <a:bodyPr wrap="square" rtlCol="0">
              <a:spAutoFit/>
            </a:bodyPr>
            <a:lstStyle/>
            <a:p>
              <a:r>
                <a:rPr lang="en-US" i="1">
                  <a:solidFill>
                    <a:srgbClr val="3CA1D5"/>
                  </a:solidFill>
                  <a:latin typeface="Aptos" panose="020B0004020202020204" pitchFamily="34" charset="0"/>
                </a:rPr>
                <a:t>HVAC/R</a:t>
              </a:r>
            </a:p>
          </p:txBody>
        </p:sp>
        <p:sp>
          <p:nvSpPr>
            <p:cNvPr id="12" name="TextBox 11">
              <a:extLst>
                <a:ext uri="{FF2B5EF4-FFF2-40B4-BE49-F238E27FC236}">
                  <a16:creationId xmlns:a16="http://schemas.microsoft.com/office/drawing/2014/main" id="{E6AEF2BA-EF9B-AAEB-AC5E-514C1E20CD02}"/>
                </a:ext>
              </a:extLst>
            </p:cNvPr>
            <p:cNvSpPr txBox="1"/>
            <p:nvPr/>
          </p:nvSpPr>
          <p:spPr>
            <a:xfrm>
              <a:off x="8305903" y="6391060"/>
              <a:ext cx="1420237" cy="379379"/>
            </a:xfrm>
            <a:prstGeom prst="rect">
              <a:avLst/>
            </a:prstGeom>
            <a:noFill/>
          </p:spPr>
          <p:txBody>
            <a:bodyPr wrap="square" rtlCol="0">
              <a:spAutoFit/>
            </a:bodyPr>
            <a:lstStyle/>
            <a:p>
              <a:r>
                <a:rPr lang="en-US" i="1">
                  <a:solidFill>
                    <a:srgbClr val="2D3750"/>
                  </a:solidFill>
                  <a:latin typeface="Aptos" panose="020B0004020202020204" pitchFamily="34" charset="0"/>
                </a:rPr>
                <a:t>MARINE</a:t>
              </a:r>
            </a:p>
          </p:txBody>
        </p:sp>
        <p:sp>
          <p:nvSpPr>
            <p:cNvPr id="14" name="TextBox 13">
              <a:extLst>
                <a:ext uri="{FF2B5EF4-FFF2-40B4-BE49-F238E27FC236}">
                  <a16:creationId xmlns:a16="http://schemas.microsoft.com/office/drawing/2014/main" id="{24D27F58-CA99-611F-50C7-1CF6AF7057A1}"/>
                </a:ext>
              </a:extLst>
            </p:cNvPr>
            <p:cNvSpPr txBox="1"/>
            <p:nvPr/>
          </p:nvSpPr>
          <p:spPr>
            <a:xfrm>
              <a:off x="9656012" y="6391059"/>
              <a:ext cx="1613084" cy="369332"/>
            </a:xfrm>
            <a:prstGeom prst="rect">
              <a:avLst/>
            </a:prstGeom>
            <a:noFill/>
          </p:spPr>
          <p:txBody>
            <a:bodyPr wrap="square" rtlCol="0">
              <a:spAutoFit/>
            </a:bodyPr>
            <a:lstStyle/>
            <a:p>
              <a:r>
                <a:rPr lang="en-US" i="1">
                  <a:solidFill>
                    <a:srgbClr val="3CA1D5"/>
                  </a:solidFill>
                  <a:latin typeface="Aptos" panose="020B0004020202020204" pitchFamily="34" charset="0"/>
                </a:rPr>
                <a:t>POOL &amp; SPA</a:t>
              </a:r>
            </a:p>
          </p:txBody>
        </p:sp>
        <p:sp>
          <p:nvSpPr>
            <p:cNvPr id="15" name="TextBox 14">
              <a:extLst>
                <a:ext uri="{FF2B5EF4-FFF2-40B4-BE49-F238E27FC236}">
                  <a16:creationId xmlns:a16="http://schemas.microsoft.com/office/drawing/2014/main" id="{71E53A54-A88C-E24A-2660-89DD5B4B987A}"/>
                </a:ext>
              </a:extLst>
            </p:cNvPr>
            <p:cNvSpPr txBox="1"/>
            <p:nvPr/>
          </p:nvSpPr>
          <p:spPr>
            <a:xfrm>
              <a:off x="11373100" y="6401679"/>
              <a:ext cx="533556" cy="379379"/>
            </a:xfrm>
            <a:prstGeom prst="rect">
              <a:avLst/>
            </a:prstGeom>
            <a:noFill/>
          </p:spPr>
          <p:txBody>
            <a:bodyPr wrap="square" rtlCol="0">
              <a:spAutoFit/>
            </a:bodyPr>
            <a:lstStyle/>
            <a:p>
              <a:r>
                <a:rPr lang="en-US" i="1">
                  <a:solidFill>
                    <a:srgbClr val="2D3750"/>
                  </a:solidFill>
                  <a:latin typeface="Aptos" panose="020B0004020202020204" pitchFamily="34" charset="0"/>
                </a:rPr>
                <a:t>RV</a:t>
              </a:r>
            </a:p>
          </p:txBody>
        </p:sp>
      </p:grpSp>
      <p:sp>
        <p:nvSpPr>
          <p:cNvPr id="10" name="TextBox 9">
            <a:extLst>
              <a:ext uri="{FF2B5EF4-FFF2-40B4-BE49-F238E27FC236}">
                <a16:creationId xmlns:a16="http://schemas.microsoft.com/office/drawing/2014/main" id="{0BBF793D-4D0A-19FE-F2A6-9EE41D87C1FC}"/>
              </a:ext>
            </a:extLst>
          </p:cNvPr>
          <p:cNvSpPr txBox="1"/>
          <p:nvPr/>
        </p:nvSpPr>
        <p:spPr>
          <a:xfrm>
            <a:off x="222566" y="1395408"/>
            <a:ext cx="6265916" cy="1477328"/>
          </a:xfrm>
          <a:prstGeom prst="rect">
            <a:avLst/>
          </a:prstGeom>
          <a:noFill/>
        </p:spPr>
        <p:txBody>
          <a:bodyPr wrap="square" lIns="91440" tIns="45720" rIns="91440" bIns="45720" rtlCol="0" anchor="t">
            <a:spAutoFit/>
          </a:bodyPr>
          <a:lstStyle/>
          <a:p>
            <a:r>
              <a:rPr lang="en-US" sz="2000" b="1" dirty="0">
                <a:solidFill>
                  <a:srgbClr val="2D3750"/>
                </a:solidFill>
                <a:sym typeface="DM Sans"/>
              </a:rPr>
              <a:t>Features and Benefits:</a:t>
            </a:r>
          </a:p>
          <a:p>
            <a:pPr marL="285750" indent="-285750">
              <a:buFont typeface="Arial" panose="020B0604020202020204" pitchFamily="34" charset="0"/>
              <a:buChar char="•"/>
            </a:pPr>
            <a:r>
              <a:rPr lang="en-US" sz="1400" dirty="0">
                <a:solidFill>
                  <a:srgbClr val="2D3750"/>
                </a:solidFill>
                <a:sym typeface="DM Sans"/>
              </a:rPr>
              <a:t>Low-cost open board design</a:t>
            </a:r>
          </a:p>
          <a:p>
            <a:pPr marL="285750" indent="-285750">
              <a:buFont typeface="Arial" panose="020B0604020202020204" pitchFamily="34" charset="0"/>
              <a:buChar char="•"/>
            </a:pPr>
            <a:r>
              <a:rPr lang="en-US" sz="1400" dirty="0">
                <a:solidFill>
                  <a:srgbClr val="2D3750"/>
                </a:solidFill>
                <a:sym typeface="DM Sans"/>
              </a:rPr>
              <a:t>High power, relay output</a:t>
            </a:r>
          </a:p>
          <a:p>
            <a:pPr marL="285750" indent="-285750">
              <a:buFont typeface="Arial" panose="020B0604020202020204" pitchFamily="34" charset="0"/>
              <a:buChar char="•"/>
            </a:pPr>
            <a:r>
              <a:rPr lang="en-US" sz="1400" dirty="0">
                <a:solidFill>
                  <a:srgbClr val="2D3750"/>
                </a:solidFill>
                <a:sym typeface="DM Sans"/>
              </a:rPr>
              <a:t>Dual function fan delay timer</a:t>
            </a:r>
          </a:p>
          <a:p>
            <a:pPr marL="285750" indent="-285750">
              <a:buFont typeface="Arial" panose="020B0604020202020204" pitchFamily="34" charset="0"/>
              <a:buChar char="•"/>
            </a:pPr>
            <a:r>
              <a:rPr lang="en-US" sz="1400" dirty="0">
                <a:solidFill>
                  <a:srgbClr val="2D3750"/>
                </a:solidFill>
                <a:sym typeface="DM Sans"/>
              </a:rPr>
              <a:t>Controls the circulating fan in heat pump, A/C and forced air systems</a:t>
            </a:r>
          </a:p>
          <a:p>
            <a:pPr marL="285750" indent="-285750">
              <a:buFont typeface="Arial" panose="020B0604020202020204" pitchFamily="34" charset="0"/>
              <a:buChar char="•"/>
            </a:pPr>
            <a:r>
              <a:rPr lang="en-US" sz="1400" dirty="0">
                <a:solidFill>
                  <a:srgbClr val="2D3750"/>
                </a:solidFill>
                <a:sym typeface="DM Sans"/>
              </a:rPr>
              <a:t>OFF delay purges ducts of residual air</a:t>
            </a:r>
            <a:endParaRPr lang="en-US" sz="1200" dirty="0">
              <a:solidFill>
                <a:srgbClr val="2D3750"/>
              </a:solidFill>
            </a:endParaRPr>
          </a:p>
        </p:txBody>
      </p:sp>
      <p:pic>
        <p:nvPicPr>
          <p:cNvPr id="21" name="Picture 20" descr="A blue and black logo&#10;&#10;Description automatically generated">
            <a:extLst>
              <a:ext uri="{FF2B5EF4-FFF2-40B4-BE49-F238E27FC236}">
                <a16:creationId xmlns:a16="http://schemas.microsoft.com/office/drawing/2014/main" id="{A0952B0A-2A5E-0912-3CD9-63A4ABAFF917}"/>
              </a:ext>
            </a:extLst>
          </p:cNvPr>
          <p:cNvPicPr>
            <a:picLocks noChangeAspect="1"/>
          </p:cNvPicPr>
          <p:nvPr/>
        </p:nvPicPr>
        <p:blipFill>
          <a:blip r:embed="rId6"/>
          <a:stretch>
            <a:fillRect/>
          </a:stretch>
        </p:blipFill>
        <p:spPr>
          <a:xfrm>
            <a:off x="458160" y="124772"/>
            <a:ext cx="1946229" cy="613281"/>
          </a:xfrm>
          <a:prstGeom prst="rect">
            <a:avLst/>
          </a:prstGeom>
        </p:spPr>
      </p:pic>
      <p:sp>
        <p:nvSpPr>
          <p:cNvPr id="28" name="Rectangle 27">
            <a:extLst>
              <a:ext uri="{FF2B5EF4-FFF2-40B4-BE49-F238E27FC236}">
                <a16:creationId xmlns:a16="http://schemas.microsoft.com/office/drawing/2014/main" id="{71022B4E-2A9C-5AB1-C7D2-66F4144D2B5E}"/>
              </a:ext>
            </a:extLst>
          </p:cNvPr>
          <p:cNvSpPr/>
          <p:nvPr/>
        </p:nvSpPr>
        <p:spPr>
          <a:xfrm>
            <a:off x="7795753" y="-56153"/>
            <a:ext cx="4398066" cy="4790991"/>
          </a:xfrm>
          <a:prstGeom prst="rect">
            <a:avLst/>
          </a:prstGeom>
          <a:solidFill>
            <a:srgbClr val="2D375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US" sz="1600" b="1">
              <a:solidFill>
                <a:srgbClr val="3CA1D5"/>
              </a:solidFill>
              <a:cs typeface="Arial"/>
            </a:endParaRPr>
          </a:p>
          <a:p>
            <a:endParaRPr lang="en-US" sz="2000" b="1">
              <a:cs typeface="Arial"/>
            </a:endParaRPr>
          </a:p>
          <a:p>
            <a:r>
              <a:rPr lang="en-US" sz="2000" b="1">
                <a:cs typeface="Arial"/>
              </a:rPr>
              <a:t> </a:t>
            </a:r>
          </a:p>
          <a:p>
            <a:endParaRPr lang="en-US">
              <a:cs typeface="Arial"/>
            </a:endParaRPr>
          </a:p>
          <a:p>
            <a:endParaRPr lang="en-US" sz="2000" b="1">
              <a:cs typeface="Arial"/>
            </a:endParaRPr>
          </a:p>
          <a:p>
            <a:pPr marL="285750" indent="-285750">
              <a:buFont typeface="Arial"/>
              <a:buChar char="•"/>
            </a:pPr>
            <a:endParaRPr lang="en-US" sz="1600">
              <a:cs typeface="Arial"/>
            </a:endParaRPr>
          </a:p>
        </p:txBody>
      </p:sp>
      <p:sp>
        <p:nvSpPr>
          <p:cNvPr id="45" name="Rectangle 44">
            <a:extLst>
              <a:ext uri="{FF2B5EF4-FFF2-40B4-BE49-F238E27FC236}">
                <a16:creationId xmlns:a16="http://schemas.microsoft.com/office/drawing/2014/main" id="{6F31D579-F983-C813-281C-BD65F235D79E}"/>
              </a:ext>
            </a:extLst>
          </p:cNvPr>
          <p:cNvSpPr/>
          <p:nvPr/>
        </p:nvSpPr>
        <p:spPr>
          <a:xfrm>
            <a:off x="8008586" y="149336"/>
            <a:ext cx="4028715" cy="4273490"/>
          </a:xfrm>
          <a:prstGeom prst="rect">
            <a:avLst/>
          </a:prstGeom>
          <a:solidFill>
            <a:srgbClr val="2D375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lvl="0" rtl="0"/>
            <a:r>
              <a:rPr lang="en-US" sz="1600" b="1" baseline="0" dirty="0">
                <a:solidFill>
                  <a:srgbClr val="3CA1D5"/>
                </a:solidFill>
                <a:latin typeface="Aptos"/>
                <a:ea typeface="Arial"/>
                <a:cs typeface="Arial"/>
              </a:rPr>
              <a:t>SPECIFICATIONS:</a:t>
            </a:r>
            <a:r>
              <a:rPr lang="en-US" sz="1600" baseline="0" dirty="0">
                <a:solidFill>
                  <a:srgbClr val="FFFFFF"/>
                </a:solidFill>
                <a:latin typeface="Aptos"/>
                <a:ea typeface="Arial"/>
                <a:cs typeface="Arial"/>
              </a:rPr>
              <a:t>​</a:t>
            </a:r>
            <a:r>
              <a:rPr lang="en-US" sz="1600" dirty="0">
                <a:latin typeface="Aptos"/>
                <a:ea typeface="Arial"/>
                <a:cs typeface="Arial"/>
              </a:rPr>
              <a:t>​</a:t>
            </a:r>
          </a:p>
          <a:p>
            <a:pPr marL="285750" lvl="0" indent="-285750" rtl="0">
              <a:buFont typeface="Arial" panose="020B0604020202020204" pitchFamily="34" charset="0"/>
              <a:buChar char="•"/>
            </a:pPr>
            <a:r>
              <a:rPr lang="en-US" sz="1400" b="1" dirty="0">
                <a:latin typeface="Aptos"/>
                <a:ea typeface="Arial"/>
                <a:cs typeface="Arial"/>
              </a:rPr>
              <a:t>Voltage: </a:t>
            </a:r>
            <a:r>
              <a:rPr lang="en-US" sz="1400" dirty="0">
                <a:latin typeface="Aptos"/>
                <a:ea typeface="Arial"/>
                <a:cs typeface="Arial"/>
              </a:rPr>
              <a:t>18-30 VAC</a:t>
            </a:r>
          </a:p>
          <a:p>
            <a:pPr marL="285750" lvl="0" indent="-285750" rtl="0">
              <a:buFont typeface="Arial" panose="020B0604020202020204" pitchFamily="34" charset="0"/>
              <a:buChar char="•"/>
            </a:pPr>
            <a:r>
              <a:rPr lang="en-US" sz="1400" b="1" dirty="0">
                <a:latin typeface="Aptos"/>
                <a:ea typeface="Arial"/>
                <a:cs typeface="Arial"/>
              </a:rPr>
              <a:t>Dimensions: </a:t>
            </a:r>
            <a:r>
              <a:rPr lang="en-US" sz="1400" dirty="0">
                <a:latin typeface="Aptos"/>
                <a:ea typeface="Arial"/>
                <a:cs typeface="Arial"/>
              </a:rPr>
              <a:t>2.50” x 2.50” x 1.50”</a:t>
            </a:r>
          </a:p>
          <a:p>
            <a:pPr marL="285750" lvl="0" indent="-285750" rtl="0">
              <a:buFont typeface="Arial" panose="020B0604020202020204" pitchFamily="34" charset="0"/>
              <a:buChar char="•"/>
            </a:pPr>
            <a:r>
              <a:rPr lang="en-US" sz="1400" b="1" dirty="0">
                <a:latin typeface="Aptos"/>
                <a:ea typeface="Arial"/>
                <a:cs typeface="Arial"/>
              </a:rPr>
              <a:t>Time delays fixed</a:t>
            </a:r>
            <a:r>
              <a:rPr lang="en-US" sz="1400" dirty="0">
                <a:latin typeface="Aptos"/>
                <a:ea typeface="Arial"/>
                <a:cs typeface="Arial"/>
              </a:rPr>
              <a:t>:</a:t>
            </a:r>
          </a:p>
          <a:p>
            <a:pPr marL="742950" lvl="1" indent="-285750">
              <a:buFont typeface="Arial" panose="020B0604020202020204" pitchFamily="34" charset="0"/>
              <a:buChar char="•"/>
            </a:pPr>
            <a:r>
              <a:rPr lang="en-US" sz="1400" b="1" dirty="0">
                <a:latin typeface="Aptos"/>
                <a:ea typeface="Arial"/>
                <a:cs typeface="Arial"/>
              </a:rPr>
              <a:t>ON</a:t>
            </a:r>
            <a:r>
              <a:rPr lang="en-US" sz="1400" dirty="0">
                <a:latin typeface="Aptos"/>
                <a:ea typeface="Arial"/>
                <a:cs typeface="Arial"/>
              </a:rPr>
              <a:t>: 1 seconds</a:t>
            </a:r>
          </a:p>
          <a:p>
            <a:pPr marL="742950" lvl="1" indent="-285750">
              <a:buFont typeface="Arial" panose="020B0604020202020204" pitchFamily="34" charset="0"/>
              <a:buChar char="•"/>
            </a:pPr>
            <a:r>
              <a:rPr lang="en-US" sz="1400" b="1" dirty="0">
                <a:latin typeface="Aptos"/>
                <a:ea typeface="Arial"/>
                <a:cs typeface="Arial"/>
              </a:rPr>
              <a:t>OFF</a:t>
            </a:r>
            <a:r>
              <a:rPr lang="en-US" sz="1400" dirty="0">
                <a:latin typeface="Aptos"/>
                <a:ea typeface="Arial"/>
                <a:cs typeface="Arial"/>
              </a:rPr>
              <a:t>: 60 seconds</a:t>
            </a:r>
          </a:p>
          <a:p>
            <a:pPr marL="285750" lvl="0" indent="-285750" rtl="0">
              <a:buFont typeface="Arial" panose="020B0604020202020204" pitchFamily="34" charset="0"/>
              <a:buChar char="•"/>
            </a:pPr>
            <a:r>
              <a:rPr lang="en-US" sz="1400" b="1" dirty="0">
                <a:latin typeface="Aptos"/>
                <a:ea typeface="Arial"/>
                <a:cs typeface="Arial"/>
              </a:rPr>
              <a:t>Contact Ratings</a:t>
            </a:r>
            <a:r>
              <a:rPr lang="en-US" sz="1400" dirty="0">
                <a:latin typeface="Aptos"/>
                <a:ea typeface="Arial"/>
                <a:cs typeface="Arial"/>
              </a:rPr>
              <a:t>:</a:t>
            </a:r>
          </a:p>
          <a:p>
            <a:pPr marL="742950" lvl="1" indent="-285750">
              <a:buFont typeface="Arial" panose="020B0604020202020204" pitchFamily="34" charset="0"/>
              <a:buChar char="•"/>
            </a:pPr>
            <a:r>
              <a:rPr lang="en-US" sz="1400" b="1" dirty="0">
                <a:latin typeface="Aptos"/>
                <a:ea typeface="Arial"/>
                <a:cs typeface="Arial"/>
              </a:rPr>
              <a:t>N.O</a:t>
            </a:r>
            <a:r>
              <a:rPr lang="en-US" sz="1400" dirty="0">
                <a:latin typeface="Aptos"/>
                <a:ea typeface="Arial"/>
                <a:cs typeface="Arial"/>
              </a:rPr>
              <a:t>.: 20amps @ 240VAC</a:t>
            </a:r>
          </a:p>
          <a:p>
            <a:pPr marL="742950" lvl="1" indent="-285750">
              <a:buFont typeface="Arial" panose="020B0604020202020204" pitchFamily="34" charset="0"/>
              <a:buChar char="•"/>
            </a:pPr>
            <a:r>
              <a:rPr lang="en-US" sz="1400" b="1" dirty="0">
                <a:latin typeface="Aptos"/>
                <a:ea typeface="Arial"/>
                <a:cs typeface="Arial"/>
              </a:rPr>
              <a:t>N.C</a:t>
            </a:r>
            <a:r>
              <a:rPr lang="en-US" sz="1400" dirty="0">
                <a:latin typeface="Aptos"/>
                <a:ea typeface="Arial"/>
                <a:cs typeface="Arial"/>
              </a:rPr>
              <a:t>.: 20amps @ 240VAC</a:t>
            </a:r>
          </a:p>
          <a:p>
            <a:pPr lvl="0" rtl="0"/>
            <a:endParaRPr lang="en-US" sz="1600" dirty="0">
              <a:latin typeface="Aptos"/>
              <a:ea typeface="Arial"/>
              <a:cs typeface="Arial"/>
            </a:endParaRPr>
          </a:p>
          <a:p>
            <a:r>
              <a:rPr lang="en-US" sz="1600" b="1" dirty="0">
                <a:solidFill>
                  <a:srgbClr val="3CA1D5"/>
                </a:solidFill>
                <a:cs typeface="Arial"/>
              </a:rPr>
              <a:t>REPLACES:</a:t>
            </a:r>
            <a:r>
              <a:rPr lang="en-US" sz="1600" dirty="0">
                <a:cs typeface="Arial"/>
              </a:rPr>
              <a:t>  </a:t>
            </a:r>
          </a:p>
          <a:p>
            <a:pPr marL="285750" indent="-285750">
              <a:buFont typeface="Arial" panose="020B0604020202020204" pitchFamily="34" charset="0"/>
              <a:buChar char="•"/>
            </a:pPr>
            <a:r>
              <a:rPr lang="en-US" sz="1400" b="1" dirty="0">
                <a:cs typeface="Arial"/>
              </a:rPr>
              <a:t>A1</a:t>
            </a:r>
            <a:r>
              <a:rPr lang="en-US" sz="1400" dirty="0">
                <a:cs typeface="Arial"/>
              </a:rPr>
              <a:t>: 5893</a:t>
            </a:r>
          </a:p>
          <a:p>
            <a:pPr marL="285750" indent="-285750">
              <a:buFont typeface="Arial" panose="020B0604020202020204" pitchFamily="34" charset="0"/>
              <a:buChar char="•"/>
            </a:pPr>
            <a:r>
              <a:rPr lang="en-US" sz="1400" b="1" dirty="0">
                <a:cs typeface="Arial"/>
              </a:rPr>
              <a:t>Bard</a:t>
            </a:r>
            <a:r>
              <a:rPr lang="en-US" sz="1400" dirty="0">
                <a:cs typeface="Arial"/>
              </a:rPr>
              <a:t>: 8201-056</a:t>
            </a:r>
          </a:p>
          <a:p>
            <a:pPr marL="285750" indent="-285750">
              <a:buFont typeface="Arial" panose="020B0604020202020204" pitchFamily="34" charset="0"/>
              <a:buChar char="•"/>
            </a:pPr>
            <a:r>
              <a:rPr lang="en-US" sz="1400" b="1" dirty="0">
                <a:cs typeface="Arial"/>
              </a:rPr>
              <a:t>Mars</a:t>
            </a:r>
            <a:r>
              <a:rPr lang="en-US" sz="1400" dirty="0">
                <a:cs typeface="Arial"/>
              </a:rPr>
              <a:t>: 32574</a:t>
            </a:r>
          </a:p>
          <a:p>
            <a:pPr marL="285750" indent="-285750">
              <a:buFont typeface="Arial" panose="020B0604020202020204" pitchFamily="34" charset="0"/>
              <a:buChar char="•"/>
            </a:pPr>
            <a:r>
              <a:rPr lang="en-US" sz="1400" b="1" dirty="0">
                <a:cs typeface="Arial"/>
              </a:rPr>
              <a:t>Rheem</a:t>
            </a:r>
            <a:r>
              <a:rPr lang="en-US" sz="1400" dirty="0">
                <a:cs typeface="Arial"/>
              </a:rPr>
              <a:t>: 42-22515-01, 42-22515-02, </a:t>
            </a:r>
          </a:p>
          <a:p>
            <a:r>
              <a:rPr lang="en-US" sz="1400" dirty="0">
                <a:cs typeface="Arial"/>
              </a:rPr>
              <a:t>      42-22515-03</a:t>
            </a:r>
          </a:p>
          <a:p>
            <a:pPr marL="285750" indent="-285750">
              <a:buFont typeface="Arial" panose="020B0604020202020204" pitchFamily="34" charset="0"/>
              <a:buChar char="•"/>
            </a:pPr>
            <a:r>
              <a:rPr lang="en-US" sz="1400" b="1" dirty="0">
                <a:cs typeface="Arial"/>
              </a:rPr>
              <a:t>Snyder General/ICP</a:t>
            </a:r>
            <a:r>
              <a:rPr lang="en-US" sz="1400" dirty="0">
                <a:cs typeface="Arial"/>
              </a:rPr>
              <a:t>: 1395336</a:t>
            </a:r>
          </a:p>
        </p:txBody>
      </p:sp>
      <p:grpSp>
        <p:nvGrpSpPr>
          <p:cNvPr id="48" name="Group 47">
            <a:extLst>
              <a:ext uri="{FF2B5EF4-FFF2-40B4-BE49-F238E27FC236}">
                <a16:creationId xmlns:a16="http://schemas.microsoft.com/office/drawing/2014/main" id="{B855C3F1-D0A9-CEA0-00C9-99A2A3039623}"/>
              </a:ext>
            </a:extLst>
          </p:cNvPr>
          <p:cNvGrpSpPr/>
          <p:nvPr/>
        </p:nvGrpSpPr>
        <p:grpSpPr>
          <a:xfrm>
            <a:off x="10691412" y="2682144"/>
            <a:ext cx="1155368" cy="746856"/>
            <a:chOff x="10987618" y="59026"/>
            <a:chExt cx="1074383" cy="746856"/>
          </a:xfrm>
        </p:grpSpPr>
        <p:sp>
          <p:nvSpPr>
            <p:cNvPr id="49" name="Rectangle 48">
              <a:extLst>
                <a:ext uri="{FF2B5EF4-FFF2-40B4-BE49-F238E27FC236}">
                  <a16:creationId xmlns:a16="http://schemas.microsoft.com/office/drawing/2014/main" id="{905D7647-50CE-961C-3A39-F7C0263C065E}"/>
                </a:ext>
              </a:extLst>
            </p:cNvPr>
            <p:cNvSpPr/>
            <p:nvPr/>
          </p:nvSpPr>
          <p:spPr>
            <a:xfrm>
              <a:off x="10987618" y="59026"/>
              <a:ext cx="1074383" cy="74685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9" descr="A flag with black and blue stripes&#10;&#10;Description automatically generated">
              <a:extLst>
                <a:ext uri="{FF2B5EF4-FFF2-40B4-BE49-F238E27FC236}">
                  <a16:creationId xmlns:a16="http://schemas.microsoft.com/office/drawing/2014/main" id="{91B32471-876C-EC83-1133-4A5031321A02}"/>
                </a:ext>
              </a:extLst>
            </p:cNvPr>
            <p:cNvPicPr>
              <a:picLocks noChangeAspect="1"/>
            </p:cNvPicPr>
            <p:nvPr/>
          </p:nvPicPr>
          <p:blipFill>
            <a:blip r:embed="rId7"/>
            <a:stretch>
              <a:fillRect/>
            </a:stretch>
          </p:blipFill>
          <p:spPr>
            <a:xfrm>
              <a:off x="11028816" y="113925"/>
              <a:ext cx="988032" cy="687578"/>
            </a:xfrm>
            <a:prstGeom prst="rect">
              <a:avLst/>
            </a:prstGeom>
            <a:ln>
              <a:noFill/>
            </a:ln>
          </p:spPr>
        </p:pic>
      </p:grpSp>
    </p:spTree>
    <p:extLst>
      <p:ext uri="{BB962C8B-B14F-4D97-AF65-F5344CB8AC3E}">
        <p14:creationId xmlns:p14="http://schemas.microsoft.com/office/powerpoint/2010/main" val="966235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5085EA-C5FD-C1E3-8BD9-409D748CB2AF}"/>
            </a:ext>
          </a:extLst>
        </p:cNvPr>
        <p:cNvGrpSpPr/>
        <p:nvPr/>
      </p:nvGrpSpPr>
      <p:grpSpPr>
        <a:xfrm>
          <a:off x="0" y="0"/>
          <a:ext cx="0" cy="0"/>
          <a:chOff x="0" y="0"/>
          <a:chExt cx="0" cy="0"/>
        </a:xfrm>
      </p:grpSpPr>
      <p:pic>
        <p:nvPicPr>
          <p:cNvPr id="4" name="Picture 3" descr="A close-up of a circuit board&#10;&#10;AI-generated content may be incorrect.">
            <a:extLst>
              <a:ext uri="{FF2B5EF4-FFF2-40B4-BE49-F238E27FC236}">
                <a16:creationId xmlns:a16="http://schemas.microsoft.com/office/drawing/2014/main" id="{6962176D-96F1-4504-610D-2AADC86647EF}"/>
              </a:ext>
            </a:extLst>
          </p:cNvPr>
          <p:cNvPicPr>
            <a:picLocks noChangeAspect="1"/>
          </p:cNvPicPr>
          <p:nvPr/>
        </p:nvPicPr>
        <p:blipFill>
          <a:blip r:embed="rId3"/>
          <a:stretch>
            <a:fillRect/>
          </a:stretch>
        </p:blipFill>
        <p:spPr>
          <a:xfrm>
            <a:off x="595945" y="3704772"/>
            <a:ext cx="3030342" cy="2272756"/>
          </a:xfrm>
          <a:prstGeom prst="rect">
            <a:avLst/>
          </a:prstGeom>
        </p:spPr>
      </p:pic>
      <p:pic>
        <p:nvPicPr>
          <p:cNvPr id="31" name="Picture 30">
            <a:extLst>
              <a:ext uri="{FF2B5EF4-FFF2-40B4-BE49-F238E27FC236}">
                <a16:creationId xmlns:a16="http://schemas.microsoft.com/office/drawing/2014/main" id="{98496615-BB49-4F66-C2CB-AB7D4713E7F8}"/>
              </a:ext>
            </a:extLst>
          </p:cNvPr>
          <p:cNvPicPr>
            <a:picLocks noChangeAspect="1"/>
          </p:cNvPicPr>
          <p:nvPr/>
        </p:nvPicPr>
        <p:blipFill>
          <a:blip r:embed="rId4">
            <a:alphaModFix amt="54000"/>
          </a:blip>
          <a:srcRect l="8792" r="758"/>
          <a:stretch/>
        </p:blipFill>
        <p:spPr>
          <a:xfrm rot="5400000">
            <a:off x="3431028" y="-3445055"/>
            <a:ext cx="946304" cy="7808359"/>
          </a:xfrm>
          <a:prstGeom prst="rect">
            <a:avLst/>
          </a:prstGeom>
        </p:spPr>
      </p:pic>
      <p:sp>
        <p:nvSpPr>
          <p:cNvPr id="13" name="Title 1">
            <a:extLst>
              <a:ext uri="{FF2B5EF4-FFF2-40B4-BE49-F238E27FC236}">
                <a16:creationId xmlns:a16="http://schemas.microsoft.com/office/drawing/2014/main" id="{B97B6B81-E460-63DA-5D61-9C991EB83C7F}"/>
              </a:ext>
            </a:extLst>
          </p:cNvPr>
          <p:cNvSpPr txBox="1">
            <a:spLocks/>
          </p:cNvSpPr>
          <p:nvPr/>
        </p:nvSpPr>
        <p:spPr>
          <a:xfrm>
            <a:off x="128623" y="671373"/>
            <a:ext cx="7489219" cy="9384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2D3750"/>
                </a:solidFill>
                <a:latin typeface="Aptos ExtraBold" panose="020B0004020202020204" pitchFamily="34" charset="0"/>
              </a:rPr>
              <a:t>ICM271 – Fan Blower Control</a:t>
            </a:r>
          </a:p>
        </p:txBody>
      </p:sp>
      <p:pic>
        <p:nvPicPr>
          <p:cNvPr id="6" name="Picture 5" descr="A white and blue tool&#10;&#10;Description automatically generated">
            <a:extLst>
              <a:ext uri="{FF2B5EF4-FFF2-40B4-BE49-F238E27FC236}">
                <a16:creationId xmlns:a16="http://schemas.microsoft.com/office/drawing/2014/main" id="{7EB94CD9-49A6-08A4-4A07-279885220D15}"/>
              </a:ext>
            </a:extLst>
          </p:cNvPr>
          <p:cNvPicPr>
            <a:picLocks noChangeAspect="1"/>
          </p:cNvPicPr>
          <p:nvPr/>
        </p:nvPicPr>
        <p:blipFill>
          <a:blip r:embed="rId5"/>
          <a:srcRect l="9420" t="46422" r="9087" b="47098"/>
          <a:stretch/>
        </p:blipFill>
        <p:spPr>
          <a:xfrm>
            <a:off x="-2" y="6272365"/>
            <a:ext cx="12192002" cy="746856"/>
          </a:xfrm>
          <a:prstGeom prst="rect">
            <a:avLst/>
          </a:prstGeom>
        </p:spPr>
      </p:pic>
      <p:grpSp>
        <p:nvGrpSpPr>
          <p:cNvPr id="16" name="Group 15">
            <a:extLst>
              <a:ext uri="{FF2B5EF4-FFF2-40B4-BE49-F238E27FC236}">
                <a16:creationId xmlns:a16="http://schemas.microsoft.com/office/drawing/2014/main" id="{48A3B260-4A0C-43F8-3922-87FE05CAD9B5}"/>
              </a:ext>
            </a:extLst>
          </p:cNvPr>
          <p:cNvGrpSpPr/>
          <p:nvPr/>
        </p:nvGrpSpPr>
        <p:grpSpPr>
          <a:xfrm>
            <a:off x="3433865" y="6504921"/>
            <a:ext cx="8472791" cy="389999"/>
            <a:chOff x="3433865" y="6391059"/>
            <a:chExt cx="8472791" cy="389999"/>
          </a:xfrm>
        </p:grpSpPr>
        <p:sp>
          <p:nvSpPr>
            <p:cNvPr id="8" name="TextBox 7">
              <a:extLst>
                <a:ext uri="{FF2B5EF4-FFF2-40B4-BE49-F238E27FC236}">
                  <a16:creationId xmlns:a16="http://schemas.microsoft.com/office/drawing/2014/main" id="{5F5831CD-9D46-3353-82D5-FC38025B8F1C}"/>
                </a:ext>
              </a:extLst>
            </p:cNvPr>
            <p:cNvSpPr txBox="1"/>
            <p:nvPr/>
          </p:nvSpPr>
          <p:spPr>
            <a:xfrm>
              <a:off x="3433865" y="6401107"/>
              <a:ext cx="1420237" cy="379379"/>
            </a:xfrm>
            <a:prstGeom prst="rect">
              <a:avLst/>
            </a:prstGeom>
            <a:noFill/>
          </p:spPr>
          <p:txBody>
            <a:bodyPr wrap="square" rtlCol="0">
              <a:spAutoFit/>
            </a:bodyPr>
            <a:lstStyle/>
            <a:p>
              <a:r>
                <a:rPr lang="en-US" i="1">
                  <a:solidFill>
                    <a:srgbClr val="3CA1D5"/>
                  </a:solidFill>
                  <a:latin typeface="Aptos" panose="020B0004020202020204" pitchFamily="34" charset="0"/>
                </a:rPr>
                <a:t>APPLIANCE</a:t>
              </a:r>
            </a:p>
          </p:txBody>
        </p:sp>
        <p:sp>
          <p:nvSpPr>
            <p:cNvPr id="9" name="TextBox 8">
              <a:extLst>
                <a:ext uri="{FF2B5EF4-FFF2-40B4-BE49-F238E27FC236}">
                  <a16:creationId xmlns:a16="http://schemas.microsoft.com/office/drawing/2014/main" id="{5AC70E40-E7D4-D3C6-6B69-130DDE0DA5C3}"/>
                </a:ext>
              </a:extLst>
            </p:cNvPr>
            <p:cNvSpPr txBox="1"/>
            <p:nvPr/>
          </p:nvSpPr>
          <p:spPr>
            <a:xfrm>
              <a:off x="5095834" y="6401107"/>
              <a:ext cx="1587069" cy="369332"/>
            </a:xfrm>
            <a:prstGeom prst="rect">
              <a:avLst/>
            </a:prstGeom>
            <a:noFill/>
          </p:spPr>
          <p:txBody>
            <a:bodyPr wrap="square" rtlCol="0">
              <a:spAutoFit/>
            </a:bodyPr>
            <a:lstStyle/>
            <a:p>
              <a:r>
                <a:rPr lang="en-US" i="1">
                  <a:solidFill>
                    <a:srgbClr val="3CA1D5"/>
                  </a:solidFill>
                  <a:latin typeface="Aptos" panose="020B0004020202020204" pitchFamily="34" charset="0"/>
                </a:rPr>
                <a:t>ELECTRICAL</a:t>
              </a:r>
            </a:p>
          </p:txBody>
        </p:sp>
        <p:sp>
          <p:nvSpPr>
            <p:cNvPr id="11" name="TextBox 10">
              <a:extLst>
                <a:ext uri="{FF2B5EF4-FFF2-40B4-BE49-F238E27FC236}">
                  <a16:creationId xmlns:a16="http://schemas.microsoft.com/office/drawing/2014/main" id="{BCE9EA60-0F27-9156-C2FB-DFEFF34A4A16}"/>
                </a:ext>
              </a:extLst>
            </p:cNvPr>
            <p:cNvSpPr txBox="1"/>
            <p:nvPr/>
          </p:nvSpPr>
          <p:spPr>
            <a:xfrm>
              <a:off x="6916368" y="6396083"/>
              <a:ext cx="1420237" cy="379379"/>
            </a:xfrm>
            <a:prstGeom prst="rect">
              <a:avLst/>
            </a:prstGeom>
            <a:noFill/>
          </p:spPr>
          <p:txBody>
            <a:bodyPr wrap="square" rtlCol="0">
              <a:spAutoFit/>
            </a:bodyPr>
            <a:lstStyle/>
            <a:p>
              <a:r>
                <a:rPr lang="en-US" i="1">
                  <a:solidFill>
                    <a:srgbClr val="3CA1D5"/>
                  </a:solidFill>
                  <a:latin typeface="Aptos" panose="020B0004020202020204" pitchFamily="34" charset="0"/>
                </a:rPr>
                <a:t>HVAC/R</a:t>
              </a:r>
            </a:p>
          </p:txBody>
        </p:sp>
        <p:sp>
          <p:nvSpPr>
            <p:cNvPr id="12" name="TextBox 11">
              <a:extLst>
                <a:ext uri="{FF2B5EF4-FFF2-40B4-BE49-F238E27FC236}">
                  <a16:creationId xmlns:a16="http://schemas.microsoft.com/office/drawing/2014/main" id="{DA1C2273-9AD3-7865-543F-9F1AC8103C3F}"/>
                </a:ext>
              </a:extLst>
            </p:cNvPr>
            <p:cNvSpPr txBox="1"/>
            <p:nvPr/>
          </p:nvSpPr>
          <p:spPr>
            <a:xfrm>
              <a:off x="8305903" y="6391060"/>
              <a:ext cx="1420237" cy="379379"/>
            </a:xfrm>
            <a:prstGeom prst="rect">
              <a:avLst/>
            </a:prstGeom>
            <a:noFill/>
          </p:spPr>
          <p:txBody>
            <a:bodyPr wrap="square" rtlCol="0">
              <a:spAutoFit/>
            </a:bodyPr>
            <a:lstStyle/>
            <a:p>
              <a:r>
                <a:rPr lang="en-US" i="1">
                  <a:solidFill>
                    <a:srgbClr val="2D3750"/>
                  </a:solidFill>
                  <a:latin typeface="Aptos" panose="020B0004020202020204" pitchFamily="34" charset="0"/>
                </a:rPr>
                <a:t>MARINE</a:t>
              </a:r>
            </a:p>
          </p:txBody>
        </p:sp>
        <p:sp>
          <p:nvSpPr>
            <p:cNvPr id="14" name="TextBox 13">
              <a:extLst>
                <a:ext uri="{FF2B5EF4-FFF2-40B4-BE49-F238E27FC236}">
                  <a16:creationId xmlns:a16="http://schemas.microsoft.com/office/drawing/2014/main" id="{FDBF440B-56F7-20C2-9E82-D5D5746CF93D}"/>
                </a:ext>
              </a:extLst>
            </p:cNvPr>
            <p:cNvSpPr txBox="1"/>
            <p:nvPr/>
          </p:nvSpPr>
          <p:spPr>
            <a:xfrm>
              <a:off x="9656012" y="6391059"/>
              <a:ext cx="1613084" cy="369332"/>
            </a:xfrm>
            <a:prstGeom prst="rect">
              <a:avLst/>
            </a:prstGeom>
            <a:noFill/>
          </p:spPr>
          <p:txBody>
            <a:bodyPr wrap="square" rtlCol="0">
              <a:spAutoFit/>
            </a:bodyPr>
            <a:lstStyle/>
            <a:p>
              <a:r>
                <a:rPr lang="en-US" i="1">
                  <a:solidFill>
                    <a:srgbClr val="3CA1D5"/>
                  </a:solidFill>
                  <a:latin typeface="Aptos" panose="020B0004020202020204" pitchFamily="34" charset="0"/>
                </a:rPr>
                <a:t>POOL &amp; SPA</a:t>
              </a:r>
            </a:p>
          </p:txBody>
        </p:sp>
        <p:sp>
          <p:nvSpPr>
            <p:cNvPr id="15" name="TextBox 14">
              <a:extLst>
                <a:ext uri="{FF2B5EF4-FFF2-40B4-BE49-F238E27FC236}">
                  <a16:creationId xmlns:a16="http://schemas.microsoft.com/office/drawing/2014/main" id="{F24D4CD0-5F1D-D70D-AA7D-A134891591AF}"/>
                </a:ext>
              </a:extLst>
            </p:cNvPr>
            <p:cNvSpPr txBox="1"/>
            <p:nvPr/>
          </p:nvSpPr>
          <p:spPr>
            <a:xfrm>
              <a:off x="11373100" y="6401679"/>
              <a:ext cx="533556" cy="379379"/>
            </a:xfrm>
            <a:prstGeom prst="rect">
              <a:avLst/>
            </a:prstGeom>
            <a:noFill/>
          </p:spPr>
          <p:txBody>
            <a:bodyPr wrap="square" rtlCol="0">
              <a:spAutoFit/>
            </a:bodyPr>
            <a:lstStyle/>
            <a:p>
              <a:r>
                <a:rPr lang="en-US" i="1">
                  <a:solidFill>
                    <a:srgbClr val="2D3750"/>
                  </a:solidFill>
                  <a:latin typeface="Aptos" panose="020B0004020202020204" pitchFamily="34" charset="0"/>
                </a:rPr>
                <a:t>RV</a:t>
              </a:r>
            </a:p>
          </p:txBody>
        </p:sp>
      </p:grpSp>
      <p:sp>
        <p:nvSpPr>
          <p:cNvPr id="10" name="TextBox 9">
            <a:extLst>
              <a:ext uri="{FF2B5EF4-FFF2-40B4-BE49-F238E27FC236}">
                <a16:creationId xmlns:a16="http://schemas.microsoft.com/office/drawing/2014/main" id="{D9B2664E-6356-F27C-7D0E-865C943E633A}"/>
              </a:ext>
            </a:extLst>
          </p:cNvPr>
          <p:cNvSpPr txBox="1"/>
          <p:nvPr/>
        </p:nvSpPr>
        <p:spPr>
          <a:xfrm>
            <a:off x="222566" y="1395408"/>
            <a:ext cx="7382666" cy="1908215"/>
          </a:xfrm>
          <a:prstGeom prst="rect">
            <a:avLst/>
          </a:prstGeom>
          <a:noFill/>
        </p:spPr>
        <p:txBody>
          <a:bodyPr wrap="square" lIns="91440" tIns="45720" rIns="91440" bIns="45720" rtlCol="0" anchor="t">
            <a:spAutoFit/>
          </a:bodyPr>
          <a:lstStyle/>
          <a:p>
            <a:r>
              <a:rPr lang="en-US" sz="2000" b="1" dirty="0">
                <a:solidFill>
                  <a:srgbClr val="2D3750"/>
                </a:solidFill>
                <a:sym typeface="DM Sans"/>
              </a:rPr>
              <a:t>Features and Benefits:</a:t>
            </a:r>
          </a:p>
          <a:p>
            <a:pPr marL="342900" indent="-342900">
              <a:buFont typeface="Arial" panose="020B0604020202020204" pitchFamily="34" charset="0"/>
              <a:buChar char="•"/>
            </a:pPr>
            <a:r>
              <a:rPr lang="en-US" sz="1400" dirty="0">
                <a:solidFill>
                  <a:srgbClr val="2D3750"/>
                </a:solidFill>
                <a:sym typeface="DM Sans"/>
              </a:rPr>
              <a:t>Reliable solid state fan blower control</a:t>
            </a:r>
          </a:p>
          <a:p>
            <a:pPr marL="342900" indent="-342900">
              <a:buFont typeface="Arial" panose="020B0604020202020204" pitchFamily="34" charset="0"/>
              <a:buChar char="•"/>
            </a:pPr>
            <a:r>
              <a:rPr lang="en-US" sz="1400" dirty="0">
                <a:solidFill>
                  <a:srgbClr val="2D3750"/>
                </a:solidFill>
                <a:sym typeface="DM Sans"/>
              </a:rPr>
              <a:t>Pin selectable blower delays</a:t>
            </a:r>
          </a:p>
          <a:p>
            <a:pPr marL="342900" indent="-342900">
              <a:buFont typeface="Arial" panose="020B0604020202020204" pitchFamily="34" charset="0"/>
              <a:buChar char="•"/>
            </a:pPr>
            <a:r>
              <a:rPr lang="en-US" sz="1400" dirty="0">
                <a:solidFill>
                  <a:srgbClr val="2D3750"/>
                </a:solidFill>
                <a:sym typeface="DM Sans"/>
              </a:rPr>
              <a:t>High power, relay output</a:t>
            </a:r>
          </a:p>
          <a:p>
            <a:pPr marL="342900" indent="-342900">
              <a:buFont typeface="Arial" panose="020B0604020202020204" pitchFamily="34" charset="0"/>
              <a:buChar char="•"/>
            </a:pPr>
            <a:r>
              <a:rPr lang="en-US" sz="1400" dirty="0">
                <a:solidFill>
                  <a:srgbClr val="2D3750"/>
                </a:solidFill>
                <a:sym typeface="DM Sans"/>
              </a:rPr>
              <a:t>Dual function fan delay timer</a:t>
            </a:r>
          </a:p>
          <a:p>
            <a:pPr marL="342900" indent="-342900">
              <a:buFont typeface="Arial" panose="020B0604020202020204" pitchFamily="34" charset="0"/>
              <a:buChar char="•"/>
            </a:pPr>
            <a:r>
              <a:rPr lang="en-US" sz="1400" dirty="0">
                <a:solidFill>
                  <a:srgbClr val="2D3750"/>
                </a:solidFill>
                <a:sym typeface="DM Sans"/>
              </a:rPr>
              <a:t>Controls the circulating fan in HP, A/C and forced air systems</a:t>
            </a:r>
          </a:p>
          <a:p>
            <a:pPr marL="342900" indent="-342900">
              <a:buFont typeface="Arial" panose="020B0604020202020204" pitchFamily="34" charset="0"/>
              <a:buChar char="•"/>
            </a:pPr>
            <a:r>
              <a:rPr lang="en-US" sz="1400" dirty="0">
                <a:solidFill>
                  <a:srgbClr val="2D3750"/>
                </a:solidFill>
                <a:sym typeface="DM Sans"/>
              </a:rPr>
              <a:t>OFF delay purges ducts of residual air</a:t>
            </a:r>
          </a:p>
          <a:p>
            <a:pPr marL="342900" indent="-342900">
              <a:buFont typeface="Arial" panose="020B0604020202020204" pitchFamily="34" charset="0"/>
              <a:buChar char="•"/>
            </a:pPr>
            <a:r>
              <a:rPr lang="en-US" sz="1400" dirty="0">
                <a:solidFill>
                  <a:srgbClr val="2D3750"/>
                </a:solidFill>
                <a:sym typeface="DM Sans"/>
              </a:rPr>
              <a:t>ON delay allows air to reach the proper comfort level prior to energizing the fan</a:t>
            </a:r>
          </a:p>
        </p:txBody>
      </p:sp>
      <p:pic>
        <p:nvPicPr>
          <p:cNvPr id="21" name="Picture 20" descr="A blue and black logo&#10;&#10;Description automatically generated">
            <a:extLst>
              <a:ext uri="{FF2B5EF4-FFF2-40B4-BE49-F238E27FC236}">
                <a16:creationId xmlns:a16="http://schemas.microsoft.com/office/drawing/2014/main" id="{995CCCAA-8746-671C-3F2F-C2F348D0A129}"/>
              </a:ext>
            </a:extLst>
          </p:cNvPr>
          <p:cNvPicPr>
            <a:picLocks noChangeAspect="1"/>
          </p:cNvPicPr>
          <p:nvPr/>
        </p:nvPicPr>
        <p:blipFill>
          <a:blip r:embed="rId6"/>
          <a:stretch>
            <a:fillRect/>
          </a:stretch>
        </p:blipFill>
        <p:spPr>
          <a:xfrm>
            <a:off x="458160" y="124772"/>
            <a:ext cx="1946229" cy="613281"/>
          </a:xfrm>
          <a:prstGeom prst="rect">
            <a:avLst/>
          </a:prstGeom>
        </p:spPr>
      </p:pic>
      <p:sp>
        <p:nvSpPr>
          <p:cNvPr id="28" name="Rectangle 27">
            <a:extLst>
              <a:ext uri="{FF2B5EF4-FFF2-40B4-BE49-F238E27FC236}">
                <a16:creationId xmlns:a16="http://schemas.microsoft.com/office/drawing/2014/main" id="{18A0465C-8DC9-42F9-8164-736D172619A8}"/>
              </a:ext>
            </a:extLst>
          </p:cNvPr>
          <p:cNvSpPr/>
          <p:nvPr/>
        </p:nvSpPr>
        <p:spPr>
          <a:xfrm>
            <a:off x="7795753" y="-56153"/>
            <a:ext cx="4398066" cy="4790991"/>
          </a:xfrm>
          <a:prstGeom prst="rect">
            <a:avLst/>
          </a:prstGeom>
          <a:solidFill>
            <a:srgbClr val="2D375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US" sz="1600" b="1">
              <a:solidFill>
                <a:srgbClr val="3CA1D5"/>
              </a:solidFill>
              <a:cs typeface="Arial"/>
            </a:endParaRPr>
          </a:p>
          <a:p>
            <a:endParaRPr lang="en-US" sz="2000" b="1">
              <a:cs typeface="Arial"/>
            </a:endParaRPr>
          </a:p>
          <a:p>
            <a:r>
              <a:rPr lang="en-US" sz="2000" b="1">
                <a:cs typeface="Arial"/>
              </a:rPr>
              <a:t> </a:t>
            </a:r>
          </a:p>
          <a:p>
            <a:endParaRPr lang="en-US">
              <a:cs typeface="Arial"/>
            </a:endParaRPr>
          </a:p>
          <a:p>
            <a:endParaRPr lang="en-US" sz="2000" b="1">
              <a:cs typeface="Arial"/>
            </a:endParaRPr>
          </a:p>
          <a:p>
            <a:pPr marL="285750" indent="-285750">
              <a:buFont typeface="Arial"/>
              <a:buChar char="•"/>
            </a:pPr>
            <a:endParaRPr lang="en-US" sz="1600">
              <a:cs typeface="Arial"/>
            </a:endParaRPr>
          </a:p>
        </p:txBody>
      </p:sp>
      <p:sp>
        <p:nvSpPr>
          <p:cNvPr id="45" name="Rectangle 44">
            <a:extLst>
              <a:ext uri="{FF2B5EF4-FFF2-40B4-BE49-F238E27FC236}">
                <a16:creationId xmlns:a16="http://schemas.microsoft.com/office/drawing/2014/main" id="{970E29CC-6E68-36F2-A190-FB17B44AF756}"/>
              </a:ext>
            </a:extLst>
          </p:cNvPr>
          <p:cNvSpPr/>
          <p:nvPr/>
        </p:nvSpPr>
        <p:spPr>
          <a:xfrm>
            <a:off x="8008586" y="149336"/>
            <a:ext cx="4028715" cy="4273490"/>
          </a:xfrm>
          <a:prstGeom prst="rect">
            <a:avLst/>
          </a:prstGeom>
          <a:solidFill>
            <a:srgbClr val="2D375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lvl="0" rtl="0"/>
            <a:r>
              <a:rPr lang="en-US" sz="1600" b="1" baseline="0" dirty="0">
                <a:solidFill>
                  <a:srgbClr val="3CA1D5"/>
                </a:solidFill>
                <a:latin typeface="Aptos"/>
                <a:ea typeface="Arial"/>
                <a:cs typeface="Arial"/>
              </a:rPr>
              <a:t>SPECIFICATIONS:</a:t>
            </a:r>
            <a:r>
              <a:rPr lang="en-US" sz="1600" baseline="0" dirty="0">
                <a:solidFill>
                  <a:srgbClr val="FFFFFF"/>
                </a:solidFill>
                <a:latin typeface="Aptos"/>
                <a:ea typeface="Arial"/>
                <a:cs typeface="Arial"/>
              </a:rPr>
              <a:t>​</a:t>
            </a:r>
            <a:r>
              <a:rPr lang="en-US" sz="1600" dirty="0">
                <a:latin typeface="Aptos"/>
                <a:ea typeface="Arial"/>
                <a:cs typeface="Arial"/>
              </a:rPr>
              <a:t>​</a:t>
            </a:r>
          </a:p>
          <a:p>
            <a:pPr marL="285750" lvl="0" indent="-285750" rtl="0">
              <a:buFont typeface="Arial" panose="020B0604020202020204" pitchFamily="34" charset="0"/>
              <a:buChar char="•"/>
            </a:pPr>
            <a:r>
              <a:rPr lang="en-US" sz="1400" b="1" dirty="0">
                <a:latin typeface="Aptos"/>
                <a:ea typeface="Arial"/>
                <a:cs typeface="Arial"/>
              </a:rPr>
              <a:t>Control Voltage: </a:t>
            </a:r>
            <a:r>
              <a:rPr lang="en-US" sz="1400" dirty="0">
                <a:latin typeface="Aptos"/>
                <a:ea typeface="Arial"/>
                <a:cs typeface="Arial"/>
              </a:rPr>
              <a:t>18-30 VAC</a:t>
            </a:r>
          </a:p>
          <a:p>
            <a:pPr marL="285750" lvl="0" indent="-285750" rtl="0">
              <a:buFont typeface="Arial" panose="020B0604020202020204" pitchFamily="34" charset="0"/>
              <a:buChar char="•"/>
            </a:pPr>
            <a:r>
              <a:rPr lang="en-US" sz="1400" b="1" dirty="0">
                <a:latin typeface="Aptos"/>
                <a:ea typeface="Arial"/>
                <a:cs typeface="Arial"/>
              </a:rPr>
              <a:t>Dimensions: 5</a:t>
            </a:r>
            <a:r>
              <a:rPr lang="en-US" sz="1400" dirty="0">
                <a:latin typeface="Aptos"/>
                <a:ea typeface="Arial"/>
                <a:cs typeface="Arial"/>
              </a:rPr>
              <a:t>.30” x 5.05” x 1.00”</a:t>
            </a:r>
          </a:p>
          <a:p>
            <a:pPr marL="285750" lvl="0" indent="-285750" rtl="0">
              <a:buFont typeface="Arial" panose="020B0604020202020204" pitchFamily="34" charset="0"/>
              <a:buChar char="•"/>
            </a:pPr>
            <a:r>
              <a:rPr lang="en-US" sz="1400" b="1" dirty="0">
                <a:latin typeface="Aptos"/>
                <a:ea typeface="Arial"/>
                <a:cs typeface="Arial"/>
              </a:rPr>
              <a:t>Time delays</a:t>
            </a:r>
            <a:r>
              <a:rPr lang="en-US" sz="1400" dirty="0">
                <a:latin typeface="Aptos"/>
                <a:ea typeface="Arial"/>
                <a:cs typeface="Arial"/>
              </a:rPr>
              <a:t>: </a:t>
            </a:r>
            <a:r>
              <a:rPr lang="en-US" sz="1400" b="1" dirty="0">
                <a:latin typeface="Aptos"/>
                <a:ea typeface="Arial"/>
                <a:cs typeface="Arial"/>
              </a:rPr>
              <a:t>Heat ON delay</a:t>
            </a:r>
            <a:r>
              <a:rPr lang="en-US" sz="1400" dirty="0">
                <a:latin typeface="Aptos"/>
                <a:ea typeface="Arial"/>
                <a:cs typeface="Arial"/>
              </a:rPr>
              <a:t>: 75 seconds, </a:t>
            </a:r>
            <a:r>
              <a:rPr lang="en-US" sz="1400" b="1" dirty="0">
                <a:latin typeface="Aptos"/>
                <a:ea typeface="Arial"/>
                <a:cs typeface="Arial"/>
              </a:rPr>
              <a:t>Heat OFF delay</a:t>
            </a:r>
            <a:r>
              <a:rPr lang="en-US" sz="1400" dirty="0">
                <a:latin typeface="Aptos"/>
                <a:ea typeface="Arial"/>
                <a:cs typeface="Arial"/>
              </a:rPr>
              <a:t>: 105 seconds, </a:t>
            </a:r>
            <a:r>
              <a:rPr lang="en-US" sz="1400" b="1" dirty="0">
                <a:latin typeface="Aptos"/>
                <a:ea typeface="Arial"/>
                <a:cs typeface="Arial"/>
              </a:rPr>
              <a:t>Cool OFF delay</a:t>
            </a:r>
            <a:r>
              <a:rPr lang="en-US" sz="1400" dirty="0">
                <a:latin typeface="Aptos"/>
                <a:ea typeface="Arial"/>
                <a:cs typeface="Arial"/>
              </a:rPr>
              <a:t>: 90 seconds</a:t>
            </a:r>
          </a:p>
          <a:p>
            <a:pPr marL="285750" lvl="0" indent="-285750" rtl="0">
              <a:buFont typeface="Arial" panose="020B0604020202020204" pitchFamily="34" charset="0"/>
              <a:buChar char="•"/>
            </a:pPr>
            <a:r>
              <a:rPr lang="en-US" sz="1400" b="1" dirty="0">
                <a:latin typeface="Aptos"/>
                <a:ea typeface="Arial"/>
                <a:cs typeface="Arial"/>
              </a:rPr>
              <a:t>Contact Ratings</a:t>
            </a:r>
            <a:r>
              <a:rPr lang="en-US" sz="1400" dirty="0">
                <a:latin typeface="Aptos"/>
                <a:ea typeface="Arial"/>
                <a:cs typeface="Arial"/>
              </a:rPr>
              <a:t>:</a:t>
            </a:r>
          </a:p>
          <a:p>
            <a:pPr marL="742950" lvl="1" indent="-285750">
              <a:buFont typeface="Arial" panose="020B0604020202020204" pitchFamily="34" charset="0"/>
              <a:buChar char="•"/>
            </a:pPr>
            <a:r>
              <a:rPr lang="en-US" sz="1400" b="1" dirty="0">
                <a:latin typeface="Aptos"/>
                <a:ea typeface="Arial"/>
                <a:cs typeface="Arial"/>
              </a:rPr>
              <a:t>N.O</a:t>
            </a:r>
            <a:r>
              <a:rPr lang="en-US" sz="1400" dirty="0">
                <a:latin typeface="Aptos"/>
                <a:ea typeface="Arial"/>
                <a:cs typeface="Arial"/>
              </a:rPr>
              <a:t>.: 20amps </a:t>
            </a:r>
          </a:p>
          <a:p>
            <a:pPr marL="742950" lvl="1" indent="-285750">
              <a:buFont typeface="Arial" panose="020B0604020202020204" pitchFamily="34" charset="0"/>
              <a:buChar char="•"/>
            </a:pPr>
            <a:r>
              <a:rPr lang="en-US" sz="1400" b="1" dirty="0">
                <a:latin typeface="Aptos"/>
                <a:ea typeface="Arial"/>
                <a:cs typeface="Arial"/>
              </a:rPr>
              <a:t>N.C</a:t>
            </a:r>
            <a:r>
              <a:rPr lang="en-US" sz="1400" dirty="0">
                <a:latin typeface="Aptos"/>
                <a:ea typeface="Arial"/>
                <a:cs typeface="Arial"/>
              </a:rPr>
              <a:t>.: 10amps</a:t>
            </a:r>
          </a:p>
          <a:p>
            <a:pPr marL="742950" lvl="1" indent="-285750">
              <a:buFont typeface="Arial" panose="020B0604020202020204" pitchFamily="34" charset="0"/>
              <a:buChar char="•"/>
            </a:pPr>
            <a:endParaRPr lang="en-US" sz="1400" dirty="0">
              <a:latin typeface="Aptos"/>
              <a:ea typeface="Arial"/>
              <a:cs typeface="Arial"/>
            </a:endParaRPr>
          </a:p>
          <a:p>
            <a:r>
              <a:rPr lang="en-US" sz="1600" b="1" dirty="0">
                <a:solidFill>
                  <a:srgbClr val="3CA1D5"/>
                </a:solidFill>
                <a:cs typeface="Arial"/>
              </a:rPr>
              <a:t>REPLACES:</a:t>
            </a:r>
            <a:r>
              <a:rPr lang="en-US" sz="1600" dirty="0">
                <a:cs typeface="Arial"/>
              </a:rPr>
              <a:t>  </a:t>
            </a:r>
          </a:p>
          <a:p>
            <a:pPr marL="285750" indent="-285750">
              <a:buFont typeface="Arial" panose="020B0604020202020204" pitchFamily="34" charset="0"/>
              <a:buChar char="•"/>
            </a:pPr>
            <a:r>
              <a:rPr lang="en-US" sz="1400" b="1" dirty="0">
                <a:cs typeface="Arial"/>
              </a:rPr>
              <a:t>Carrier</a:t>
            </a:r>
            <a:r>
              <a:rPr lang="en-US" sz="1400" dirty="0">
                <a:cs typeface="Arial"/>
              </a:rPr>
              <a:t>: 302075-3, CES0110017, CES0110018, HH84AA010, HH84AA011, HH84AA012, HH84AA013, HH84AA020, P771-7002</a:t>
            </a:r>
          </a:p>
          <a:p>
            <a:pPr marL="285750" indent="-285750">
              <a:buFont typeface="Arial" panose="020B0604020202020204" pitchFamily="34" charset="0"/>
              <a:buChar char="•"/>
            </a:pPr>
            <a:r>
              <a:rPr lang="en-US" sz="1400" b="1" dirty="0">
                <a:cs typeface="Arial"/>
              </a:rPr>
              <a:t>Robertshaw</a:t>
            </a:r>
            <a:r>
              <a:rPr lang="en-US" sz="1400" dirty="0">
                <a:cs typeface="Arial"/>
              </a:rPr>
              <a:t>: 695-100</a:t>
            </a:r>
          </a:p>
        </p:txBody>
      </p:sp>
      <p:grpSp>
        <p:nvGrpSpPr>
          <p:cNvPr id="48" name="Group 47">
            <a:extLst>
              <a:ext uri="{FF2B5EF4-FFF2-40B4-BE49-F238E27FC236}">
                <a16:creationId xmlns:a16="http://schemas.microsoft.com/office/drawing/2014/main" id="{E164F4B0-D4A9-3EB3-9D13-96876D9CD2F8}"/>
              </a:ext>
            </a:extLst>
          </p:cNvPr>
          <p:cNvGrpSpPr/>
          <p:nvPr/>
        </p:nvGrpSpPr>
        <p:grpSpPr>
          <a:xfrm>
            <a:off x="10691412" y="2071496"/>
            <a:ext cx="1155368" cy="746856"/>
            <a:chOff x="10987618" y="59026"/>
            <a:chExt cx="1074383" cy="746856"/>
          </a:xfrm>
        </p:grpSpPr>
        <p:sp>
          <p:nvSpPr>
            <p:cNvPr id="49" name="Rectangle 48">
              <a:extLst>
                <a:ext uri="{FF2B5EF4-FFF2-40B4-BE49-F238E27FC236}">
                  <a16:creationId xmlns:a16="http://schemas.microsoft.com/office/drawing/2014/main" id="{6085F95F-6875-CA4B-32CD-CE042C21A468}"/>
                </a:ext>
              </a:extLst>
            </p:cNvPr>
            <p:cNvSpPr/>
            <p:nvPr/>
          </p:nvSpPr>
          <p:spPr>
            <a:xfrm>
              <a:off x="10987618" y="59026"/>
              <a:ext cx="1074383" cy="74685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9" descr="A flag with black and blue stripes&#10;&#10;Description automatically generated">
              <a:extLst>
                <a:ext uri="{FF2B5EF4-FFF2-40B4-BE49-F238E27FC236}">
                  <a16:creationId xmlns:a16="http://schemas.microsoft.com/office/drawing/2014/main" id="{2F5716D7-B52A-5F05-495C-5CA86B1BE43F}"/>
                </a:ext>
              </a:extLst>
            </p:cNvPr>
            <p:cNvPicPr>
              <a:picLocks noChangeAspect="1"/>
            </p:cNvPicPr>
            <p:nvPr/>
          </p:nvPicPr>
          <p:blipFill>
            <a:blip r:embed="rId7"/>
            <a:stretch>
              <a:fillRect/>
            </a:stretch>
          </p:blipFill>
          <p:spPr>
            <a:xfrm>
              <a:off x="11028816" y="113925"/>
              <a:ext cx="988032" cy="687578"/>
            </a:xfrm>
            <a:prstGeom prst="rect">
              <a:avLst/>
            </a:prstGeom>
            <a:ln>
              <a:noFill/>
            </a:ln>
          </p:spPr>
        </p:pic>
      </p:grpSp>
    </p:spTree>
    <p:extLst>
      <p:ext uri="{BB962C8B-B14F-4D97-AF65-F5344CB8AC3E}">
        <p14:creationId xmlns:p14="http://schemas.microsoft.com/office/powerpoint/2010/main" val="719718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CE4CE-6565-B36A-0B94-0F8648C3C4C7}"/>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7F28A62E-17C2-47DA-C359-E409CDA27704}"/>
              </a:ext>
            </a:extLst>
          </p:cNvPr>
          <p:cNvPicPr>
            <a:picLocks noChangeAspect="1"/>
          </p:cNvPicPr>
          <p:nvPr/>
        </p:nvPicPr>
        <p:blipFill>
          <a:blip r:embed="rId3">
            <a:alphaModFix amt="54000"/>
          </a:blip>
          <a:srcRect l="8792" r="758"/>
          <a:stretch/>
        </p:blipFill>
        <p:spPr>
          <a:xfrm rot="5400000">
            <a:off x="3431028" y="-3445055"/>
            <a:ext cx="946304" cy="7808359"/>
          </a:xfrm>
          <a:prstGeom prst="rect">
            <a:avLst/>
          </a:prstGeom>
        </p:spPr>
      </p:pic>
      <p:sp>
        <p:nvSpPr>
          <p:cNvPr id="13" name="Title 1">
            <a:extLst>
              <a:ext uri="{FF2B5EF4-FFF2-40B4-BE49-F238E27FC236}">
                <a16:creationId xmlns:a16="http://schemas.microsoft.com/office/drawing/2014/main" id="{7CD5A1BB-D34F-99D9-22F5-F85D1D5580AC}"/>
              </a:ext>
            </a:extLst>
          </p:cNvPr>
          <p:cNvSpPr txBox="1">
            <a:spLocks/>
          </p:cNvSpPr>
          <p:nvPr/>
        </p:nvSpPr>
        <p:spPr>
          <a:xfrm>
            <a:off x="128623" y="671373"/>
            <a:ext cx="7489219" cy="9384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2D3750"/>
                </a:solidFill>
                <a:latin typeface="Aptos ExtraBold" panose="020B0004020202020204" pitchFamily="34" charset="0"/>
              </a:rPr>
              <a:t>ICM275 – Fan Blower Control</a:t>
            </a:r>
          </a:p>
        </p:txBody>
      </p:sp>
      <p:pic>
        <p:nvPicPr>
          <p:cNvPr id="6" name="Picture 5" descr="A white and blue tool&#10;&#10;Description automatically generated">
            <a:extLst>
              <a:ext uri="{FF2B5EF4-FFF2-40B4-BE49-F238E27FC236}">
                <a16:creationId xmlns:a16="http://schemas.microsoft.com/office/drawing/2014/main" id="{831C6BBD-86E7-19E8-745E-D63220D45279}"/>
              </a:ext>
            </a:extLst>
          </p:cNvPr>
          <p:cNvPicPr>
            <a:picLocks noChangeAspect="1"/>
          </p:cNvPicPr>
          <p:nvPr/>
        </p:nvPicPr>
        <p:blipFill>
          <a:blip r:embed="rId4"/>
          <a:srcRect l="9420" t="46422" r="9087" b="47098"/>
          <a:stretch/>
        </p:blipFill>
        <p:spPr>
          <a:xfrm>
            <a:off x="-2" y="6272365"/>
            <a:ext cx="12192002" cy="746856"/>
          </a:xfrm>
          <a:prstGeom prst="rect">
            <a:avLst/>
          </a:prstGeom>
        </p:spPr>
      </p:pic>
      <p:grpSp>
        <p:nvGrpSpPr>
          <p:cNvPr id="16" name="Group 15">
            <a:extLst>
              <a:ext uri="{FF2B5EF4-FFF2-40B4-BE49-F238E27FC236}">
                <a16:creationId xmlns:a16="http://schemas.microsoft.com/office/drawing/2014/main" id="{F6ADB4D6-34B9-568D-9AD9-C5519BBFD2CE}"/>
              </a:ext>
            </a:extLst>
          </p:cNvPr>
          <p:cNvGrpSpPr/>
          <p:nvPr/>
        </p:nvGrpSpPr>
        <p:grpSpPr>
          <a:xfrm>
            <a:off x="3433865" y="6504921"/>
            <a:ext cx="8472791" cy="389999"/>
            <a:chOff x="3433865" y="6391059"/>
            <a:chExt cx="8472791" cy="389999"/>
          </a:xfrm>
        </p:grpSpPr>
        <p:sp>
          <p:nvSpPr>
            <p:cNvPr id="8" name="TextBox 7">
              <a:extLst>
                <a:ext uri="{FF2B5EF4-FFF2-40B4-BE49-F238E27FC236}">
                  <a16:creationId xmlns:a16="http://schemas.microsoft.com/office/drawing/2014/main" id="{54303472-CDDF-1400-4DAD-AC98B05CFD8B}"/>
                </a:ext>
              </a:extLst>
            </p:cNvPr>
            <p:cNvSpPr txBox="1"/>
            <p:nvPr/>
          </p:nvSpPr>
          <p:spPr>
            <a:xfrm>
              <a:off x="3433865" y="6401107"/>
              <a:ext cx="1420237" cy="379379"/>
            </a:xfrm>
            <a:prstGeom prst="rect">
              <a:avLst/>
            </a:prstGeom>
            <a:noFill/>
          </p:spPr>
          <p:txBody>
            <a:bodyPr wrap="square" rtlCol="0">
              <a:spAutoFit/>
            </a:bodyPr>
            <a:lstStyle/>
            <a:p>
              <a:r>
                <a:rPr lang="en-US" i="1">
                  <a:solidFill>
                    <a:srgbClr val="3CA1D5"/>
                  </a:solidFill>
                  <a:latin typeface="Aptos" panose="020B0004020202020204" pitchFamily="34" charset="0"/>
                </a:rPr>
                <a:t>APPLIANCE</a:t>
              </a:r>
            </a:p>
          </p:txBody>
        </p:sp>
        <p:sp>
          <p:nvSpPr>
            <p:cNvPr id="9" name="TextBox 8">
              <a:extLst>
                <a:ext uri="{FF2B5EF4-FFF2-40B4-BE49-F238E27FC236}">
                  <a16:creationId xmlns:a16="http://schemas.microsoft.com/office/drawing/2014/main" id="{A6A41284-A6F2-E31D-B11B-C3D52F1A0E6D}"/>
                </a:ext>
              </a:extLst>
            </p:cNvPr>
            <p:cNvSpPr txBox="1"/>
            <p:nvPr/>
          </p:nvSpPr>
          <p:spPr>
            <a:xfrm>
              <a:off x="5095834" y="6401107"/>
              <a:ext cx="1587069" cy="369332"/>
            </a:xfrm>
            <a:prstGeom prst="rect">
              <a:avLst/>
            </a:prstGeom>
            <a:noFill/>
          </p:spPr>
          <p:txBody>
            <a:bodyPr wrap="square" rtlCol="0">
              <a:spAutoFit/>
            </a:bodyPr>
            <a:lstStyle/>
            <a:p>
              <a:r>
                <a:rPr lang="en-US" i="1">
                  <a:solidFill>
                    <a:srgbClr val="3CA1D5"/>
                  </a:solidFill>
                  <a:latin typeface="Aptos" panose="020B0004020202020204" pitchFamily="34" charset="0"/>
                </a:rPr>
                <a:t>ELECTRICAL</a:t>
              </a:r>
            </a:p>
          </p:txBody>
        </p:sp>
        <p:sp>
          <p:nvSpPr>
            <p:cNvPr id="11" name="TextBox 10">
              <a:extLst>
                <a:ext uri="{FF2B5EF4-FFF2-40B4-BE49-F238E27FC236}">
                  <a16:creationId xmlns:a16="http://schemas.microsoft.com/office/drawing/2014/main" id="{45C4E164-0872-53C4-85CD-3D5B516D3885}"/>
                </a:ext>
              </a:extLst>
            </p:cNvPr>
            <p:cNvSpPr txBox="1"/>
            <p:nvPr/>
          </p:nvSpPr>
          <p:spPr>
            <a:xfrm>
              <a:off x="6916368" y="6396083"/>
              <a:ext cx="1420237" cy="379379"/>
            </a:xfrm>
            <a:prstGeom prst="rect">
              <a:avLst/>
            </a:prstGeom>
            <a:noFill/>
          </p:spPr>
          <p:txBody>
            <a:bodyPr wrap="square" rtlCol="0">
              <a:spAutoFit/>
            </a:bodyPr>
            <a:lstStyle/>
            <a:p>
              <a:r>
                <a:rPr lang="en-US" i="1">
                  <a:solidFill>
                    <a:srgbClr val="3CA1D5"/>
                  </a:solidFill>
                  <a:latin typeface="Aptos" panose="020B0004020202020204" pitchFamily="34" charset="0"/>
                </a:rPr>
                <a:t>HVAC/R</a:t>
              </a:r>
            </a:p>
          </p:txBody>
        </p:sp>
        <p:sp>
          <p:nvSpPr>
            <p:cNvPr id="12" name="TextBox 11">
              <a:extLst>
                <a:ext uri="{FF2B5EF4-FFF2-40B4-BE49-F238E27FC236}">
                  <a16:creationId xmlns:a16="http://schemas.microsoft.com/office/drawing/2014/main" id="{A071DF71-EF17-59BE-C9DD-8D7CACD0407D}"/>
                </a:ext>
              </a:extLst>
            </p:cNvPr>
            <p:cNvSpPr txBox="1"/>
            <p:nvPr/>
          </p:nvSpPr>
          <p:spPr>
            <a:xfrm>
              <a:off x="8305903" y="6391060"/>
              <a:ext cx="1420237" cy="379379"/>
            </a:xfrm>
            <a:prstGeom prst="rect">
              <a:avLst/>
            </a:prstGeom>
            <a:noFill/>
          </p:spPr>
          <p:txBody>
            <a:bodyPr wrap="square" rtlCol="0">
              <a:spAutoFit/>
            </a:bodyPr>
            <a:lstStyle/>
            <a:p>
              <a:r>
                <a:rPr lang="en-US" i="1">
                  <a:solidFill>
                    <a:srgbClr val="2D3750"/>
                  </a:solidFill>
                  <a:latin typeface="Aptos" panose="020B0004020202020204" pitchFamily="34" charset="0"/>
                </a:rPr>
                <a:t>MARINE</a:t>
              </a:r>
            </a:p>
          </p:txBody>
        </p:sp>
        <p:sp>
          <p:nvSpPr>
            <p:cNvPr id="14" name="TextBox 13">
              <a:extLst>
                <a:ext uri="{FF2B5EF4-FFF2-40B4-BE49-F238E27FC236}">
                  <a16:creationId xmlns:a16="http://schemas.microsoft.com/office/drawing/2014/main" id="{97B72368-503F-26B4-465D-3EC929E7CBDC}"/>
                </a:ext>
              </a:extLst>
            </p:cNvPr>
            <p:cNvSpPr txBox="1"/>
            <p:nvPr/>
          </p:nvSpPr>
          <p:spPr>
            <a:xfrm>
              <a:off x="9656012" y="6391059"/>
              <a:ext cx="1613084" cy="369332"/>
            </a:xfrm>
            <a:prstGeom prst="rect">
              <a:avLst/>
            </a:prstGeom>
            <a:noFill/>
          </p:spPr>
          <p:txBody>
            <a:bodyPr wrap="square" rtlCol="0">
              <a:spAutoFit/>
            </a:bodyPr>
            <a:lstStyle/>
            <a:p>
              <a:r>
                <a:rPr lang="en-US" i="1">
                  <a:solidFill>
                    <a:srgbClr val="3CA1D5"/>
                  </a:solidFill>
                  <a:latin typeface="Aptos" panose="020B0004020202020204" pitchFamily="34" charset="0"/>
                </a:rPr>
                <a:t>POOL &amp; SPA</a:t>
              </a:r>
            </a:p>
          </p:txBody>
        </p:sp>
        <p:sp>
          <p:nvSpPr>
            <p:cNvPr id="15" name="TextBox 14">
              <a:extLst>
                <a:ext uri="{FF2B5EF4-FFF2-40B4-BE49-F238E27FC236}">
                  <a16:creationId xmlns:a16="http://schemas.microsoft.com/office/drawing/2014/main" id="{9E82A288-71E8-344B-7710-CE877B1EAE55}"/>
                </a:ext>
              </a:extLst>
            </p:cNvPr>
            <p:cNvSpPr txBox="1"/>
            <p:nvPr/>
          </p:nvSpPr>
          <p:spPr>
            <a:xfrm>
              <a:off x="11373100" y="6401679"/>
              <a:ext cx="533556" cy="379379"/>
            </a:xfrm>
            <a:prstGeom prst="rect">
              <a:avLst/>
            </a:prstGeom>
            <a:noFill/>
          </p:spPr>
          <p:txBody>
            <a:bodyPr wrap="square" rtlCol="0">
              <a:spAutoFit/>
            </a:bodyPr>
            <a:lstStyle/>
            <a:p>
              <a:r>
                <a:rPr lang="en-US" i="1">
                  <a:solidFill>
                    <a:srgbClr val="2D3750"/>
                  </a:solidFill>
                  <a:latin typeface="Aptos" panose="020B0004020202020204" pitchFamily="34" charset="0"/>
                </a:rPr>
                <a:t>RV</a:t>
              </a:r>
            </a:p>
          </p:txBody>
        </p:sp>
      </p:grpSp>
      <p:sp>
        <p:nvSpPr>
          <p:cNvPr id="10" name="TextBox 9">
            <a:extLst>
              <a:ext uri="{FF2B5EF4-FFF2-40B4-BE49-F238E27FC236}">
                <a16:creationId xmlns:a16="http://schemas.microsoft.com/office/drawing/2014/main" id="{2F5B166D-887E-071C-02E1-8C415EC20134}"/>
              </a:ext>
            </a:extLst>
          </p:cNvPr>
          <p:cNvSpPr txBox="1"/>
          <p:nvPr/>
        </p:nvSpPr>
        <p:spPr>
          <a:xfrm>
            <a:off x="222566" y="1395408"/>
            <a:ext cx="7382666" cy="1261884"/>
          </a:xfrm>
          <a:prstGeom prst="rect">
            <a:avLst/>
          </a:prstGeom>
          <a:noFill/>
        </p:spPr>
        <p:txBody>
          <a:bodyPr wrap="square" lIns="91440" tIns="45720" rIns="91440" bIns="45720" rtlCol="0" anchor="t">
            <a:spAutoFit/>
          </a:bodyPr>
          <a:lstStyle/>
          <a:p>
            <a:r>
              <a:rPr lang="en-US" sz="2000" b="1" dirty="0">
                <a:solidFill>
                  <a:srgbClr val="2D3750"/>
                </a:solidFill>
                <a:sym typeface="DM Sans"/>
              </a:rPr>
              <a:t>Features and Benefits:</a:t>
            </a:r>
          </a:p>
          <a:p>
            <a:pPr marL="342900" indent="-342900">
              <a:buFont typeface="Arial" panose="020B0604020202020204" pitchFamily="34" charset="0"/>
              <a:buChar char="•"/>
            </a:pPr>
            <a:r>
              <a:rPr lang="en-US" sz="1400" dirty="0">
                <a:solidFill>
                  <a:srgbClr val="2D3750"/>
                </a:solidFill>
                <a:sym typeface="DM Sans"/>
              </a:rPr>
              <a:t>Form, fit and functional OEM replacement control</a:t>
            </a:r>
          </a:p>
          <a:p>
            <a:pPr marL="342900" indent="-342900">
              <a:buFont typeface="Arial" panose="020B0604020202020204" pitchFamily="34" charset="0"/>
              <a:buChar char="•"/>
            </a:pPr>
            <a:r>
              <a:rPr lang="en-US" sz="1400" dirty="0">
                <a:solidFill>
                  <a:srgbClr val="2D3750"/>
                </a:solidFill>
                <a:sym typeface="DM Sans"/>
              </a:rPr>
              <a:t>Heavy duty heat relay</a:t>
            </a:r>
          </a:p>
          <a:p>
            <a:pPr marL="342900" indent="-342900">
              <a:buFont typeface="Arial" panose="020B0604020202020204" pitchFamily="34" charset="0"/>
              <a:buChar char="•"/>
            </a:pPr>
            <a:r>
              <a:rPr lang="en-US" sz="1400" dirty="0">
                <a:solidFill>
                  <a:srgbClr val="2D3750"/>
                </a:solidFill>
                <a:sym typeface="DM Sans"/>
              </a:rPr>
              <a:t>Purges ducts of residual air</a:t>
            </a:r>
          </a:p>
          <a:p>
            <a:pPr marL="342900" indent="-342900">
              <a:buFont typeface="Arial" panose="020B0604020202020204" pitchFamily="34" charset="0"/>
              <a:buChar char="•"/>
            </a:pPr>
            <a:r>
              <a:rPr lang="en-US" sz="1400" dirty="0">
                <a:solidFill>
                  <a:srgbClr val="2D3750"/>
                </a:solidFill>
                <a:sym typeface="DM Sans"/>
              </a:rPr>
              <a:t>Integral short cycle protection</a:t>
            </a:r>
          </a:p>
        </p:txBody>
      </p:sp>
      <p:pic>
        <p:nvPicPr>
          <p:cNvPr id="21" name="Picture 20" descr="A blue and black logo&#10;&#10;Description automatically generated">
            <a:extLst>
              <a:ext uri="{FF2B5EF4-FFF2-40B4-BE49-F238E27FC236}">
                <a16:creationId xmlns:a16="http://schemas.microsoft.com/office/drawing/2014/main" id="{A5F315EB-A079-480A-1638-9775E91C870B}"/>
              </a:ext>
            </a:extLst>
          </p:cNvPr>
          <p:cNvPicPr>
            <a:picLocks noChangeAspect="1"/>
          </p:cNvPicPr>
          <p:nvPr/>
        </p:nvPicPr>
        <p:blipFill>
          <a:blip r:embed="rId5"/>
          <a:stretch>
            <a:fillRect/>
          </a:stretch>
        </p:blipFill>
        <p:spPr>
          <a:xfrm>
            <a:off x="458160" y="124772"/>
            <a:ext cx="1946229" cy="613281"/>
          </a:xfrm>
          <a:prstGeom prst="rect">
            <a:avLst/>
          </a:prstGeom>
        </p:spPr>
      </p:pic>
      <p:sp>
        <p:nvSpPr>
          <p:cNvPr id="28" name="Rectangle 27">
            <a:extLst>
              <a:ext uri="{FF2B5EF4-FFF2-40B4-BE49-F238E27FC236}">
                <a16:creationId xmlns:a16="http://schemas.microsoft.com/office/drawing/2014/main" id="{D3D06380-8080-699F-0CB7-68F6B97CC955}"/>
              </a:ext>
            </a:extLst>
          </p:cNvPr>
          <p:cNvSpPr/>
          <p:nvPr/>
        </p:nvSpPr>
        <p:spPr>
          <a:xfrm>
            <a:off x="7795753" y="-56153"/>
            <a:ext cx="4398066" cy="4478979"/>
          </a:xfrm>
          <a:prstGeom prst="rect">
            <a:avLst/>
          </a:prstGeom>
          <a:solidFill>
            <a:srgbClr val="2D375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US" sz="1600" b="1">
              <a:solidFill>
                <a:srgbClr val="3CA1D5"/>
              </a:solidFill>
              <a:cs typeface="Arial"/>
            </a:endParaRPr>
          </a:p>
          <a:p>
            <a:endParaRPr lang="en-US" sz="2000" b="1">
              <a:cs typeface="Arial"/>
            </a:endParaRPr>
          </a:p>
          <a:p>
            <a:r>
              <a:rPr lang="en-US" sz="2000" b="1">
                <a:cs typeface="Arial"/>
              </a:rPr>
              <a:t> </a:t>
            </a:r>
          </a:p>
          <a:p>
            <a:endParaRPr lang="en-US">
              <a:cs typeface="Arial"/>
            </a:endParaRPr>
          </a:p>
          <a:p>
            <a:endParaRPr lang="en-US" sz="2000" b="1">
              <a:cs typeface="Arial"/>
            </a:endParaRPr>
          </a:p>
          <a:p>
            <a:pPr marL="285750" indent="-285750">
              <a:buFont typeface="Arial"/>
              <a:buChar char="•"/>
            </a:pPr>
            <a:endParaRPr lang="en-US" sz="1600">
              <a:cs typeface="Arial"/>
            </a:endParaRPr>
          </a:p>
        </p:txBody>
      </p:sp>
      <p:sp>
        <p:nvSpPr>
          <p:cNvPr id="45" name="Rectangle 44">
            <a:extLst>
              <a:ext uri="{FF2B5EF4-FFF2-40B4-BE49-F238E27FC236}">
                <a16:creationId xmlns:a16="http://schemas.microsoft.com/office/drawing/2014/main" id="{AE675355-1ED3-A6D2-E0E6-CC2725AC8A09}"/>
              </a:ext>
            </a:extLst>
          </p:cNvPr>
          <p:cNvSpPr/>
          <p:nvPr/>
        </p:nvSpPr>
        <p:spPr>
          <a:xfrm>
            <a:off x="8034662" y="-26902"/>
            <a:ext cx="4028715" cy="4273490"/>
          </a:xfrm>
          <a:prstGeom prst="rect">
            <a:avLst/>
          </a:prstGeom>
          <a:solidFill>
            <a:srgbClr val="2D375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lvl="0" rtl="0"/>
            <a:r>
              <a:rPr lang="en-US" sz="1600" b="1" baseline="0" dirty="0">
                <a:solidFill>
                  <a:srgbClr val="3CA1D5"/>
                </a:solidFill>
                <a:latin typeface="Aptos"/>
                <a:ea typeface="Arial"/>
                <a:cs typeface="Arial"/>
              </a:rPr>
              <a:t>SPECIFICATIONS:</a:t>
            </a:r>
            <a:r>
              <a:rPr lang="en-US" sz="1600" baseline="0" dirty="0">
                <a:solidFill>
                  <a:srgbClr val="FFFFFF"/>
                </a:solidFill>
                <a:latin typeface="Aptos"/>
                <a:ea typeface="Arial"/>
                <a:cs typeface="Arial"/>
              </a:rPr>
              <a:t>​</a:t>
            </a:r>
            <a:r>
              <a:rPr lang="en-US" sz="1600" dirty="0">
                <a:latin typeface="Aptos"/>
                <a:ea typeface="Arial"/>
                <a:cs typeface="Arial"/>
              </a:rPr>
              <a:t>​</a:t>
            </a:r>
          </a:p>
          <a:p>
            <a:pPr marL="285750" lvl="0" indent="-285750" rtl="0">
              <a:buFont typeface="Arial" panose="020B0604020202020204" pitchFamily="34" charset="0"/>
              <a:buChar char="•"/>
            </a:pPr>
            <a:r>
              <a:rPr lang="en-US" sz="1400" b="1" dirty="0">
                <a:latin typeface="Aptos"/>
                <a:ea typeface="Arial"/>
                <a:cs typeface="Arial"/>
              </a:rPr>
              <a:t>Control Voltage: </a:t>
            </a:r>
            <a:r>
              <a:rPr lang="en-US" sz="1400" dirty="0">
                <a:latin typeface="Aptos"/>
                <a:ea typeface="Arial"/>
                <a:cs typeface="Arial"/>
              </a:rPr>
              <a:t>18-30 VAC</a:t>
            </a:r>
          </a:p>
          <a:p>
            <a:pPr marL="285750" lvl="0" indent="-285750" rtl="0">
              <a:buFont typeface="Arial" panose="020B0604020202020204" pitchFamily="34" charset="0"/>
              <a:buChar char="•"/>
            </a:pPr>
            <a:r>
              <a:rPr lang="en-US" sz="1400" b="1" dirty="0">
                <a:latin typeface="Aptos"/>
                <a:ea typeface="Arial"/>
                <a:cs typeface="Arial"/>
              </a:rPr>
              <a:t>Dimensions: 5</a:t>
            </a:r>
            <a:r>
              <a:rPr lang="en-US" sz="1400" dirty="0">
                <a:latin typeface="Aptos"/>
                <a:ea typeface="Arial"/>
                <a:cs typeface="Arial"/>
              </a:rPr>
              <a:t>.43” x 5.25” x 1.00”</a:t>
            </a:r>
          </a:p>
          <a:p>
            <a:pPr marL="285750" lvl="0" indent="-285750" rtl="0">
              <a:buFont typeface="Arial" panose="020B0604020202020204" pitchFamily="34" charset="0"/>
              <a:buChar char="•"/>
            </a:pPr>
            <a:r>
              <a:rPr lang="en-US" sz="1400" b="1" dirty="0">
                <a:latin typeface="Aptos"/>
                <a:ea typeface="Arial"/>
                <a:cs typeface="Arial"/>
              </a:rPr>
              <a:t>Time delays</a:t>
            </a:r>
            <a:r>
              <a:rPr lang="en-US" sz="1400" dirty="0">
                <a:latin typeface="Aptos"/>
                <a:ea typeface="Arial"/>
                <a:cs typeface="Arial"/>
              </a:rPr>
              <a:t>: </a:t>
            </a:r>
            <a:r>
              <a:rPr lang="en-US" sz="1400" b="1" dirty="0">
                <a:latin typeface="Aptos"/>
                <a:ea typeface="Arial"/>
                <a:cs typeface="Arial"/>
              </a:rPr>
              <a:t>Heat ON delay</a:t>
            </a:r>
            <a:r>
              <a:rPr lang="en-US" sz="1400" dirty="0">
                <a:latin typeface="Aptos"/>
                <a:ea typeface="Arial"/>
                <a:cs typeface="Arial"/>
              </a:rPr>
              <a:t>: 60 seconds, </a:t>
            </a:r>
            <a:r>
              <a:rPr lang="en-US" sz="1400" b="1" dirty="0">
                <a:latin typeface="Aptos"/>
                <a:ea typeface="Arial"/>
                <a:cs typeface="Arial"/>
              </a:rPr>
              <a:t>Heat OFF delay</a:t>
            </a:r>
            <a:r>
              <a:rPr lang="en-US" sz="1400" dirty="0">
                <a:latin typeface="Aptos"/>
                <a:ea typeface="Arial"/>
                <a:cs typeface="Arial"/>
              </a:rPr>
              <a:t>: 60-240 seconds, </a:t>
            </a:r>
            <a:r>
              <a:rPr lang="en-US" sz="1400" b="1" dirty="0">
                <a:latin typeface="Aptos"/>
                <a:ea typeface="Arial"/>
                <a:cs typeface="Arial"/>
              </a:rPr>
              <a:t>Cool OFF delay</a:t>
            </a:r>
            <a:r>
              <a:rPr lang="en-US" sz="1400" dirty="0">
                <a:latin typeface="Aptos"/>
                <a:ea typeface="Arial"/>
                <a:cs typeface="Arial"/>
              </a:rPr>
              <a:t>: 90 seconds</a:t>
            </a:r>
          </a:p>
          <a:p>
            <a:pPr marL="285750" lvl="0" indent="-285750" rtl="0">
              <a:buFont typeface="Arial" panose="020B0604020202020204" pitchFamily="34" charset="0"/>
              <a:buChar char="•"/>
            </a:pPr>
            <a:r>
              <a:rPr lang="en-US" sz="1400" b="1" dirty="0">
                <a:latin typeface="Aptos"/>
                <a:ea typeface="Arial"/>
                <a:cs typeface="Arial"/>
              </a:rPr>
              <a:t>Contact Ratings</a:t>
            </a:r>
            <a:r>
              <a:rPr lang="en-US" sz="1400" dirty="0">
                <a:latin typeface="Aptos"/>
                <a:ea typeface="Arial"/>
                <a:cs typeface="Arial"/>
              </a:rPr>
              <a:t>: </a:t>
            </a:r>
            <a:r>
              <a:rPr lang="en-US" sz="1400" b="1" dirty="0">
                <a:latin typeface="Aptos"/>
                <a:ea typeface="Arial"/>
                <a:cs typeface="Arial"/>
              </a:rPr>
              <a:t>High</a:t>
            </a:r>
            <a:r>
              <a:rPr lang="en-US" sz="1400" dirty="0">
                <a:latin typeface="Aptos"/>
                <a:ea typeface="Arial"/>
                <a:cs typeface="Arial"/>
              </a:rPr>
              <a:t>: 20amps @ 240VAC, </a:t>
            </a:r>
            <a:r>
              <a:rPr lang="en-US" sz="1400" b="1" dirty="0">
                <a:latin typeface="Aptos"/>
                <a:ea typeface="Arial"/>
                <a:cs typeface="Arial"/>
              </a:rPr>
              <a:t>Low</a:t>
            </a:r>
            <a:r>
              <a:rPr lang="en-US" sz="1400" dirty="0">
                <a:latin typeface="Aptos"/>
                <a:ea typeface="Arial"/>
                <a:cs typeface="Arial"/>
              </a:rPr>
              <a:t>: 10 amps @ 240VAC</a:t>
            </a:r>
          </a:p>
          <a:p>
            <a:pPr marL="285750" lvl="0" indent="-285750" rtl="0">
              <a:buFont typeface="Arial" panose="020B0604020202020204" pitchFamily="34" charset="0"/>
              <a:buChar char="•"/>
            </a:pPr>
            <a:endParaRPr lang="en-US" sz="1400" dirty="0">
              <a:latin typeface="Aptos"/>
              <a:ea typeface="Arial"/>
              <a:cs typeface="Arial"/>
            </a:endParaRPr>
          </a:p>
          <a:p>
            <a:r>
              <a:rPr lang="en-US" sz="1600" b="1" dirty="0">
                <a:solidFill>
                  <a:srgbClr val="3CA1D5"/>
                </a:solidFill>
                <a:cs typeface="Arial"/>
              </a:rPr>
              <a:t>REPLACES:</a:t>
            </a:r>
            <a:r>
              <a:rPr lang="en-US" sz="1600" dirty="0">
                <a:cs typeface="Arial"/>
              </a:rPr>
              <a:t>  </a:t>
            </a:r>
          </a:p>
          <a:p>
            <a:pPr marL="285750" indent="-285750">
              <a:buFont typeface="Arial" panose="020B0604020202020204" pitchFamily="34" charset="0"/>
              <a:buChar char="•"/>
            </a:pPr>
            <a:r>
              <a:rPr lang="en-US" sz="1400" b="1" dirty="0">
                <a:cs typeface="Arial"/>
              </a:rPr>
              <a:t>Carrier</a:t>
            </a:r>
            <a:r>
              <a:rPr lang="en-US" sz="1400" dirty="0">
                <a:cs typeface="Arial"/>
              </a:rPr>
              <a:t>: CES0110019, HH84AA001, HH84AA003, HH84AA005, HH84AA009, HH84AA014, HH84AA015, HH84AA021</a:t>
            </a:r>
          </a:p>
          <a:p>
            <a:pPr marL="285750" indent="-285750">
              <a:buFont typeface="Arial" panose="020B0604020202020204" pitchFamily="34" charset="0"/>
              <a:buChar char="•"/>
            </a:pPr>
            <a:r>
              <a:rPr lang="en-US" sz="1400" b="1" dirty="0">
                <a:cs typeface="Arial"/>
              </a:rPr>
              <a:t>Robertshaw</a:t>
            </a:r>
            <a:r>
              <a:rPr lang="en-US" sz="1400" dirty="0">
                <a:cs typeface="Arial"/>
              </a:rPr>
              <a:t>: 695-101</a:t>
            </a:r>
          </a:p>
        </p:txBody>
      </p:sp>
      <p:grpSp>
        <p:nvGrpSpPr>
          <p:cNvPr id="48" name="Group 47">
            <a:extLst>
              <a:ext uri="{FF2B5EF4-FFF2-40B4-BE49-F238E27FC236}">
                <a16:creationId xmlns:a16="http://schemas.microsoft.com/office/drawing/2014/main" id="{56E4D3C6-A37C-ABFD-34BD-03345C8D76AC}"/>
              </a:ext>
            </a:extLst>
          </p:cNvPr>
          <p:cNvGrpSpPr/>
          <p:nvPr/>
        </p:nvGrpSpPr>
        <p:grpSpPr>
          <a:xfrm>
            <a:off x="10795416" y="25035"/>
            <a:ext cx="1155368" cy="746856"/>
            <a:chOff x="10987618" y="59026"/>
            <a:chExt cx="1074383" cy="746856"/>
          </a:xfrm>
        </p:grpSpPr>
        <p:sp>
          <p:nvSpPr>
            <p:cNvPr id="49" name="Rectangle 48">
              <a:extLst>
                <a:ext uri="{FF2B5EF4-FFF2-40B4-BE49-F238E27FC236}">
                  <a16:creationId xmlns:a16="http://schemas.microsoft.com/office/drawing/2014/main" id="{941259B1-D378-A9E1-EA42-E99F97CA5FDB}"/>
                </a:ext>
              </a:extLst>
            </p:cNvPr>
            <p:cNvSpPr/>
            <p:nvPr/>
          </p:nvSpPr>
          <p:spPr>
            <a:xfrm>
              <a:off x="10987618" y="59026"/>
              <a:ext cx="1074383" cy="74685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9" descr="A flag with black and blue stripes&#10;&#10;Description automatically generated">
              <a:extLst>
                <a:ext uri="{FF2B5EF4-FFF2-40B4-BE49-F238E27FC236}">
                  <a16:creationId xmlns:a16="http://schemas.microsoft.com/office/drawing/2014/main" id="{4447D935-3200-2500-CC5E-83FEDB3CE9F7}"/>
                </a:ext>
              </a:extLst>
            </p:cNvPr>
            <p:cNvPicPr>
              <a:picLocks noChangeAspect="1"/>
            </p:cNvPicPr>
            <p:nvPr/>
          </p:nvPicPr>
          <p:blipFill>
            <a:blip r:embed="rId6"/>
            <a:stretch>
              <a:fillRect/>
            </a:stretch>
          </p:blipFill>
          <p:spPr>
            <a:xfrm>
              <a:off x="11028816" y="113925"/>
              <a:ext cx="988032" cy="687578"/>
            </a:xfrm>
            <a:prstGeom prst="rect">
              <a:avLst/>
            </a:prstGeom>
            <a:ln>
              <a:noFill/>
            </a:ln>
          </p:spPr>
        </p:pic>
      </p:grpSp>
      <p:pic>
        <p:nvPicPr>
          <p:cNvPr id="3" name="Picture 2" descr="A close-up of a circuit board&#10;&#10;AI-generated content may be incorrect.">
            <a:extLst>
              <a:ext uri="{FF2B5EF4-FFF2-40B4-BE49-F238E27FC236}">
                <a16:creationId xmlns:a16="http://schemas.microsoft.com/office/drawing/2014/main" id="{5B96398A-7C33-C43B-C20F-53C299835F1B}"/>
              </a:ext>
            </a:extLst>
          </p:cNvPr>
          <p:cNvPicPr>
            <a:picLocks noChangeAspect="1"/>
          </p:cNvPicPr>
          <p:nvPr/>
        </p:nvPicPr>
        <p:blipFill>
          <a:blip r:embed="rId7"/>
          <a:stretch>
            <a:fillRect/>
          </a:stretch>
        </p:blipFill>
        <p:spPr>
          <a:xfrm>
            <a:off x="428103" y="3295531"/>
            <a:ext cx="3952571" cy="2782610"/>
          </a:xfrm>
          <a:prstGeom prst="rect">
            <a:avLst/>
          </a:prstGeom>
        </p:spPr>
      </p:pic>
    </p:spTree>
    <p:extLst>
      <p:ext uri="{BB962C8B-B14F-4D97-AF65-F5344CB8AC3E}">
        <p14:creationId xmlns:p14="http://schemas.microsoft.com/office/powerpoint/2010/main" val="3725139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BA5D-77EA-0C2C-7DBD-96CC32736B34}"/>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3950EC30-1DFD-01B6-F91D-D9616DA011E2}"/>
              </a:ext>
            </a:extLst>
          </p:cNvPr>
          <p:cNvPicPr>
            <a:picLocks noChangeAspect="1"/>
          </p:cNvPicPr>
          <p:nvPr/>
        </p:nvPicPr>
        <p:blipFill>
          <a:blip r:embed="rId3">
            <a:alphaModFix amt="54000"/>
          </a:blip>
          <a:srcRect l="8792" r="758"/>
          <a:stretch/>
        </p:blipFill>
        <p:spPr>
          <a:xfrm rot="5400000">
            <a:off x="3431028" y="-3445055"/>
            <a:ext cx="946304" cy="7808359"/>
          </a:xfrm>
          <a:prstGeom prst="rect">
            <a:avLst/>
          </a:prstGeom>
        </p:spPr>
      </p:pic>
      <p:sp>
        <p:nvSpPr>
          <p:cNvPr id="13" name="Title 1">
            <a:extLst>
              <a:ext uri="{FF2B5EF4-FFF2-40B4-BE49-F238E27FC236}">
                <a16:creationId xmlns:a16="http://schemas.microsoft.com/office/drawing/2014/main" id="{49995683-7808-4DEE-152A-C9DF58A2B111}"/>
              </a:ext>
            </a:extLst>
          </p:cNvPr>
          <p:cNvSpPr txBox="1">
            <a:spLocks/>
          </p:cNvSpPr>
          <p:nvPr/>
        </p:nvSpPr>
        <p:spPr>
          <a:xfrm>
            <a:off x="362849" y="988736"/>
            <a:ext cx="7489219" cy="93841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2D3750"/>
                </a:solidFill>
                <a:latin typeface="Aptos ExtraBold" panose="020B0004020202020204" pitchFamily="34" charset="0"/>
              </a:rPr>
              <a:t>ICM277 – Fan Blower </a:t>
            </a:r>
          </a:p>
          <a:p>
            <a:r>
              <a:rPr lang="en-US" sz="3200" b="1" dirty="0">
                <a:solidFill>
                  <a:srgbClr val="2D3750"/>
                </a:solidFill>
                <a:latin typeface="Aptos ExtraBold" panose="020B0004020202020204" pitchFamily="34" charset="0"/>
              </a:rPr>
              <a:t>Post Purge Time Delay</a:t>
            </a:r>
          </a:p>
        </p:txBody>
      </p:sp>
      <p:pic>
        <p:nvPicPr>
          <p:cNvPr id="6" name="Picture 5" descr="A white and blue tool&#10;&#10;Description automatically generated">
            <a:extLst>
              <a:ext uri="{FF2B5EF4-FFF2-40B4-BE49-F238E27FC236}">
                <a16:creationId xmlns:a16="http://schemas.microsoft.com/office/drawing/2014/main" id="{5D8B5708-2376-66E7-6D9C-6427D61FF38C}"/>
              </a:ext>
            </a:extLst>
          </p:cNvPr>
          <p:cNvPicPr>
            <a:picLocks noChangeAspect="1"/>
          </p:cNvPicPr>
          <p:nvPr/>
        </p:nvPicPr>
        <p:blipFill>
          <a:blip r:embed="rId4"/>
          <a:srcRect l="9420" t="46422" r="9087" b="47098"/>
          <a:stretch/>
        </p:blipFill>
        <p:spPr>
          <a:xfrm>
            <a:off x="-2" y="6272365"/>
            <a:ext cx="12192002" cy="746856"/>
          </a:xfrm>
          <a:prstGeom prst="rect">
            <a:avLst/>
          </a:prstGeom>
        </p:spPr>
      </p:pic>
      <p:grpSp>
        <p:nvGrpSpPr>
          <p:cNvPr id="16" name="Group 15">
            <a:extLst>
              <a:ext uri="{FF2B5EF4-FFF2-40B4-BE49-F238E27FC236}">
                <a16:creationId xmlns:a16="http://schemas.microsoft.com/office/drawing/2014/main" id="{6D0269E7-8C8D-34CC-58B4-58DD8618FFD7}"/>
              </a:ext>
            </a:extLst>
          </p:cNvPr>
          <p:cNvGrpSpPr/>
          <p:nvPr/>
        </p:nvGrpSpPr>
        <p:grpSpPr>
          <a:xfrm>
            <a:off x="3433865" y="6504921"/>
            <a:ext cx="8472791" cy="389999"/>
            <a:chOff x="3433865" y="6391059"/>
            <a:chExt cx="8472791" cy="389999"/>
          </a:xfrm>
        </p:grpSpPr>
        <p:sp>
          <p:nvSpPr>
            <p:cNvPr id="8" name="TextBox 7">
              <a:extLst>
                <a:ext uri="{FF2B5EF4-FFF2-40B4-BE49-F238E27FC236}">
                  <a16:creationId xmlns:a16="http://schemas.microsoft.com/office/drawing/2014/main" id="{3B96E459-582B-01DB-58EB-B51569FC5084}"/>
                </a:ext>
              </a:extLst>
            </p:cNvPr>
            <p:cNvSpPr txBox="1"/>
            <p:nvPr/>
          </p:nvSpPr>
          <p:spPr>
            <a:xfrm>
              <a:off x="3433865" y="6401107"/>
              <a:ext cx="1420237" cy="379379"/>
            </a:xfrm>
            <a:prstGeom prst="rect">
              <a:avLst/>
            </a:prstGeom>
            <a:noFill/>
          </p:spPr>
          <p:txBody>
            <a:bodyPr wrap="square" rtlCol="0">
              <a:spAutoFit/>
            </a:bodyPr>
            <a:lstStyle/>
            <a:p>
              <a:r>
                <a:rPr lang="en-US" i="1">
                  <a:solidFill>
                    <a:srgbClr val="3CA1D5"/>
                  </a:solidFill>
                  <a:latin typeface="Aptos" panose="020B0004020202020204" pitchFamily="34" charset="0"/>
                </a:rPr>
                <a:t>APPLIANCE</a:t>
              </a:r>
            </a:p>
          </p:txBody>
        </p:sp>
        <p:sp>
          <p:nvSpPr>
            <p:cNvPr id="9" name="TextBox 8">
              <a:extLst>
                <a:ext uri="{FF2B5EF4-FFF2-40B4-BE49-F238E27FC236}">
                  <a16:creationId xmlns:a16="http://schemas.microsoft.com/office/drawing/2014/main" id="{061E4E55-B78F-0B1C-5401-477A04AFE219}"/>
                </a:ext>
              </a:extLst>
            </p:cNvPr>
            <p:cNvSpPr txBox="1"/>
            <p:nvPr/>
          </p:nvSpPr>
          <p:spPr>
            <a:xfrm>
              <a:off x="5095834" y="6401107"/>
              <a:ext cx="1587069" cy="369332"/>
            </a:xfrm>
            <a:prstGeom prst="rect">
              <a:avLst/>
            </a:prstGeom>
            <a:noFill/>
          </p:spPr>
          <p:txBody>
            <a:bodyPr wrap="square" rtlCol="0">
              <a:spAutoFit/>
            </a:bodyPr>
            <a:lstStyle/>
            <a:p>
              <a:r>
                <a:rPr lang="en-US" i="1">
                  <a:solidFill>
                    <a:srgbClr val="3CA1D5"/>
                  </a:solidFill>
                  <a:latin typeface="Aptos" panose="020B0004020202020204" pitchFamily="34" charset="0"/>
                </a:rPr>
                <a:t>ELECTRICAL</a:t>
              </a:r>
            </a:p>
          </p:txBody>
        </p:sp>
        <p:sp>
          <p:nvSpPr>
            <p:cNvPr id="11" name="TextBox 10">
              <a:extLst>
                <a:ext uri="{FF2B5EF4-FFF2-40B4-BE49-F238E27FC236}">
                  <a16:creationId xmlns:a16="http://schemas.microsoft.com/office/drawing/2014/main" id="{2761F83D-9385-BA89-3ABF-0EA012C534E6}"/>
                </a:ext>
              </a:extLst>
            </p:cNvPr>
            <p:cNvSpPr txBox="1"/>
            <p:nvPr/>
          </p:nvSpPr>
          <p:spPr>
            <a:xfrm>
              <a:off x="6916368" y="6396083"/>
              <a:ext cx="1420237" cy="379379"/>
            </a:xfrm>
            <a:prstGeom prst="rect">
              <a:avLst/>
            </a:prstGeom>
            <a:noFill/>
          </p:spPr>
          <p:txBody>
            <a:bodyPr wrap="square" rtlCol="0">
              <a:spAutoFit/>
            </a:bodyPr>
            <a:lstStyle/>
            <a:p>
              <a:r>
                <a:rPr lang="en-US" i="1">
                  <a:solidFill>
                    <a:srgbClr val="3CA1D5"/>
                  </a:solidFill>
                  <a:latin typeface="Aptos" panose="020B0004020202020204" pitchFamily="34" charset="0"/>
                </a:rPr>
                <a:t>HVAC/R</a:t>
              </a:r>
            </a:p>
          </p:txBody>
        </p:sp>
        <p:sp>
          <p:nvSpPr>
            <p:cNvPr id="12" name="TextBox 11">
              <a:extLst>
                <a:ext uri="{FF2B5EF4-FFF2-40B4-BE49-F238E27FC236}">
                  <a16:creationId xmlns:a16="http://schemas.microsoft.com/office/drawing/2014/main" id="{3C3F7638-DF54-F275-5C47-10F579FCC931}"/>
                </a:ext>
              </a:extLst>
            </p:cNvPr>
            <p:cNvSpPr txBox="1"/>
            <p:nvPr/>
          </p:nvSpPr>
          <p:spPr>
            <a:xfrm>
              <a:off x="8305903" y="6391060"/>
              <a:ext cx="1420237" cy="379379"/>
            </a:xfrm>
            <a:prstGeom prst="rect">
              <a:avLst/>
            </a:prstGeom>
            <a:noFill/>
          </p:spPr>
          <p:txBody>
            <a:bodyPr wrap="square" rtlCol="0">
              <a:spAutoFit/>
            </a:bodyPr>
            <a:lstStyle/>
            <a:p>
              <a:r>
                <a:rPr lang="en-US" i="1">
                  <a:solidFill>
                    <a:srgbClr val="2D3750"/>
                  </a:solidFill>
                  <a:latin typeface="Aptos" panose="020B0004020202020204" pitchFamily="34" charset="0"/>
                </a:rPr>
                <a:t>MARINE</a:t>
              </a:r>
            </a:p>
          </p:txBody>
        </p:sp>
        <p:sp>
          <p:nvSpPr>
            <p:cNvPr id="14" name="TextBox 13">
              <a:extLst>
                <a:ext uri="{FF2B5EF4-FFF2-40B4-BE49-F238E27FC236}">
                  <a16:creationId xmlns:a16="http://schemas.microsoft.com/office/drawing/2014/main" id="{3B89ACA2-1BB6-C715-6F75-4EE595A2AD19}"/>
                </a:ext>
              </a:extLst>
            </p:cNvPr>
            <p:cNvSpPr txBox="1"/>
            <p:nvPr/>
          </p:nvSpPr>
          <p:spPr>
            <a:xfrm>
              <a:off x="9656012" y="6391059"/>
              <a:ext cx="1613084" cy="369332"/>
            </a:xfrm>
            <a:prstGeom prst="rect">
              <a:avLst/>
            </a:prstGeom>
            <a:noFill/>
          </p:spPr>
          <p:txBody>
            <a:bodyPr wrap="square" rtlCol="0">
              <a:spAutoFit/>
            </a:bodyPr>
            <a:lstStyle/>
            <a:p>
              <a:r>
                <a:rPr lang="en-US" i="1">
                  <a:solidFill>
                    <a:srgbClr val="3CA1D5"/>
                  </a:solidFill>
                  <a:latin typeface="Aptos" panose="020B0004020202020204" pitchFamily="34" charset="0"/>
                </a:rPr>
                <a:t>POOL &amp; SPA</a:t>
              </a:r>
            </a:p>
          </p:txBody>
        </p:sp>
        <p:sp>
          <p:nvSpPr>
            <p:cNvPr id="15" name="TextBox 14">
              <a:extLst>
                <a:ext uri="{FF2B5EF4-FFF2-40B4-BE49-F238E27FC236}">
                  <a16:creationId xmlns:a16="http://schemas.microsoft.com/office/drawing/2014/main" id="{E1A87E41-9BE7-D558-0DA5-00584B18396D}"/>
                </a:ext>
              </a:extLst>
            </p:cNvPr>
            <p:cNvSpPr txBox="1"/>
            <p:nvPr/>
          </p:nvSpPr>
          <p:spPr>
            <a:xfrm>
              <a:off x="11373100" y="6401679"/>
              <a:ext cx="533556" cy="379379"/>
            </a:xfrm>
            <a:prstGeom prst="rect">
              <a:avLst/>
            </a:prstGeom>
            <a:noFill/>
          </p:spPr>
          <p:txBody>
            <a:bodyPr wrap="square" rtlCol="0">
              <a:spAutoFit/>
            </a:bodyPr>
            <a:lstStyle/>
            <a:p>
              <a:r>
                <a:rPr lang="en-US" i="1">
                  <a:solidFill>
                    <a:srgbClr val="2D3750"/>
                  </a:solidFill>
                  <a:latin typeface="Aptos" panose="020B0004020202020204" pitchFamily="34" charset="0"/>
                </a:rPr>
                <a:t>RV</a:t>
              </a:r>
            </a:p>
          </p:txBody>
        </p:sp>
      </p:grpSp>
      <p:sp>
        <p:nvSpPr>
          <p:cNvPr id="10" name="TextBox 9">
            <a:extLst>
              <a:ext uri="{FF2B5EF4-FFF2-40B4-BE49-F238E27FC236}">
                <a16:creationId xmlns:a16="http://schemas.microsoft.com/office/drawing/2014/main" id="{837A6EFB-D98C-03D4-C834-BCA569F7CFA5}"/>
              </a:ext>
            </a:extLst>
          </p:cNvPr>
          <p:cNvSpPr txBox="1"/>
          <p:nvPr/>
        </p:nvSpPr>
        <p:spPr>
          <a:xfrm>
            <a:off x="413087" y="2073114"/>
            <a:ext cx="7382666" cy="830997"/>
          </a:xfrm>
          <a:prstGeom prst="rect">
            <a:avLst/>
          </a:prstGeom>
          <a:noFill/>
        </p:spPr>
        <p:txBody>
          <a:bodyPr wrap="square" lIns="91440" tIns="45720" rIns="91440" bIns="45720" rtlCol="0" anchor="t">
            <a:spAutoFit/>
          </a:bodyPr>
          <a:lstStyle/>
          <a:p>
            <a:r>
              <a:rPr lang="en-US" sz="2000" b="1" dirty="0">
                <a:solidFill>
                  <a:srgbClr val="2D3750"/>
                </a:solidFill>
                <a:sym typeface="DM Sans"/>
              </a:rPr>
              <a:t>Features and Benefits:</a:t>
            </a:r>
          </a:p>
          <a:p>
            <a:pPr marL="342900" indent="-342900">
              <a:buFont typeface="Arial" panose="020B0604020202020204" pitchFamily="34" charset="0"/>
              <a:buChar char="•"/>
            </a:pPr>
            <a:r>
              <a:rPr lang="en-US" sz="1400" dirty="0">
                <a:solidFill>
                  <a:srgbClr val="2D3750"/>
                </a:solidFill>
                <a:sym typeface="DM Sans"/>
              </a:rPr>
              <a:t>Microprocessor-based fan blower</a:t>
            </a:r>
          </a:p>
          <a:p>
            <a:pPr marL="342900" indent="-342900">
              <a:buFont typeface="Arial" panose="020B0604020202020204" pitchFamily="34" charset="0"/>
              <a:buChar char="•"/>
            </a:pPr>
            <a:r>
              <a:rPr lang="en-US" sz="1400" dirty="0">
                <a:solidFill>
                  <a:srgbClr val="2D3750"/>
                </a:solidFill>
                <a:sym typeface="DM Sans"/>
              </a:rPr>
              <a:t>For circulating fan in heat pump, A/C and forced air systems</a:t>
            </a:r>
          </a:p>
        </p:txBody>
      </p:sp>
      <p:pic>
        <p:nvPicPr>
          <p:cNvPr id="21" name="Picture 20" descr="A blue and black logo&#10;&#10;Description automatically generated">
            <a:extLst>
              <a:ext uri="{FF2B5EF4-FFF2-40B4-BE49-F238E27FC236}">
                <a16:creationId xmlns:a16="http://schemas.microsoft.com/office/drawing/2014/main" id="{4AF654B5-9BD6-04A9-FC64-E9C6C290855B}"/>
              </a:ext>
            </a:extLst>
          </p:cNvPr>
          <p:cNvPicPr>
            <a:picLocks noChangeAspect="1"/>
          </p:cNvPicPr>
          <p:nvPr/>
        </p:nvPicPr>
        <p:blipFill>
          <a:blip r:embed="rId5"/>
          <a:stretch>
            <a:fillRect/>
          </a:stretch>
        </p:blipFill>
        <p:spPr>
          <a:xfrm>
            <a:off x="458160" y="124772"/>
            <a:ext cx="1946229" cy="613281"/>
          </a:xfrm>
          <a:prstGeom prst="rect">
            <a:avLst/>
          </a:prstGeom>
        </p:spPr>
      </p:pic>
      <p:sp>
        <p:nvSpPr>
          <p:cNvPr id="28" name="Rectangle 27">
            <a:extLst>
              <a:ext uri="{FF2B5EF4-FFF2-40B4-BE49-F238E27FC236}">
                <a16:creationId xmlns:a16="http://schemas.microsoft.com/office/drawing/2014/main" id="{B8102BBB-618A-2B92-F6C2-812127AB3D7A}"/>
              </a:ext>
            </a:extLst>
          </p:cNvPr>
          <p:cNvSpPr/>
          <p:nvPr/>
        </p:nvSpPr>
        <p:spPr>
          <a:xfrm>
            <a:off x="7795753" y="-56152"/>
            <a:ext cx="4398066" cy="4114586"/>
          </a:xfrm>
          <a:prstGeom prst="rect">
            <a:avLst/>
          </a:prstGeom>
          <a:solidFill>
            <a:srgbClr val="2D375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US" sz="1600" b="1">
              <a:solidFill>
                <a:srgbClr val="3CA1D5"/>
              </a:solidFill>
              <a:cs typeface="Arial"/>
            </a:endParaRPr>
          </a:p>
          <a:p>
            <a:endParaRPr lang="en-US" sz="2000" b="1">
              <a:cs typeface="Arial"/>
            </a:endParaRPr>
          </a:p>
          <a:p>
            <a:r>
              <a:rPr lang="en-US" sz="2000" b="1">
                <a:cs typeface="Arial"/>
              </a:rPr>
              <a:t> </a:t>
            </a:r>
          </a:p>
          <a:p>
            <a:endParaRPr lang="en-US">
              <a:cs typeface="Arial"/>
            </a:endParaRPr>
          </a:p>
          <a:p>
            <a:endParaRPr lang="en-US" sz="2000" b="1">
              <a:cs typeface="Arial"/>
            </a:endParaRPr>
          </a:p>
          <a:p>
            <a:pPr marL="285750" indent="-285750">
              <a:buFont typeface="Arial"/>
              <a:buChar char="•"/>
            </a:pPr>
            <a:endParaRPr lang="en-US" sz="1600">
              <a:cs typeface="Arial"/>
            </a:endParaRPr>
          </a:p>
        </p:txBody>
      </p:sp>
      <p:sp>
        <p:nvSpPr>
          <p:cNvPr id="45" name="Rectangle 44">
            <a:extLst>
              <a:ext uri="{FF2B5EF4-FFF2-40B4-BE49-F238E27FC236}">
                <a16:creationId xmlns:a16="http://schemas.microsoft.com/office/drawing/2014/main" id="{B9EE8CFF-D343-8DDD-C449-A13AEBDE4776}"/>
              </a:ext>
            </a:extLst>
          </p:cNvPr>
          <p:cNvSpPr/>
          <p:nvPr/>
        </p:nvSpPr>
        <p:spPr>
          <a:xfrm>
            <a:off x="7975849" y="200473"/>
            <a:ext cx="4028715" cy="3745282"/>
          </a:xfrm>
          <a:prstGeom prst="rect">
            <a:avLst/>
          </a:prstGeom>
          <a:solidFill>
            <a:srgbClr val="2D375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lvl="0" rtl="0"/>
            <a:r>
              <a:rPr lang="en-US" sz="1600" b="1" baseline="0" dirty="0">
                <a:solidFill>
                  <a:srgbClr val="3CA1D5"/>
                </a:solidFill>
                <a:latin typeface="Aptos"/>
                <a:ea typeface="Arial"/>
                <a:cs typeface="Arial"/>
              </a:rPr>
              <a:t>SPECIFICATIONS:</a:t>
            </a:r>
            <a:r>
              <a:rPr lang="en-US" sz="1600" baseline="0" dirty="0">
                <a:solidFill>
                  <a:srgbClr val="FFFFFF"/>
                </a:solidFill>
                <a:latin typeface="Aptos"/>
                <a:ea typeface="Arial"/>
                <a:cs typeface="Arial"/>
              </a:rPr>
              <a:t>​</a:t>
            </a:r>
            <a:r>
              <a:rPr lang="en-US" sz="1600" dirty="0">
                <a:latin typeface="Aptos"/>
                <a:ea typeface="Arial"/>
                <a:cs typeface="Arial"/>
              </a:rPr>
              <a:t>​</a:t>
            </a:r>
          </a:p>
          <a:p>
            <a:pPr marL="285750" lvl="0" indent="-285750" rtl="0">
              <a:buFont typeface="Arial" panose="020B0604020202020204" pitchFamily="34" charset="0"/>
              <a:buChar char="•"/>
            </a:pPr>
            <a:r>
              <a:rPr lang="en-US" sz="1400" b="1" dirty="0">
                <a:latin typeface="Aptos"/>
                <a:ea typeface="Arial"/>
                <a:cs typeface="Arial"/>
              </a:rPr>
              <a:t>Control Voltage: </a:t>
            </a:r>
            <a:r>
              <a:rPr lang="en-US" sz="1400" dirty="0">
                <a:latin typeface="Aptos"/>
                <a:ea typeface="Arial"/>
                <a:cs typeface="Arial"/>
              </a:rPr>
              <a:t>18-30 VAC</a:t>
            </a:r>
          </a:p>
          <a:p>
            <a:pPr marL="285750" lvl="0" indent="-285750" rtl="0">
              <a:buFont typeface="Arial" panose="020B0604020202020204" pitchFamily="34" charset="0"/>
              <a:buChar char="•"/>
            </a:pPr>
            <a:r>
              <a:rPr lang="en-US" sz="1400" b="1" dirty="0">
                <a:latin typeface="Aptos"/>
                <a:ea typeface="Arial"/>
                <a:cs typeface="Arial"/>
              </a:rPr>
              <a:t>Time delays: Blower ON</a:t>
            </a:r>
            <a:r>
              <a:rPr lang="en-US" sz="1400" dirty="0">
                <a:latin typeface="Aptos"/>
                <a:ea typeface="Arial"/>
                <a:cs typeface="Arial"/>
              </a:rPr>
              <a:t>: 7 seconds, </a:t>
            </a:r>
            <a:r>
              <a:rPr lang="en-US" sz="1400" b="1" dirty="0">
                <a:latin typeface="Aptos"/>
                <a:ea typeface="Arial"/>
                <a:cs typeface="Arial"/>
              </a:rPr>
              <a:t>Blower OFF</a:t>
            </a:r>
            <a:r>
              <a:rPr lang="en-US" sz="1400" dirty="0">
                <a:latin typeface="Aptos"/>
                <a:ea typeface="Arial"/>
                <a:cs typeface="Arial"/>
              </a:rPr>
              <a:t>: 65 seconds</a:t>
            </a:r>
          </a:p>
          <a:p>
            <a:pPr marL="285750" lvl="0" indent="-285750" rtl="0">
              <a:buFont typeface="Arial" panose="020B0604020202020204" pitchFamily="34" charset="0"/>
              <a:buChar char="•"/>
            </a:pPr>
            <a:r>
              <a:rPr lang="en-US" sz="1400" b="1" dirty="0">
                <a:latin typeface="Aptos"/>
                <a:ea typeface="Arial"/>
                <a:cs typeface="Arial"/>
              </a:rPr>
              <a:t>Dimensions</a:t>
            </a:r>
            <a:r>
              <a:rPr lang="en-US" sz="1400" dirty="0">
                <a:latin typeface="Aptos"/>
                <a:ea typeface="Arial"/>
                <a:cs typeface="Arial"/>
              </a:rPr>
              <a:t>: 4.50” x 2.00” x 1.25”</a:t>
            </a:r>
          </a:p>
          <a:p>
            <a:pPr marL="285750" lvl="0" indent="-285750" rtl="0">
              <a:buFont typeface="Arial" panose="020B0604020202020204" pitchFamily="34" charset="0"/>
              <a:buChar char="•"/>
            </a:pPr>
            <a:r>
              <a:rPr lang="en-US" sz="1400" b="1" dirty="0">
                <a:latin typeface="Aptos"/>
                <a:ea typeface="Arial"/>
                <a:cs typeface="Arial"/>
              </a:rPr>
              <a:t>Contact Ratings</a:t>
            </a:r>
            <a:r>
              <a:rPr lang="en-US" sz="1400" dirty="0">
                <a:latin typeface="Aptos"/>
                <a:ea typeface="Arial"/>
                <a:cs typeface="Arial"/>
              </a:rPr>
              <a:t>:</a:t>
            </a:r>
          </a:p>
          <a:p>
            <a:pPr marL="742950" lvl="1" indent="-285750">
              <a:buFont typeface="Arial" panose="020B0604020202020204" pitchFamily="34" charset="0"/>
              <a:buChar char="•"/>
            </a:pPr>
            <a:r>
              <a:rPr lang="en-US" sz="1400" b="1" dirty="0">
                <a:latin typeface="Aptos"/>
                <a:ea typeface="Arial"/>
                <a:cs typeface="Arial"/>
              </a:rPr>
              <a:t>N.O</a:t>
            </a:r>
            <a:r>
              <a:rPr lang="en-US" sz="1400" dirty="0">
                <a:latin typeface="Aptos"/>
                <a:ea typeface="Arial"/>
                <a:cs typeface="Arial"/>
              </a:rPr>
              <a:t>.: 20 amps</a:t>
            </a:r>
          </a:p>
          <a:p>
            <a:pPr marL="742950" lvl="1" indent="-285750">
              <a:buFont typeface="Arial" panose="020B0604020202020204" pitchFamily="34" charset="0"/>
              <a:buChar char="•"/>
            </a:pPr>
            <a:r>
              <a:rPr lang="en-US" sz="1400" b="1" dirty="0">
                <a:latin typeface="Aptos"/>
                <a:ea typeface="Arial"/>
                <a:cs typeface="Arial"/>
              </a:rPr>
              <a:t>N.C</a:t>
            </a:r>
            <a:r>
              <a:rPr lang="en-US" sz="1400" dirty="0">
                <a:latin typeface="Aptos"/>
                <a:ea typeface="Arial"/>
                <a:cs typeface="Arial"/>
              </a:rPr>
              <a:t>.: 10 amps</a:t>
            </a:r>
          </a:p>
          <a:p>
            <a:endParaRPr lang="en-US" sz="1600" b="1" dirty="0">
              <a:solidFill>
                <a:srgbClr val="3CA1D5"/>
              </a:solidFill>
              <a:cs typeface="Arial"/>
            </a:endParaRPr>
          </a:p>
          <a:p>
            <a:r>
              <a:rPr lang="en-US" sz="1600" b="1" dirty="0">
                <a:solidFill>
                  <a:srgbClr val="3CA1D5"/>
                </a:solidFill>
                <a:cs typeface="Arial"/>
              </a:rPr>
              <a:t>REPLACES:</a:t>
            </a:r>
            <a:r>
              <a:rPr lang="en-US" sz="1600" dirty="0">
                <a:cs typeface="Arial"/>
              </a:rPr>
              <a:t>  </a:t>
            </a:r>
          </a:p>
          <a:p>
            <a:pPr marL="285750" indent="-285750">
              <a:buFont typeface="Arial" panose="020B0604020202020204" pitchFamily="34" charset="0"/>
              <a:buChar char="•"/>
            </a:pPr>
            <a:r>
              <a:rPr lang="en-US" sz="1400" b="1" dirty="0">
                <a:cs typeface="Arial"/>
              </a:rPr>
              <a:t>Goodman: </a:t>
            </a:r>
            <a:r>
              <a:rPr lang="en-US" sz="1400" dirty="0">
                <a:cs typeface="Arial"/>
              </a:rPr>
              <a:t>B1370735S, PCBFM131S</a:t>
            </a:r>
          </a:p>
        </p:txBody>
      </p:sp>
      <p:grpSp>
        <p:nvGrpSpPr>
          <p:cNvPr id="48" name="Group 47">
            <a:extLst>
              <a:ext uri="{FF2B5EF4-FFF2-40B4-BE49-F238E27FC236}">
                <a16:creationId xmlns:a16="http://schemas.microsoft.com/office/drawing/2014/main" id="{BC38F27C-8AAF-032E-8B97-E469C76C053F}"/>
              </a:ext>
            </a:extLst>
          </p:cNvPr>
          <p:cNvGrpSpPr/>
          <p:nvPr/>
        </p:nvGrpSpPr>
        <p:grpSpPr>
          <a:xfrm>
            <a:off x="10849196" y="124772"/>
            <a:ext cx="1155368" cy="746856"/>
            <a:chOff x="10987618" y="59026"/>
            <a:chExt cx="1074383" cy="746856"/>
          </a:xfrm>
        </p:grpSpPr>
        <p:sp>
          <p:nvSpPr>
            <p:cNvPr id="49" name="Rectangle 48">
              <a:extLst>
                <a:ext uri="{FF2B5EF4-FFF2-40B4-BE49-F238E27FC236}">
                  <a16:creationId xmlns:a16="http://schemas.microsoft.com/office/drawing/2014/main" id="{5E63929B-B714-E30B-BE3E-82450CBA09F8}"/>
                </a:ext>
              </a:extLst>
            </p:cNvPr>
            <p:cNvSpPr/>
            <p:nvPr/>
          </p:nvSpPr>
          <p:spPr>
            <a:xfrm>
              <a:off x="10987618" y="59026"/>
              <a:ext cx="1074383" cy="74685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9" descr="A flag with black and blue stripes&#10;&#10;Description automatically generated">
              <a:extLst>
                <a:ext uri="{FF2B5EF4-FFF2-40B4-BE49-F238E27FC236}">
                  <a16:creationId xmlns:a16="http://schemas.microsoft.com/office/drawing/2014/main" id="{4A9F1FA9-BAFA-5496-BBC8-761CDD20C003}"/>
                </a:ext>
              </a:extLst>
            </p:cNvPr>
            <p:cNvPicPr>
              <a:picLocks noChangeAspect="1"/>
            </p:cNvPicPr>
            <p:nvPr/>
          </p:nvPicPr>
          <p:blipFill>
            <a:blip r:embed="rId6"/>
            <a:stretch>
              <a:fillRect/>
            </a:stretch>
          </p:blipFill>
          <p:spPr>
            <a:xfrm>
              <a:off x="11028816" y="113925"/>
              <a:ext cx="988032" cy="687578"/>
            </a:xfrm>
            <a:prstGeom prst="rect">
              <a:avLst/>
            </a:prstGeom>
            <a:ln>
              <a:noFill/>
            </a:ln>
          </p:spPr>
        </p:pic>
      </p:grpSp>
      <p:pic>
        <p:nvPicPr>
          <p:cNvPr id="4" name="Picture 3" descr="A close-up of a circuit board&#10;&#10;AI-generated content may be incorrect.">
            <a:extLst>
              <a:ext uri="{FF2B5EF4-FFF2-40B4-BE49-F238E27FC236}">
                <a16:creationId xmlns:a16="http://schemas.microsoft.com/office/drawing/2014/main" id="{222E0E19-EC41-85C3-C80A-AE099EBF364E}"/>
              </a:ext>
            </a:extLst>
          </p:cNvPr>
          <p:cNvPicPr>
            <a:picLocks noChangeAspect="1"/>
          </p:cNvPicPr>
          <p:nvPr/>
        </p:nvPicPr>
        <p:blipFill>
          <a:blip r:embed="rId7"/>
          <a:stretch>
            <a:fillRect/>
          </a:stretch>
        </p:blipFill>
        <p:spPr>
          <a:xfrm>
            <a:off x="816889" y="3429000"/>
            <a:ext cx="3579359" cy="2577138"/>
          </a:xfrm>
          <a:prstGeom prst="rect">
            <a:avLst/>
          </a:prstGeom>
        </p:spPr>
      </p:pic>
    </p:spTree>
    <p:extLst>
      <p:ext uri="{BB962C8B-B14F-4D97-AF65-F5344CB8AC3E}">
        <p14:creationId xmlns:p14="http://schemas.microsoft.com/office/powerpoint/2010/main" val="26103687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478</TotalTime>
  <Words>1080</Words>
  <Application>Microsoft Macintosh PowerPoint</Application>
  <PresentationFormat>Widescreen</PresentationFormat>
  <Paragraphs>238</Paragraphs>
  <Slides>8</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Aptos</vt:lpstr>
      <vt:lpstr>Aptos Display</vt:lpstr>
      <vt:lpstr>Aptos ExtraBold</vt:lpstr>
      <vt:lpstr>Arial</vt:lpstr>
      <vt:lpstr>Arial,Sans-Serif</vt:lpstr>
      <vt:lpstr>DM Sans</vt:lpstr>
      <vt:lpstr>Wingdings,Sans-Serif</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Paige Hart</dc:creator>
  <cp:lastModifiedBy>Paige Hart</cp:lastModifiedBy>
  <cp:revision>10</cp:revision>
  <dcterms:created xsi:type="dcterms:W3CDTF">2025-06-25T15:52:20Z</dcterms:created>
  <dcterms:modified xsi:type="dcterms:W3CDTF">2025-08-22T15:25:15Z</dcterms:modified>
</cp:coreProperties>
</file>