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64" r:id="rId3"/>
    <p:sldId id="286" r:id="rId4"/>
    <p:sldId id="272" r:id="rId5"/>
    <p:sldId id="271" r:id="rId6"/>
    <p:sldId id="275" r:id="rId7"/>
    <p:sldId id="276" r:id="rId8"/>
    <p:sldId id="277" r:id="rId9"/>
    <p:sldId id="278" r:id="rId10"/>
    <p:sldId id="279" r:id="rId11"/>
    <p:sldId id="280" r:id="rId12"/>
    <p:sldId id="281" r:id="rId13"/>
    <p:sldId id="282" r:id="rId14"/>
    <p:sldId id="283" r:id="rId15"/>
    <p:sldId id="284" r:id="rId16"/>
    <p:sldId id="285" r:id="rId17"/>
    <p:sldId id="274"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kqBdIMJW+bH61VaUB86ow==" hashData="hNWSzF7LuZS+J/oucMSF2Lt8xZfJDdBlhOjGZItG/Kvw+5HD8AHXa19JhjzwIwZ5ddp4H/+iTKMrs0VxkjwZB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7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92"/>
    <p:restoredTop sz="94658"/>
  </p:normalViewPr>
  <p:slideViewPr>
    <p:cSldViewPr snapToGrid="0">
      <p:cViewPr varScale="1">
        <p:scale>
          <a:sx n="116" d="100"/>
          <a:sy n="116" d="100"/>
        </p:scale>
        <p:origin x="2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B6510-61CA-5E41-8476-686BE14FA430}" type="datetimeFigureOut">
              <a:rPr lang="en-US" smtClean="0"/>
              <a:t>8/22/25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0B1CD-B524-D743-AE57-06AFC8008313}" type="slidenum">
              <a:rPr lang="en-US" smtClean="0"/>
              <a:t>‹#›</a:t>
            </a:fld>
            <a:endParaRPr lang="en-US"/>
          </a:p>
        </p:txBody>
      </p:sp>
    </p:spTree>
    <p:extLst>
      <p:ext uri="{BB962C8B-B14F-4D97-AF65-F5344CB8AC3E}">
        <p14:creationId xmlns:p14="http://schemas.microsoft.com/office/powerpoint/2010/main" val="3837988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69673-FB44-5BA1-7700-37440787B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999EDA-180E-38E7-721B-78F2997767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115A6D-FAAD-58AC-66E8-1FC3C5698E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CB48C5-51D0-6FFB-4CA7-D6D3DCAA1411}"/>
              </a:ext>
            </a:extLst>
          </p:cNvPr>
          <p:cNvSpPr>
            <a:spLocks noGrp="1"/>
          </p:cNvSpPr>
          <p:nvPr>
            <p:ph type="sldNum" sz="quarter" idx="5"/>
          </p:nvPr>
        </p:nvSpPr>
        <p:spPr/>
        <p:txBody>
          <a:bodyPr/>
          <a:lstStyle/>
          <a:p>
            <a:fld id="{66BD267A-77A7-6A4A-B02F-291C807CABDB}" type="slidenum">
              <a:rPr lang="en-US" smtClean="0"/>
              <a:t>2</a:t>
            </a:fld>
            <a:endParaRPr lang="en-US"/>
          </a:p>
        </p:txBody>
      </p:sp>
    </p:spTree>
    <p:extLst>
      <p:ext uri="{BB962C8B-B14F-4D97-AF65-F5344CB8AC3E}">
        <p14:creationId xmlns:p14="http://schemas.microsoft.com/office/powerpoint/2010/main" val="3862699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1509D-E12E-65C3-71F6-447AA6588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6F496-771C-2EDE-6CBA-B15CDA3B2E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2C40E3-4FF9-D04C-3C22-4C2D251C24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1B6F75-69B6-BF87-6AED-7628F1607333}"/>
              </a:ext>
            </a:extLst>
          </p:cNvPr>
          <p:cNvSpPr>
            <a:spLocks noGrp="1"/>
          </p:cNvSpPr>
          <p:nvPr>
            <p:ph type="sldNum" sz="quarter" idx="5"/>
          </p:nvPr>
        </p:nvSpPr>
        <p:spPr/>
        <p:txBody>
          <a:bodyPr/>
          <a:lstStyle/>
          <a:p>
            <a:fld id="{66BD267A-77A7-6A4A-B02F-291C807CABDB}" type="slidenum">
              <a:rPr lang="en-US" smtClean="0"/>
              <a:t>11</a:t>
            </a:fld>
            <a:endParaRPr lang="en-US"/>
          </a:p>
        </p:txBody>
      </p:sp>
    </p:spTree>
    <p:extLst>
      <p:ext uri="{BB962C8B-B14F-4D97-AF65-F5344CB8AC3E}">
        <p14:creationId xmlns:p14="http://schemas.microsoft.com/office/powerpoint/2010/main" val="3132054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D4480-42EA-919D-43D8-E2C67E77C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9DCF5-0DD0-EC8E-AE99-EA62F1381F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3D9EB5-CF13-3173-371F-F3B916D004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3147CB-D8F5-BE61-27BE-FD2F7A94E234}"/>
              </a:ext>
            </a:extLst>
          </p:cNvPr>
          <p:cNvSpPr>
            <a:spLocks noGrp="1"/>
          </p:cNvSpPr>
          <p:nvPr>
            <p:ph type="sldNum" sz="quarter" idx="5"/>
          </p:nvPr>
        </p:nvSpPr>
        <p:spPr/>
        <p:txBody>
          <a:bodyPr/>
          <a:lstStyle/>
          <a:p>
            <a:fld id="{66BD267A-77A7-6A4A-B02F-291C807CABDB}" type="slidenum">
              <a:rPr lang="en-US" smtClean="0"/>
              <a:t>12</a:t>
            </a:fld>
            <a:endParaRPr lang="en-US"/>
          </a:p>
        </p:txBody>
      </p:sp>
    </p:spTree>
    <p:extLst>
      <p:ext uri="{BB962C8B-B14F-4D97-AF65-F5344CB8AC3E}">
        <p14:creationId xmlns:p14="http://schemas.microsoft.com/office/powerpoint/2010/main" val="239221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4DBA4-E9F4-8DCD-8898-17C600193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F4FEC5-8169-E313-96C2-64D8D9586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57A184-FBC4-4647-A689-3FB6A200D3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DFF8D0-E77B-6C38-A273-3585017AE414}"/>
              </a:ext>
            </a:extLst>
          </p:cNvPr>
          <p:cNvSpPr>
            <a:spLocks noGrp="1"/>
          </p:cNvSpPr>
          <p:nvPr>
            <p:ph type="sldNum" sz="quarter" idx="5"/>
          </p:nvPr>
        </p:nvSpPr>
        <p:spPr/>
        <p:txBody>
          <a:bodyPr/>
          <a:lstStyle/>
          <a:p>
            <a:fld id="{66BD267A-77A7-6A4A-B02F-291C807CABDB}" type="slidenum">
              <a:rPr lang="en-US" smtClean="0"/>
              <a:t>13</a:t>
            </a:fld>
            <a:endParaRPr lang="en-US"/>
          </a:p>
        </p:txBody>
      </p:sp>
    </p:spTree>
    <p:extLst>
      <p:ext uri="{BB962C8B-B14F-4D97-AF65-F5344CB8AC3E}">
        <p14:creationId xmlns:p14="http://schemas.microsoft.com/office/powerpoint/2010/main" val="953102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02AEE-46D1-E012-D557-A5DE3CB747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C9EE1-62F1-8E18-31D1-84A7BE3C73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60A0EB-8AED-D8F1-D312-5CEBFD1EA1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2C1628-7E0D-55BE-64CF-48682F4163E6}"/>
              </a:ext>
            </a:extLst>
          </p:cNvPr>
          <p:cNvSpPr>
            <a:spLocks noGrp="1"/>
          </p:cNvSpPr>
          <p:nvPr>
            <p:ph type="sldNum" sz="quarter" idx="5"/>
          </p:nvPr>
        </p:nvSpPr>
        <p:spPr/>
        <p:txBody>
          <a:bodyPr/>
          <a:lstStyle/>
          <a:p>
            <a:fld id="{66BD267A-77A7-6A4A-B02F-291C807CABDB}" type="slidenum">
              <a:rPr lang="en-US" smtClean="0"/>
              <a:t>14</a:t>
            </a:fld>
            <a:endParaRPr lang="en-US"/>
          </a:p>
        </p:txBody>
      </p:sp>
    </p:spTree>
    <p:extLst>
      <p:ext uri="{BB962C8B-B14F-4D97-AF65-F5344CB8AC3E}">
        <p14:creationId xmlns:p14="http://schemas.microsoft.com/office/powerpoint/2010/main" val="328903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010FE-2CAF-98AF-B820-0015AB6D8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922B5-3BA6-A44F-6C0E-E2366810EE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23F58F-7783-60ED-4550-D81CA0984E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60F55F-8224-1984-2AFD-A06AB4AEF35F}"/>
              </a:ext>
            </a:extLst>
          </p:cNvPr>
          <p:cNvSpPr>
            <a:spLocks noGrp="1"/>
          </p:cNvSpPr>
          <p:nvPr>
            <p:ph type="sldNum" sz="quarter" idx="5"/>
          </p:nvPr>
        </p:nvSpPr>
        <p:spPr/>
        <p:txBody>
          <a:bodyPr/>
          <a:lstStyle/>
          <a:p>
            <a:fld id="{66BD267A-77A7-6A4A-B02F-291C807CABDB}" type="slidenum">
              <a:rPr lang="en-US" smtClean="0"/>
              <a:t>15</a:t>
            </a:fld>
            <a:endParaRPr lang="en-US"/>
          </a:p>
        </p:txBody>
      </p:sp>
    </p:spTree>
    <p:extLst>
      <p:ext uri="{BB962C8B-B14F-4D97-AF65-F5344CB8AC3E}">
        <p14:creationId xmlns:p14="http://schemas.microsoft.com/office/powerpoint/2010/main" val="903070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9AE6-4DBE-E43F-3325-32DD00E83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414C82-3CBE-BD6B-BC4F-89534CEEA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0470FE-8EBA-C430-D74C-17A5183AAA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4ED7D5-DE8B-93C2-EC9B-E060CA87B919}"/>
              </a:ext>
            </a:extLst>
          </p:cNvPr>
          <p:cNvSpPr>
            <a:spLocks noGrp="1"/>
          </p:cNvSpPr>
          <p:nvPr>
            <p:ph type="sldNum" sz="quarter" idx="5"/>
          </p:nvPr>
        </p:nvSpPr>
        <p:spPr/>
        <p:txBody>
          <a:bodyPr/>
          <a:lstStyle/>
          <a:p>
            <a:fld id="{66BD267A-77A7-6A4A-B02F-291C807CABDB}" type="slidenum">
              <a:rPr lang="en-US" smtClean="0"/>
              <a:t>16</a:t>
            </a:fld>
            <a:endParaRPr lang="en-US"/>
          </a:p>
        </p:txBody>
      </p:sp>
    </p:spTree>
    <p:extLst>
      <p:ext uri="{BB962C8B-B14F-4D97-AF65-F5344CB8AC3E}">
        <p14:creationId xmlns:p14="http://schemas.microsoft.com/office/powerpoint/2010/main" val="1343684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E86F6-1E1A-E58E-8BD5-1B9030918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D0472-2ABB-9891-3641-843C684EEC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A9481-E5F2-CA57-D385-C6F814BE3D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952B32-A91D-6C21-36E4-B9442564C2FB}"/>
              </a:ext>
            </a:extLst>
          </p:cNvPr>
          <p:cNvSpPr>
            <a:spLocks noGrp="1"/>
          </p:cNvSpPr>
          <p:nvPr>
            <p:ph type="sldNum" sz="quarter" idx="5"/>
          </p:nvPr>
        </p:nvSpPr>
        <p:spPr/>
        <p:txBody>
          <a:bodyPr/>
          <a:lstStyle/>
          <a:p>
            <a:fld id="{66BD267A-77A7-6A4A-B02F-291C807CABDB}" type="slidenum">
              <a:rPr lang="en-US" smtClean="0"/>
              <a:t>17</a:t>
            </a:fld>
            <a:endParaRPr lang="en-US"/>
          </a:p>
        </p:txBody>
      </p:sp>
    </p:spTree>
    <p:extLst>
      <p:ext uri="{BB962C8B-B14F-4D97-AF65-F5344CB8AC3E}">
        <p14:creationId xmlns:p14="http://schemas.microsoft.com/office/powerpoint/2010/main" val="1201881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FED8F-AF7E-D192-34DF-75BB2F271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78DE7-E5F2-0306-C0EF-004152280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2CF18B-F0E6-1221-BD69-DC0555CA8B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E2F0CB-724E-AA2B-F7B8-CCD46A452306}"/>
              </a:ext>
            </a:extLst>
          </p:cNvPr>
          <p:cNvSpPr>
            <a:spLocks noGrp="1"/>
          </p:cNvSpPr>
          <p:nvPr>
            <p:ph type="sldNum" sz="quarter" idx="5"/>
          </p:nvPr>
        </p:nvSpPr>
        <p:spPr/>
        <p:txBody>
          <a:bodyPr/>
          <a:lstStyle/>
          <a:p>
            <a:fld id="{66BD267A-77A7-6A4A-B02F-291C807CABDB}" type="slidenum">
              <a:rPr lang="en-US" smtClean="0"/>
              <a:t>18</a:t>
            </a:fld>
            <a:endParaRPr lang="en-US"/>
          </a:p>
        </p:txBody>
      </p:sp>
    </p:spTree>
    <p:extLst>
      <p:ext uri="{BB962C8B-B14F-4D97-AF65-F5344CB8AC3E}">
        <p14:creationId xmlns:p14="http://schemas.microsoft.com/office/powerpoint/2010/main" val="2168837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007E7-DC3C-77EE-402F-69E4F1A79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4B00D-C632-4494-AE39-3B36943B8E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3DB24-142D-4EF1-01F9-31F105DD1F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8FF447-D848-BC98-9D22-1CC03CF50E37}"/>
              </a:ext>
            </a:extLst>
          </p:cNvPr>
          <p:cNvSpPr>
            <a:spLocks noGrp="1"/>
          </p:cNvSpPr>
          <p:nvPr>
            <p:ph type="sldNum" sz="quarter" idx="5"/>
          </p:nvPr>
        </p:nvSpPr>
        <p:spPr/>
        <p:txBody>
          <a:bodyPr/>
          <a:lstStyle/>
          <a:p>
            <a:fld id="{66BD267A-77A7-6A4A-B02F-291C807CABDB}" type="slidenum">
              <a:rPr lang="en-US" smtClean="0"/>
              <a:t>3</a:t>
            </a:fld>
            <a:endParaRPr lang="en-US"/>
          </a:p>
        </p:txBody>
      </p:sp>
    </p:spTree>
    <p:extLst>
      <p:ext uri="{BB962C8B-B14F-4D97-AF65-F5344CB8AC3E}">
        <p14:creationId xmlns:p14="http://schemas.microsoft.com/office/powerpoint/2010/main" val="2902974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8694A-182E-9B41-0ABB-F3EF7217C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FB165-A63E-7E11-FBC8-4AF2DEFA8A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5618DC-A7B0-C413-C666-A859F05056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96C66B-EE38-3DAE-0694-A61CC867BB60}"/>
              </a:ext>
            </a:extLst>
          </p:cNvPr>
          <p:cNvSpPr>
            <a:spLocks noGrp="1"/>
          </p:cNvSpPr>
          <p:nvPr>
            <p:ph type="sldNum" sz="quarter" idx="5"/>
          </p:nvPr>
        </p:nvSpPr>
        <p:spPr/>
        <p:txBody>
          <a:bodyPr/>
          <a:lstStyle/>
          <a:p>
            <a:fld id="{66BD267A-77A7-6A4A-B02F-291C807CABDB}" type="slidenum">
              <a:rPr lang="en-US" smtClean="0"/>
              <a:t>4</a:t>
            </a:fld>
            <a:endParaRPr lang="en-US"/>
          </a:p>
        </p:txBody>
      </p:sp>
    </p:spTree>
    <p:extLst>
      <p:ext uri="{BB962C8B-B14F-4D97-AF65-F5344CB8AC3E}">
        <p14:creationId xmlns:p14="http://schemas.microsoft.com/office/powerpoint/2010/main" val="1341838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591DE-F8B2-7BB8-4828-3ED5F8CAF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8E960A-0546-F65C-DF60-057D7C768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9B83B-60EA-5490-C3BB-1610D66DB3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9079C5-55B6-6A72-B262-1A33CA46BCF9}"/>
              </a:ext>
            </a:extLst>
          </p:cNvPr>
          <p:cNvSpPr>
            <a:spLocks noGrp="1"/>
          </p:cNvSpPr>
          <p:nvPr>
            <p:ph type="sldNum" sz="quarter" idx="5"/>
          </p:nvPr>
        </p:nvSpPr>
        <p:spPr/>
        <p:txBody>
          <a:bodyPr/>
          <a:lstStyle/>
          <a:p>
            <a:fld id="{66BD267A-77A7-6A4A-B02F-291C807CABDB}" type="slidenum">
              <a:rPr lang="en-US" smtClean="0"/>
              <a:t>5</a:t>
            </a:fld>
            <a:endParaRPr lang="en-US"/>
          </a:p>
        </p:txBody>
      </p:sp>
    </p:spTree>
    <p:extLst>
      <p:ext uri="{BB962C8B-B14F-4D97-AF65-F5344CB8AC3E}">
        <p14:creationId xmlns:p14="http://schemas.microsoft.com/office/powerpoint/2010/main" val="1061744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C68DE-CD75-3805-1A3A-BC032FC19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FFA89-945D-301C-E848-0C90E38628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CB71D9-CECE-9F7A-F419-5DEA4C2B17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422B60-88A2-88A4-B3B4-BD5E4D81B68F}"/>
              </a:ext>
            </a:extLst>
          </p:cNvPr>
          <p:cNvSpPr>
            <a:spLocks noGrp="1"/>
          </p:cNvSpPr>
          <p:nvPr>
            <p:ph type="sldNum" sz="quarter" idx="5"/>
          </p:nvPr>
        </p:nvSpPr>
        <p:spPr/>
        <p:txBody>
          <a:bodyPr/>
          <a:lstStyle/>
          <a:p>
            <a:fld id="{66BD267A-77A7-6A4A-B02F-291C807CABDB}" type="slidenum">
              <a:rPr lang="en-US" smtClean="0"/>
              <a:t>6</a:t>
            </a:fld>
            <a:endParaRPr lang="en-US"/>
          </a:p>
        </p:txBody>
      </p:sp>
    </p:spTree>
    <p:extLst>
      <p:ext uri="{BB962C8B-B14F-4D97-AF65-F5344CB8AC3E}">
        <p14:creationId xmlns:p14="http://schemas.microsoft.com/office/powerpoint/2010/main" val="1987958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5C4F4-CD6B-B27D-FE0B-39ACF320B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C2C8BD-192C-FB08-DAEE-B5448C761F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E2BB6F-5E55-D2B1-5832-0B6A333CB8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571543-7DD3-FE16-C5DA-0081D6F8E6FA}"/>
              </a:ext>
            </a:extLst>
          </p:cNvPr>
          <p:cNvSpPr>
            <a:spLocks noGrp="1"/>
          </p:cNvSpPr>
          <p:nvPr>
            <p:ph type="sldNum" sz="quarter" idx="5"/>
          </p:nvPr>
        </p:nvSpPr>
        <p:spPr/>
        <p:txBody>
          <a:bodyPr/>
          <a:lstStyle/>
          <a:p>
            <a:fld id="{66BD267A-77A7-6A4A-B02F-291C807CABDB}" type="slidenum">
              <a:rPr lang="en-US" smtClean="0"/>
              <a:t>7</a:t>
            </a:fld>
            <a:endParaRPr lang="en-US"/>
          </a:p>
        </p:txBody>
      </p:sp>
    </p:spTree>
    <p:extLst>
      <p:ext uri="{BB962C8B-B14F-4D97-AF65-F5344CB8AC3E}">
        <p14:creationId xmlns:p14="http://schemas.microsoft.com/office/powerpoint/2010/main" val="3782556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5EB10-09CA-6939-89C9-EDF8580EC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A7EB9-92B8-A448-66D2-3705CD1334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2966E-C5CC-401F-8A9C-A419BC7F6A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0DAA28-ADA8-105B-5157-D8D7A1F571A0}"/>
              </a:ext>
            </a:extLst>
          </p:cNvPr>
          <p:cNvSpPr>
            <a:spLocks noGrp="1"/>
          </p:cNvSpPr>
          <p:nvPr>
            <p:ph type="sldNum" sz="quarter" idx="5"/>
          </p:nvPr>
        </p:nvSpPr>
        <p:spPr/>
        <p:txBody>
          <a:bodyPr/>
          <a:lstStyle/>
          <a:p>
            <a:fld id="{66BD267A-77A7-6A4A-B02F-291C807CABDB}" type="slidenum">
              <a:rPr lang="en-US" smtClean="0"/>
              <a:t>8</a:t>
            </a:fld>
            <a:endParaRPr lang="en-US"/>
          </a:p>
        </p:txBody>
      </p:sp>
    </p:spTree>
    <p:extLst>
      <p:ext uri="{BB962C8B-B14F-4D97-AF65-F5344CB8AC3E}">
        <p14:creationId xmlns:p14="http://schemas.microsoft.com/office/powerpoint/2010/main" val="2982951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63AF4-A923-6802-0CC7-31C421ECE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FADDBA-4198-E76D-E640-E8D19FC703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880850-14D4-DA17-DB33-2E2ABB0BA3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F1EA59-C89F-73BB-5CF6-425F9F61E1B3}"/>
              </a:ext>
            </a:extLst>
          </p:cNvPr>
          <p:cNvSpPr>
            <a:spLocks noGrp="1"/>
          </p:cNvSpPr>
          <p:nvPr>
            <p:ph type="sldNum" sz="quarter" idx="5"/>
          </p:nvPr>
        </p:nvSpPr>
        <p:spPr/>
        <p:txBody>
          <a:bodyPr/>
          <a:lstStyle/>
          <a:p>
            <a:fld id="{66BD267A-77A7-6A4A-B02F-291C807CABDB}" type="slidenum">
              <a:rPr lang="en-US" smtClean="0"/>
              <a:t>9</a:t>
            </a:fld>
            <a:endParaRPr lang="en-US"/>
          </a:p>
        </p:txBody>
      </p:sp>
    </p:spTree>
    <p:extLst>
      <p:ext uri="{BB962C8B-B14F-4D97-AF65-F5344CB8AC3E}">
        <p14:creationId xmlns:p14="http://schemas.microsoft.com/office/powerpoint/2010/main" val="2848120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5908B-7B2E-864E-C156-7C8B8938C5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EBA8AE-A333-8BF4-B958-EE90F44ABF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A3AA94-FEDD-DD6F-0D4F-3E8CFA1608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5F3382-7244-954A-EEAE-C134EEEC59C8}"/>
              </a:ext>
            </a:extLst>
          </p:cNvPr>
          <p:cNvSpPr>
            <a:spLocks noGrp="1"/>
          </p:cNvSpPr>
          <p:nvPr>
            <p:ph type="sldNum" sz="quarter" idx="5"/>
          </p:nvPr>
        </p:nvSpPr>
        <p:spPr/>
        <p:txBody>
          <a:bodyPr/>
          <a:lstStyle/>
          <a:p>
            <a:fld id="{66BD267A-77A7-6A4A-B02F-291C807CABDB}" type="slidenum">
              <a:rPr lang="en-US" smtClean="0"/>
              <a:t>10</a:t>
            </a:fld>
            <a:endParaRPr lang="en-US"/>
          </a:p>
        </p:txBody>
      </p:sp>
    </p:spTree>
    <p:extLst>
      <p:ext uri="{BB962C8B-B14F-4D97-AF65-F5344CB8AC3E}">
        <p14:creationId xmlns:p14="http://schemas.microsoft.com/office/powerpoint/2010/main" val="1990134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58814-2D75-E331-FEAA-80D63268B1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9FB98F-CDC5-A277-229C-AF497A75F6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AB57F-111B-F417-0F16-7E0DAB883AFC}"/>
              </a:ext>
            </a:extLst>
          </p:cNvPr>
          <p:cNvSpPr>
            <a:spLocks noGrp="1"/>
          </p:cNvSpPr>
          <p:nvPr>
            <p:ph type="dt" sz="half" idx="10"/>
          </p:nvPr>
        </p:nvSpPr>
        <p:spPr/>
        <p:txBody>
          <a:bodyPr/>
          <a:lstStyle/>
          <a:p>
            <a:fld id="{EA60E70C-3BDB-864F-8EB8-71F56B8F4159}" type="datetimeFigureOut">
              <a:rPr lang="en-US" smtClean="0"/>
              <a:t>8/22/25</a:t>
            </a:fld>
            <a:endParaRPr lang="en-US"/>
          </a:p>
        </p:txBody>
      </p:sp>
      <p:sp>
        <p:nvSpPr>
          <p:cNvPr id="5" name="Footer Placeholder 4">
            <a:extLst>
              <a:ext uri="{FF2B5EF4-FFF2-40B4-BE49-F238E27FC236}">
                <a16:creationId xmlns:a16="http://schemas.microsoft.com/office/drawing/2014/main" id="{86F372E5-CDC0-1E76-43EF-57B74E1BA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86AFA-8563-5F52-2C83-3FC7E098FF96}"/>
              </a:ext>
            </a:extLst>
          </p:cNvPr>
          <p:cNvSpPr>
            <a:spLocks noGrp="1"/>
          </p:cNvSpPr>
          <p:nvPr>
            <p:ph type="sldNum" sz="quarter" idx="12"/>
          </p:nvPr>
        </p:nvSpPr>
        <p:spPr/>
        <p:txBody>
          <a:bodyPr/>
          <a:lstStyle/>
          <a:p>
            <a:fld id="{AFEA56B9-4ED8-7F4E-87F5-391BF09301FA}" type="slidenum">
              <a:rPr lang="en-US" smtClean="0"/>
              <a:t>‹#›</a:t>
            </a:fld>
            <a:endParaRPr lang="en-US"/>
          </a:p>
        </p:txBody>
      </p:sp>
    </p:spTree>
    <p:extLst>
      <p:ext uri="{BB962C8B-B14F-4D97-AF65-F5344CB8AC3E}">
        <p14:creationId xmlns:p14="http://schemas.microsoft.com/office/powerpoint/2010/main" val="113840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19946-7156-6D70-52C6-1024AE66D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C91574-48CF-BFDB-FBE2-DFCE186ACD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5B6E4-814B-7865-32EE-AEB4E03CED6A}"/>
              </a:ext>
            </a:extLst>
          </p:cNvPr>
          <p:cNvSpPr>
            <a:spLocks noGrp="1"/>
          </p:cNvSpPr>
          <p:nvPr>
            <p:ph type="dt" sz="half" idx="10"/>
          </p:nvPr>
        </p:nvSpPr>
        <p:spPr/>
        <p:txBody>
          <a:bodyPr/>
          <a:lstStyle/>
          <a:p>
            <a:fld id="{EA60E70C-3BDB-864F-8EB8-71F56B8F4159}" type="datetimeFigureOut">
              <a:rPr lang="en-US" smtClean="0"/>
              <a:t>8/22/25</a:t>
            </a:fld>
            <a:endParaRPr lang="en-US"/>
          </a:p>
        </p:txBody>
      </p:sp>
      <p:sp>
        <p:nvSpPr>
          <p:cNvPr id="5" name="Footer Placeholder 4">
            <a:extLst>
              <a:ext uri="{FF2B5EF4-FFF2-40B4-BE49-F238E27FC236}">
                <a16:creationId xmlns:a16="http://schemas.microsoft.com/office/drawing/2014/main" id="{598D93E0-AC6D-CCC3-AA6F-72D820416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B7EC1-F2CB-472F-90EB-6653178404CD}"/>
              </a:ext>
            </a:extLst>
          </p:cNvPr>
          <p:cNvSpPr>
            <a:spLocks noGrp="1"/>
          </p:cNvSpPr>
          <p:nvPr>
            <p:ph type="sldNum" sz="quarter" idx="12"/>
          </p:nvPr>
        </p:nvSpPr>
        <p:spPr/>
        <p:txBody>
          <a:bodyPr/>
          <a:lstStyle/>
          <a:p>
            <a:fld id="{AFEA56B9-4ED8-7F4E-87F5-391BF09301FA}" type="slidenum">
              <a:rPr lang="en-US" smtClean="0"/>
              <a:t>‹#›</a:t>
            </a:fld>
            <a:endParaRPr lang="en-US"/>
          </a:p>
        </p:txBody>
      </p:sp>
    </p:spTree>
    <p:extLst>
      <p:ext uri="{BB962C8B-B14F-4D97-AF65-F5344CB8AC3E}">
        <p14:creationId xmlns:p14="http://schemas.microsoft.com/office/powerpoint/2010/main" val="33802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32BAF4-F49B-8143-E81D-61823A2553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3D614-AE73-A674-4C3C-1305B63AA0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0E64E-F08D-8DDC-7ED5-EC6D9C47041D}"/>
              </a:ext>
            </a:extLst>
          </p:cNvPr>
          <p:cNvSpPr>
            <a:spLocks noGrp="1"/>
          </p:cNvSpPr>
          <p:nvPr>
            <p:ph type="dt" sz="half" idx="10"/>
          </p:nvPr>
        </p:nvSpPr>
        <p:spPr/>
        <p:txBody>
          <a:bodyPr/>
          <a:lstStyle/>
          <a:p>
            <a:fld id="{EA60E70C-3BDB-864F-8EB8-71F56B8F4159}" type="datetimeFigureOut">
              <a:rPr lang="en-US" smtClean="0"/>
              <a:t>8/22/25</a:t>
            </a:fld>
            <a:endParaRPr lang="en-US"/>
          </a:p>
        </p:txBody>
      </p:sp>
      <p:sp>
        <p:nvSpPr>
          <p:cNvPr id="5" name="Footer Placeholder 4">
            <a:extLst>
              <a:ext uri="{FF2B5EF4-FFF2-40B4-BE49-F238E27FC236}">
                <a16:creationId xmlns:a16="http://schemas.microsoft.com/office/drawing/2014/main" id="{79E7AE8B-700F-4DC1-32F8-AC230E1873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9DC41-C8F3-09E1-FBE8-747064D992DF}"/>
              </a:ext>
            </a:extLst>
          </p:cNvPr>
          <p:cNvSpPr>
            <a:spLocks noGrp="1"/>
          </p:cNvSpPr>
          <p:nvPr>
            <p:ph type="sldNum" sz="quarter" idx="12"/>
          </p:nvPr>
        </p:nvSpPr>
        <p:spPr/>
        <p:txBody>
          <a:bodyPr/>
          <a:lstStyle/>
          <a:p>
            <a:fld id="{AFEA56B9-4ED8-7F4E-87F5-391BF09301FA}" type="slidenum">
              <a:rPr lang="en-US" smtClean="0"/>
              <a:t>‹#›</a:t>
            </a:fld>
            <a:endParaRPr lang="en-US"/>
          </a:p>
        </p:txBody>
      </p:sp>
    </p:spTree>
    <p:extLst>
      <p:ext uri="{BB962C8B-B14F-4D97-AF65-F5344CB8AC3E}">
        <p14:creationId xmlns:p14="http://schemas.microsoft.com/office/powerpoint/2010/main" val="3010765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02A68-EE43-7630-A0F6-0770E946ED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AADF7E-B92D-B1F3-9E11-9C38DB63B8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808AD6-5126-E422-FB10-10AA89A08BF8}"/>
              </a:ext>
            </a:extLst>
          </p:cNvPr>
          <p:cNvSpPr>
            <a:spLocks noGrp="1"/>
          </p:cNvSpPr>
          <p:nvPr>
            <p:ph type="dt" sz="half" idx="10"/>
          </p:nvPr>
        </p:nvSpPr>
        <p:spPr/>
        <p:txBody>
          <a:bodyPr/>
          <a:lstStyle/>
          <a:p>
            <a:fld id="{EA60E70C-3BDB-864F-8EB8-71F56B8F4159}" type="datetimeFigureOut">
              <a:rPr lang="en-US" smtClean="0"/>
              <a:t>8/22/25</a:t>
            </a:fld>
            <a:endParaRPr lang="en-US"/>
          </a:p>
        </p:txBody>
      </p:sp>
      <p:sp>
        <p:nvSpPr>
          <p:cNvPr id="5" name="Footer Placeholder 4">
            <a:extLst>
              <a:ext uri="{FF2B5EF4-FFF2-40B4-BE49-F238E27FC236}">
                <a16:creationId xmlns:a16="http://schemas.microsoft.com/office/drawing/2014/main" id="{BC4B2041-A3B9-3CAB-84A6-6FC5DA81B1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649FD-7332-8B90-70D5-FAAE589B5CA2}"/>
              </a:ext>
            </a:extLst>
          </p:cNvPr>
          <p:cNvSpPr>
            <a:spLocks noGrp="1"/>
          </p:cNvSpPr>
          <p:nvPr>
            <p:ph type="sldNum" sz="quarter" idx="12"/>
          </p:nvPr>
        </p:nvSpPr>
        <p:spPr/>
        <p:txBody>
          <a:bodyPr/>
          <a:lstStyle/>
          <a:p>
            <a:fld id="{AFEA56B9-4ED8-7F4E-87F5-391BF09301FA}" type="slidenum">
              <a:rPr lang="en-US" smtClean="0"/>
              <a:t>‹#›</a:t>
            </a:fld>
            <a:endParaRPr lang="en-US"/>
          </a:p>
        </p:txBody>
      </p:sp>
    </p:spTree>
    <p:extLst>
      <p:ext uri="{BB962C8B-B14F-4D97-AF65-F5344CB8AC3E}">
        <p14:creationId xmlns:p14="http://schemas.microsoft.com/office/powerpoint/2010/main" val="3199094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CF484-E85E-880F-0208-F2742A8C97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44C9D8-1453-14C6-F6D8-539FC6AA0E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7D08F-2D51-A7CB-D401-78399316932E}"/>
              </a:ext>
            </a:extLst>
          </p:cNvPr>
          <p:cNvSpPr>
            <a:spLocks noGrp="1"/>
          </p:cNvSpPr>
          <p:nvPr>
            <p:ph type="dt" sz="half" idx="10"/>
          </p:nvPr>
        </p:nvSpPr>
        <p:spPr/>
        <p:txBody>
          <a:bodyPr/>
          <a:lstStyle/>
          <a:p>
            <a:fld id="{EA60E70C-3BDB-864F-8EB8-71F56B8F4159}" type="datetimeFigureOut">
              <a:rPr lang="en-US" smtClean="0"/>
              <a:t>8/22/25</a:t>
            </a:fld>
            <a:endParaRPr lang="en-US"/>
          </a:p>
        </p:txBody>
      </p:sp>
      <p:sp>
        <p:nvSpPr>
          <p:cNvPr id="5" name="Footer Placeholder 4">
            <a:extLst>
              <a:ext uri="{FF2B5EF4-FFF2-40B4-BE49-F238E27FC236}">
                <a16:creationId xmlns:a16="http://schemas.microsoft.com/office/drawing/2014/main" id="{3D3713CA-0076-0FF4-8C12-686AA7860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4C52FE-816B-990B-3A6B-CCC942956227}"/>
              </a:ext>
            </a:extLst>
          </p:cNvPr>
          <p:cNvSpPr>
            <a:spLocks noGrp="1"/>
          </p:cNvSpPr>
          <p:nvPr>
            <p:ph type="sldNum" sz="quarter" idx="12"/>
          </p:nvPr>
        </p:nvSpPr>
        <p:spPr/>
        <p:txBody>
          <a:bodyPr/>
          <a:lstStyle/>
          <a:p>
            <a:fld id="{AFEA56B9-4ED8-7F4E-87F5-391BF09301FA}" type="slidenum">
              <a:rPr lang="en-US" smtClean="0"/>
              <a:t>‹#›</a:t>
            </a:fld>
            <a:endParaRPr lang="en-US"/>
          </a:p>
        </p:txBody>
      </p:sp>
    </p:spTree>
    <p:extLst>
      <p:ext uri="{BB962C8B-B14F-4D97-AF65-F5344CB8AC3E}">
        <p14:creationId xmlns:p14="http://schemas.microsoft.com/office/powerpoint/2010/main" val="2811584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36DFB-4200-F12B-04D2-1E10800172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6D1620-B4AE-F1E3-237D-5749ECE605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BC5606-2510-BB3F-517A-2D45823BBE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D6B559-FAC3-7CA8-FC5D-DB5A69A76949}"/>
              </a:ext>
            </a:extLst>
          </p:cNvPr>
          <p:cNvSpPr>
            <a:spLocks noGrp="1"/>
          </p:cNvSpPr>
          <p:nvPr>
            <p:ph type="dt" sz="half" idx="10"/>
          </p:nvPr>
        </p:nvSpPr>
        <p:spPr/>
        <p:txBody>
          <a:bodyPr/>
          <a:lstStyle/>
          <a:p>
            <a:fld id="{EA60E70C-3BDB-864F-8EB8-71F56B8F4159}" type="datetimeFigureOut">
              <a:rPr lang="en-US" smtClean="0"/>
              <a:t>8/22/25</a:t>
            </a:fld>
            <a:endParaRPr lang="en-US"/>
          </a:p>
        </p:txBody>
      </p:sp>
      <p:sp>
        <p:nvSpPr>
          <p:cNvPr id="6" name="Footer Placeholder 5">
            <a:extLst>
              <a:ext uri="{FF2B5EF4-FFF2-40B4-BE49-F238E27FC236}">
                <a16:creationId xmlns:a16="http://schemas.microsoft.com/office/drawing/2014/main" id="{363E628F-FD67-B232-1953-02EFF94431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8251CD-531E-26AD-543E-115F7882F6FF}"/>
              </a:ext>
            </a:extLst>
          </p:cNvPr>
          <p:cNvSpPr>
            <a:spLocks noGrp="1"/>
          </p:cNvSpPr>
          <p:nvPr>
            <p:ph type="sldNum" sz="quarter" idx="12"/>
          </p:nvPr>
        </p:nvSpPr>
        <p:spPr/>
        <p:txBody>
          <a:bodyPr/>
          <a:lstStyle/>
          <a:p>
            <a:fld id="{AFEA56B9-4ED8-7F4E-87F5-391BF09301FA}" type="slidenum">
              <a:rPr lang="en-US" smtClean="0"/>
              <a:t>‹#›</a:t>
            </a:fld>
            <a:endParaRPr lang="en-US"/>
          </a:p>
        </p:txBody>
      </p:sp>
    </p:spTree>
    <p:extLst>
      <p:ext uri="{BB962C8B-B14F-4D97-AF65-F5344CB8AC3E}">
        <p14:creationId xmlns:p14="http://schemas.microsoft.com/office/powerpoint/2010/main" val="1742004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2E4C5-84CE-114E-9F3C-BDBE0A9451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640825-497C-F440-01B0-EE6B746938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01D054-DB12-C3A7-352A-4C4BC98D05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11A357-4F89-6BF2-DD91-D8A05255A6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A8A237-44A5-4D47-27FE-261E8D43D0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09465F-9198-4C45-89E8-A10B91752B80}"/>
              </a:ext>
            </a:extLst>
          </p:cNvPr>
          <p:cNvSpPr>
            <a:spLocks noGrp="1"/>
          </p:cNvSpPr>
          <p:nvPr>
            <p:ph type="dt" sz="half" idx="10"/>
          </p:nvPr>
        </p:nvSpPr>
        <p:spPr/>
        <p:txBody>
          <a:bodyPr/>
          <a:lstStyle/>
          <a:p>
            <a:fld id="{EA60E70C-3BDB-864F-8EB8-71F56B8F4159}" type="datetimeFigureOut">
              <a:rPr lang="en-US" smtClean="0"/>
              <a:t>8/22/25</a:t>
            </a:fld>
            <a:endParaRPr lang="en-US"/>
          </a:p>
        </p:txBody>
      </p:sp>
      <p:sp>
        <p:nvSpPr>
          <p:cNvPr id="8" name="Footer Placeholder 7">
            <a:extLst>
              <a:ext uri="{FF2B5EF4-FFF2-40B4-BE49-F238E27FC236}">
                <a16:creationId xmlns:a16="http://schemas.microsoft.com/office/drawing/2014/main" id="{B64E03D5-C937-877B-ACC3-F3C9254330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A1FB7A-E074-4625-DF2C-065B381BE830}"/>
              </a:ext>
            </a:extLst>
          </p:cNvPr>
          <p:cNvSpPr>
            <a:spLocks noGrp="1"/>
          </p:cNvSpPr>
          <p:nvPr>
            <p:ph type="sldNum" sz="quarter" idx="12"/>
          </p:nvPr>
        </p:nvSpPr>
        <p:spPr/>
        <p:txBody>
          <a:bodyPr/>
          <a:lstStyle/>
          <a:p>
            <a:fld id="{AFEA56B9-4ED8-7F4E-87F5-391BF09301FA}" type="slidenum">
              <a:rPr lang="en-US" smtClean="0"/>
              <a:t>‹#›</a:t>
            </a:fld>
            <a:endParaRPr lang="en-US"/>
          </a:p>
        </p:txBody>
      </p:sp>
    </p:spTree>
    <p:extLst>
      <p:ext uri="{BB962C8B-B14F-4D97-AF65-F5344CB8AC3E}">
        <p14:creationId xmlns:p14="http://schemas.microsoft.com/office/powerpoint/2010/main" val="3917105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DB345-199D-F6A4-029F-989AFEFDCF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46BEAB-470E-D52F-0577-B81D7CE4C2AC}"/>
              </a:ext>
            </a:extLst>
          </p:cNvPr>
          <p:cNvSpPr>
            <a:spLocks noGrp="1"/>
          </p:cNvSpPr>
          <p:nvPr>
            <p:ph type="dt" sz="half" idx="10"/>
          </p:nvPr>
        </p:nvSpPr>
        <p:spPr/>
        <p:txBody>
          <a:bodyPr/>
          <a:lstStyle/>
          <a:p>
            <a:fld id="{EA60E70C-3BDB-864F-8EB8-71F56B8F4159}" type="datetimeFigureOut">
              <a:rPr lang="en-US" smtClean="0"/>
              <a:t>8/22/25</a:t>
            </a:fld>
            <a:endParaRPr lang="en-US"/>
          </a:p>
        </p:txBody>
      </p:sp>
      <p:sp>
        <p:nvSpPr>
          <p:cNvPr id="4" name="Footer Placeholder 3">
            <a:extLst>
              <a:ext uri="{FF2B5EF4-FFF2-40B4-BE49-F238E27FC236}">
                <a16:creationId xmlns:a16="http://schemas.microsoft.com/office/drawing/2014/main" id="{002C5BD8-1501-B070-04B3-04CBF40E76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726530-7C7B-4119-9377-E7F2AC2E8E82}"/>
              </a:ext>
            </a:extLst>
          </p:cNvPr>
          <p:cNvSpPr>
            <a:spLocks noGrp="1"/>
          </p:cNvSpPr>
          <p:nvPr>
            <p:ph type="sldNum" sz="quarter" idx="12"/>
          </p:nvPr>
        </p:nvSpPr>
        <p:spPr/>
        <p:txBody>
          <a:bodyPr/>
          <a:lstStyle/>
          <a:p>
            <a:fld id="{AFEA56B9-4ED8-7F4E-87F5-391BF09301FA}" type="slidenum">
              <a:rPr lang="en-US" smtClean="0"/>
              <a:t>‹#›</a:t>
            </a:fld>
            <a:endParaRPr lang="en-US"/>
          </a:p>
        </p:txBody>
      </p:sp>
    </p:spTree>
    <p:extLst>
      <p:ext uri="{BB962C8B-B14F-4D97-AF65-F5344CB8AC3E}">
        <p14:creationId xmlns:p14="http://schemas.microsoft.com/office/powerpoint/2010/main" val="4292066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34699C-9983-D543-0E80-CB08DEABA4AD}"/>
              </a:ext>
            </a:extLst>
          </p:cNvPr>
          <p:cNvSpPr>
            <a:spLocks noGrp="1"/>
          </p:cNvSpPr>
          <p:nvPr>
            <p:ph type="dt" sz="half" idx="10"/>
          </p:nvPr>
        </p:nvSpPr>
        <p:spPr/>
        <p:txBody>
          <a:bodyPr/>
          <a:lstStyle/>
          <a:p>
            <a:fld id="{EA60E70C-3BDB-864F-8EB8-71F56B8F4159}" type="datetimeFigureOut">
              <a:rPr lang="en-US" smtClean="0"/>
              <a:t>8/22/25</a:t>
            </a:fld>
            <a:endParaRPr lang="en-US"/>
          </a:p>
        </p:txBody>
      </p:sp>
      <p:sp>
        <p:nvSpPr>
          <p:cNvPr id="3" name="Footer Placeholder 2">
            <a:extLst>
              <a:ext uri="{FF2B5EF4-FFF2-40B4-BE49-F238E27FC236}">
                <a16:creationId xmlns:a16="http://schemas.microsoft.com/office/drawing/2014/main" id="{0EF200F7-CAA5-137B-84CB-F1F215E819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B7A0F7-45C4-4E2F-0BFC-4FD4C650B039}"/>
              </a:ext>
            </a:extLst>
          </p:cNvPr>
          <p:cNvSpPr>
            <a:spLocks noGrp="1"/>
          </p:cNvSpPr>
          <p:nvPr>
            <p:ph type="sldNum" sz="quarter" idx="12"/>
          </p:nvPr>
        </p:nvSpPr>
        <p:spPr/>
        <p:txBody>
          <a:bodyPr/>
          <a:lstStyle/>
          <a:p>
            <a:fld id="{AFEA56B9-4ED8-7F4E-87F5-391BF09301FA}" type="slidenum">
              <a:rPr lang="en-US" smtClean="0"/>
              <a:t>‹#›</a:t>
            </a:fld>
            <a:endParaRPr lang="en-US"/>
          </a:p>
        </p:txBody>
      </p:sp>
    </p:spTree>
    <p:extLst>
      <p:ext uri="{BB962C8B-B14F-4D97-AF65-F5344CB8AC3E}">
        <p14:creationId xmlns:p14="http://schemas.microsoft.com/office/powerpoint/2010/main" val="109204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7497-D5F2-A8BF-55E9-BD27FFEA16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70AEEF-487B-FDC3-4A4F-E50375FFC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F24848-2431-6798-C14A-C2B10ECA3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F0CEC6-076C-DC41-88D2-5F3E9C19D4AC}"/>
              </a:ext>
            </a:extLst>
          </p:cNvPr>
          <p:cNvSpPr>
            <a:spLocks noGrp="1"/>
          </p:cNvSpPr>
          <p:nvPr>
            <p:ph type="dt" sz="half" idx="10"/>
          </p:nvPr>
        </p:nvSpPr>
        <p:spPr/>
        <p:txBody>
          <a:bodyPr/>
          <a:lstStyle/>
          <a:p>
            <a:fld id="{EA60E70C-3BDB-864F-8EB8-71F56B8F4159}" type="datetimeFigureOut">
              <a:rPr lang="en-US" smtClean="0"/>
              <a:t>8/22/25</a:t>
            </a:fld>
            <a:endParaRPr lang="en-US"/>
          </a:p>
        </p:txBody>
      </p:sp>
      <p:sp>
        <p:nvSpPr>
          <p:cNvPr id="6" name="Footer Placeholder 5">
            <a:extLst>
              <a:ext uri="{FF2B5EF4-FFF2-40B4-BE49-F238E27FC236}">
                <a16:creationId xmlns:a16="http://schemas.microsoft.com/office/drawing/2014/main" id="{4D279705-45A9-0DCA-59C3-A1C8A1211A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EBABD6-18C5-D815-A17E-789241EBFE2E}"/>
              </a:ext>
            </a:extLst>
          </p:cNvPr>
          <p:cNvSpPr>
            <a:spLocks noGrp="1"/>
          </p:cNvSpPr>
          <p:nvPr>
            <p:ph type="sldNum" sz="quarter" idx="12"/>
          </p:nvPr>
        </p:nvSpPr>
        <p:spPr/>
        <p:txBody>
          <a:bodyPr/>
          <a:lstStyle/>
          <a:p>
            <a:fld id="{AFEA56B9-4ED8-7F4E-87F5-391BF09301FA}" type="slidenum">
              <a:rPr lang="en-US" smtClean="0"/>
              <a:t>‹#›</a:t>
            </a:fld>
            <a:endParaRPr lang="en-US"/>
          </a:p>
        </p:txBody>
      </p:sp>
    </p:spTree>
    <p:extLst>
      <p:ext uri="{BB962C8B-B14F-4D97-AF65-F5344CB8AC3E}">
        <p14:creationId xmlns:p14="http://schemas.microsoft.com/office/powerpoint/2010/main" val="188934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E7D45-0B49-8674-AC59-A79EA55EB4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29F189-CB51-01F6-D599-71DCBD7FE9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EE9588-7771-E185-A446-66D3CB2E7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568BC7-E5F5-AC40-FBFD-3B75B3154FDB}"/>
              </a:ext>
            </a:extLst>
          </p:cNvPr>
          <p:cNvSpPr>
            <a:spLocks noGrp="1"/>
          </p:cNvSpPr>
          <p:nvPr>
            <p:ph type="dt" sz="half" idx="10"/>
          </p:nvPr>
        </p:nvSpPr>
        <p:spPr/>
        <p:txBody>
          <a:bodyPr/>
          <a:lstStyle/>
          <a:p>
            <a:fld id="{EA60E70C-3BDB-864F-8EB8-71F56B8F4159}" type="datetimeFigureOut">
              <a:rPr lang="en-US" smtClean="0"/>
              <a:t>8/22/25</a:t>
            </a:fld>
            <a:endParaRPr lang="en-US"/>
          </a:p>
        </p:txBody>
      </p:sp>
      <p:sp>
        <p:nvSpPr>
          <p:cNvPr id="6" name="Footer Placeholder 5">
            <a:extLst>
              <a:ext uri="{FF2B5EF4-FFF2-40B4-BE49-F238E27FC236}">
                <a16:creationId xmlns:a16="http://schemas.microsoft.com/office/drawing/2014/main" id="{B8A63C98-F2B3-E043-0D1B-06DFBC69F0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2E906A-FF35-9842-C62C-06EEAC5280EE}"/>
              </a:ext>
            </a:extLst>
          </p:cNvPr>
          <p:cNvSpPr>
            <a:spLocks noGrp="1"/>
          </p:cNvSpPr>
          <p:nvPr>
            <p:ph type="sldNum" sz="quarter" idx="12"/>
          </p:nvPr>
        </p:nvSpPr>
        <p:spPr/>
        <p:txBody>
          <a:bodyPr/>
          <a:lstStyle/>
          <a:p>
            <a:fld id="{AFEA56B9-4ED8-7F4E-87F5-391BF09301FA}" type="slidenum">
              <a:rPr lang="en-US" smtClean="0"/>
              <a:t>‹#›</a:t>
            </a:fld>
            <a:endParaRPr lang="en-US"/>
          </a:p>
        </p:txBody>
      </p:sp>
    </p:spTree>
    <p:extLst>
      <p:ext uri="{BB962C8B-B14F-4D97-AF65-F5344CB8AC3E}">
        <p14:creationId xmlns:p14="http://schemas.microsoft.com/office/powerpoint/2010/main" val="3188826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BF5F07-99B4-53EC-17D2-0F86EFA61C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48FBD7-B9AF-A972-0ED5-490DEAF1C9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6633A-62F2-113C-3916-6386DE765C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A60E70C-3BDB-864F-8EB8-71F56B8F4159}" type="datetimeFigureOut">
              <a:rPr lang="en-US" smtClean="0"/>
              <a:t>8/22/25</a:t>
            </a:fld>
            <a:endParaRPr lang="en-US"/>
          </a:p>
        </p:txBody>
      </p:sp>
      <p:sp>
        <p:nvSpPr>
          <p:cNvPr id="5" name="Footer Placeholder 4">
            <a:extLst>
              <a:ext uri="{FF2B5EF4-FFF2-40B4-BE49-F238E27FC236}">
                <a16:creationId xmlns:a16="http://schemas.microsoft.com/office/drawing/2014/main" id="{0F9E1601-4B26-AC79-DE11-59EDA30E7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B807436-8D34-7A6C-9196-7AF2AF5AF8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EA56B9-4ED8-7F4E-87F5-391BF09301FA}" type="slidenum">
              <a:rPr lang="en-US" smtClean="0"/>
              <a:t>‹#›</a:t>
            </a:fld>
            <a:endParaRPr lang="en-US"/>
          </a:p>
        </p:txBody>
      </p:sp>
    </p:spTree>
    <p:extLst>
      <p:ext uri="{BB962C8B-B14F-4D97-AF65-F5344CB8AC3E}">
        <p14:creationId xmlns:p14="http://schemas.microsoft.com/office/powerpoint/2010/main" val="4264366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icmcontrols.com/" TargetMode="External"/><Relationship Id="rId11" Type="http://schemas.openxmlformats.org/officeDocument/2006/relationships/image" Target="../media/image29.png"/><Relationship Id="rId5" Type="http://schemas.openxmlformats.org/officeDocument/2006/relationships/image" Target="../media/image4.jpeg"/><Relationship Id="rId10"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1.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black logo&#10;&#10;AI-generated content may be incorrect.">
            <a:extLst>
              <a:ext uri="{FF2B5EF4-FFF2-40B4-BE49-F238E27FC236}">
                <a16:creationId xmlns:a16="http://schemas.microsoft.com/office/drawing/2014/main" id="{D411B86E-9A2D-0D19-3EA7-3284BEBAAC47}"/>
              </a:ext>
            </a:extLst>
          </p:cNvPr>
          <p:cNvPicPr>
            <a:picLocks noChangeAspect="1"/>
          </p:cNvPicPr>
          <p:nvPr/>
        </p:nvPicPr>
        <p:blipFill>
          <a:blip r:embed="rId2"/>
          <a:stretch>
            <a:fillRect/>
          </a:stretch>
        </p:blipFill>
        <p:spPr>
          <a:xfrm>
            <a:off x="3662632" y="2567837"/>
            <a:ext cx="4866731" cy="1533568"/>
          </a:xfrm>
          <a:prstGeom prst="rect">
            <a:avLst/>
          </a:prstGeom>
        </p:spPr>
      </p:pic>
      <p:sp>
        <p:nvSpPr>
          <p:cNvPr id="5" name="TextBox 4">
            <a:extLst>
              <a:ext uri="{FF2B5EF4-FFF2-40B4-BE49-F238E27FC236}">
                <a16:creationId xmlns:a16="http://schemas.microsoft.com/office/drawing/2014/main" id="{54CA6B07-606F-7FEA-D4E8-93AEEFC18E2D}"/>
              </a:ext>
            </a:extLst>
          </p:cNvPr>
          <p:cNvSpPr txBox="1"/>
          <p:nvPr/>
        </p:nvSpPr>
        <p:spPr>
          <a:xfrm>
            <a:off x="2594972" y="4414040"/>
            <a:ext cx="7002049" cy="523220"/>
          </a:xfrm>
          <a:prstGeom prst="rect">
            <a:avLst/>
          </a:prstGeom>
          <a:noFill/>
        </p:spPr>
        <p:txBody>
          <a:bodyPr wrap="square" rtlCol="0">
            <a:spAutoFit/>
          </a:bodyPr>
          <a:lstStyle/>
          <a:p>
            <a:pPr algn="ctr"/>
            <a:r>
              <a:rPr lang="en-US" sz="2800" b="1" dirty="0">
                <a:solidFill>
                  <a:srgbClr val="2D3750"/>
                </a:solidFill>
                <a:latin typeface="Arial" panose="020B0604020202020204" pitchFamily="34" charset="0"/>
                <a:cs typeface="Arial" panose="020B0604020202020204" pitchFamily="34" charset="0"/>
              </a:rPr>
              <a:t>Furnace Control Boards</a:t>
            </a:r>
          </a:p>
        </p:txBody>
      </p:sp>
      <p:pic>
        <p:nvPicPr>
          <p:cNvPr id="6" name="Picture 5" descr="A flag with text and stars&#10;&#10;AI-generated content may be incorrect.">
            <a:extLst>
              <a:ext uri="{FF2B5EF4-FFF2-40B4-BE49-F238E27FC236}">
                <a16:creationId xmlns:a16="http://schemas.microsoft.com/office/drawing/2014/main" id="{FA93C438-BC1C-F17A-89E6-676408171BCA}"/>
              </a:ext>
            </a:extLst>
          </p:cNvPr>
          <p:cNvPicPr>
            <a:picLocks noChangeAspect="1"/>
          </p:cNvPicPr>
          <p:nvPr/>
        </p:nvPicPr>
        <p:blipFill>
          <a:blip r:embed="rId3"/>
          <a:stretch>
            <a:fillRect/>
          </a:stretch>
        </p:blipFill>
        <p:spPr>
          <a:xfrm>
            <a:off x="10684041" y="366762"/>
            <a:ext cx="1085783" cy="776461"/>
          </a:xfrm>
          <a:prstGeom prst="rect">
            <a:avLst/>
          </a:prstGeom>
        </p:spPr>
      </p:pic>
    </p:spTree>
    <p:extLst>
      <p:ext uri="{BB962C8B-B14F-4D97-AF65-F5344CB8AC3E}">
        <p14:creationId xmlns:p14="http://schemas.microsoft.com/office/powerpoint/2010/main" val="773120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46477-EB3D-E934-FAD1-83666C5B15AE}"/>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995E1F82-4E0C-9FF9-C964-711C03C8742C}"/>
              </a:ext>
            </a:extLst>
          </p:cNvPr>
          <p:cNvSpPr/>
          <p:nvPr/>
        </p:nvSpPr>
        <p:spPr>
          <a:xfrm rot="10800000">
            <a:off x="7808356" y="0"/>
            <a:ext cx="4374891" cy="4196219"/>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AB2FB1FD-A9D8-8C9F-55CA-E1F20D1E5E8F}"/>
              </a:ext>
            </a:extLst>
          </p:cNvPr>
          <p:cNvPicPr>
            <a:picLocks noChangeAspect="1"/>
          </p:cNvPicPr>
          <p:nvPr/>
        </p:nvPicPr>
        <p:blipFill>
          <a:blip r:embed="rId3">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A8EEA9FF-3708-9F70-9726-B4A68FFD02F8}"/>
              </a:ext>
            </a:extLst>
          </p:cNvPr>
          <p:cNvSpPr txBox="1">
            <a:spLocks/>
          </p:cNvSpPr>
          <p:nvPr/>
        </p:nvSpPr>
        <p:spPr>
          <a:xfrm>
            <a:off x="128623" y="804723"/>
            <a:ext cx="748921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D3750"/>
                </a:solidFill>
                <a:latin typeface="Aptos ExtraBold"/>
              </a:rPr>
              <a:t>ICM2805A – Furnace Control</a:t>
            </a:r>
            <a:endParaRPr lang="en-US" sz="3200" b="1" dirty="0">
              <a:solidFill>
                <a:srgbClr val="2D3750"/>
              </a:solidFill>
              <a:latin typeface="Aptos ExtraBold" panose="020B0004020202020204" pitchFamily="34" charset="0"/>
            </a:endParaRPr>
          </a:p>
        </p:txBody>
      </p:sp>
      <p:sp>
        <p:nvSpPr>
          <p:cNvPr id="47" name="TextBox 12">
            <a:extLst>
              <a:ext uri="{FF2B5EF4-FFF2-40B4-BE49-F238E27FC236}">
                <a16:creationId xmlns:a16="http://schemas.microsoft.com/office/drawing/2014/main" id="{32BE231A-001B-9B7C-4935-E0EA67C0CCED}"/>
              </a:ext>
            </a:extLst>
          </p:cNvPr>
          <p:cNvSpPr txBox="1"/>
          <p:nvPr/>
        </p:nvSpPr>
        <p:spPr>
          <a:xfrm>
            <a:off x="8066647" y="3159152"/>
            <a:ext cx="2759452" cy="1987275"/>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   REPLACES:</a:t>
            </a:r>
            <a:endParaRPr lang="en-US" sz="1600" dirty="0">
              <a:ea typeface="DM Sans Bold"/>
              <a:cs typeface="DM Sans Bold"/>
              <a:sym typeface="DM Sans Bold"/>
            </a:endParaRPr>
          </a:p>
          <a:p>
            <a:pPr>
              <a:spcBef>
                <a:spcPct val="0"/>
              </a:spcBef>
            </a:pPr>
            <a:r>
              <a:rPr lang="en-US" b="1" dirty="0">
                <a:solidFill>
                  <a:schemeClr val="bg1"/>
                </a:solidFill>
              </a:rPr>
              <a:t>• </a:t>
            </a:r>
            <a:r>
              <a:rPr lang="en-US" sz="1400" b="1" dirty="0" err="1">
                <a:solidFill>
                  <a:schemeClr val="bg1"/>
                </a:solidFill>
              </a:rPr>
              <a:t>Nordyne</a:t>
            </a:r>
            <a:r>
              <a:rPr lang="en-US" sz="1400" b="1" dirty="0">
                <a:solidFill>
                  <a:schemeClr val="bg1"/>
                </a:solidFill>
              </a:rPr>
              <a:t>: </a:t>
            </a:r>
            <a:r>
              <a:rPr lang="en-US" sz="1400" dirty="0">
                <a:solidFill>
                  <a:schemeClr val="bg1"/>
                </a:solidFill>
              </a:rPr>
              <a:t>624631/624631B</a:t>
            </a:r>
          </a:p>
          <a:p>
            <a:pPr>
              <a:spcBef>
                <a:spcPct val="0"/>
              </a:spcBef>
            </a:pPr>
            <a:endParaRPr lang="en-US" sz="1600" b="1" dirty="0">
              <a:solidFill>
                <a:srgbClr val="3CA1D5"/>
              </a:solidFill>
            </a:endParaRPr>
          </a:p>
          <a:p>
            <a:pPr>
              <a:lnSpc>
                <a:spcPts val="5347"/>
              </a:lnSpc>
              <a:spcBef>
                <a:spcPct val="0"/>
              </a:spcBef>
            </a:pPr>
            <a:endParaRPr lang="en-US" sz="1600" b="1" dirty="0">
              <a:solidFill>
                <a:srgbClr val="3CA1D5"/>
              </a:solidFill>
            </a:endParaRPr>
          </a:p>
          <a:p>
            <a:pPr>
              <a:lnSpc>
                <a:spcPts val="5347"/>
              </a:lnSpc>
              <a:spcBef>
                <a:spcPct val="0"/>
              </a:spcBef>
            </a:pPr>
            <a:endParaRPr lang="en-US" sz="800" dirty="0">
              <a:solidFill>
                <a:schemeClr val="bg1"/>
              </a:solidFill>
            </a:endParaRPr>
          </a:p>
        </p:txBody>
      </p:sp>
      <p:sp>
        <p:nvSpPr>
          <p:cNvPr id="48" name="TextBox 12">
            <a:extLst>
              <a:ext uri="{FF2B5EF4-FFF2-40B4-BE49-F238E27FC236}">
                <a16:creationId xmlns:a16="http://schemas.microsoft.com/office/drawing/2014/main" id="{6BC9AB39-2C6B-E964-6AF2-649E4E33BDBB}"/>
              </a:ext>
            </a:extLst>
          </p:cNvPr>
          <p:cNvSpPr txBox="1"/>
          <p:nvPr/>
        </p:nvSpPr>
        <p:spPr>
          <a:xfrm>
            <a:off x="8045866" y="424685"/>
            <a:ext cx="4137382" cy="2734467"/>
          </a:xfrm>
          <a:prstGeom prst="rect">
            <a:avLst/>
          </a:prstGeom>
        </p:spPr>
        <p:txBody>
          <a:bodyPr wrap="square" lIns="0" tIns="0" rIns="0" bIns="0" rtlCol="0" anchor="t">
            <a:spAutoFit/>
          </a:bodyPr>
          <a:lstStyle/>
          <a:p>
            <a:r>
              <a:rPr lang="en-US" sz="1600" b="1" dirty="0">
                <a:solidFill>
                  <a:srgbClr val="3CA1D5"/>
                </a:solidFill>
                <a:ea typeface="DM Sans Bold"/>
                <a:cs typeface="DM Sans Bold"/>
                <a:sym typeface="DM Sans Bold"/>
              </a:rPr>
              <a:t>SPECIFICATIONS:</a:t>
            </a:r>
          </a:p>
          <a:p>
            <a:r>
              <a:rPr lang="en-US" sz="1400" dirty="0">
                <a:solidFill>
                  <a:schemeClr val="bg1"/>
                </a:solidFill>
              </a:rPr>
              <a:t>• </a:t>
            </a:r>
            <a:r>
              <a:rPr lang="en-US" sz="1400" b="1" dirty="0">
                <a:solidFill>
                  <a:schemeClr val="bg1"/>
                </a:solidFill>
              </a:rPr>
              <a:t>Line voltage:</a:t>
            </a:r>
            <a:r>
              <a:rPr lang="en-US" sz="1400" dirty="0">
                <a:solidFill>
                  <a:schemeClr val="bg1"/>
                </a:solidFill>
              </a:rPr>
              <a:t> 120 VAC @ 60 Hz</a:t>
            </a:r>
          </a:p>
          <a:p>
            <a:r>
              <a:rPr lang="en-US" sz="1400" dirty="0">
                <a:solidFill>
                  <a:schemeClr val="bg1"/>
                </a:solidFill>
              </a:rPr>
              <a:t>• </a:t>
            </a:r>
            <a:r>
              <a:rPr lang="en-US" sz="1400" b="1" dirty="0">
                <a:solidFill>
                  <a:schemeClr val="bg1"/>
                </a:solidFill>
              </a:rPr>
              <a:t>Control voltage:</a:t>
            </a:r>
            <a:r>
              <a:rPr lang="en-US" sz="1400" dirty="0">
                <a:solidFill>
                  <a:schemeClr val="bg1"/>
                </a:solidFill>
              </a:rPr>
              <a:t> 24 VAC</a:t>
            </a:r>
          </a:p>
          <a:p>
            <a:r>
              <a:rPr lang="en-US" sz="1400" dirty="0">
                <a:solidFill>
                  <a:schemeClr val="bg1"/>
                </a:solidFill>
              </a:rPr>
              <a:t>• </a:t>
            </a:r>
            <a:r>
              <a:rPr lang="en-US" sz="1400" b="1" dirty="0">
                <a:solidFill>
                  <a:schemeClr val="bg1"/>
                </a:solidFill>
              </a:rPr>
              <a:t>Ignitor:</a:t>
            </a:r>
            <a:r>
              <a:rPr lang="en-US" sz="1400" dirty="0">
                <a:solidFill>
                  <a:schemeClr val="bg1"/>
                </a:solidFill>
              </a:rPr>
              <a:t> 5A, 120 VAC</a:t>
            </a:r>
          </a:p>
          <a:p>
            <a:r>
              <a:rPr lang="en-US" sz="1400" dirty="0">
                <a:solidFill>
                  <a:schemeClr val="bg1"/>
                </a:solidFill>
              </a:rPr>
              <a:t>• </a:t>
            </a:r>
            <a:r>
              <a:rPr lang="en-US" sz="1400" b="1" dirty="0">
                <a:solidFill>
                  <a:schemeClr val="bg1"/>
                </a:solidFill>
              </a:rPr>
              <a:t>Cool blower:</a:t>
            </a:r>
            <a:r>
              <a:rPr lang="en-US" sz="1400" dirty="0">
                <a:solidFill>
                  <a:schemeClr val="bg1"/>
                </a:solidFill>
              </a:rPr>
              <a:t> 10A, 2HP, 240 VAC</a:t>
            </a:r>
          </a:p>
          <a:p>
            <a:r>
              <a:rPr lang="en-US" sz="1400" dirty="0">
                <a:solidFill>
                  <a:schemeClr val="bg1"/>
                </a:solidFill>
              </a:rPr>
              <a:t>• </a:t>
            </a:r>
            <a:r>
              <a:rPr lang="en-US" sz="1400" b="1" dirty="0">
                <a:solidFill>
                  <a:schemeClr val="bg1"/>
                </a:solidFill>
              </a:rPr>
              <a:t>Heat: </a:t>
            </a:r>
            <a:r>
              <a:rPr lang="en-US" sz="1400" dirty="0">
                <a:solidFill>
                  <a:schemeClr val="bg1"/>
                </a:solidFill>
              </a:rPr>
              <a:t>5A, ½ HP, 250 VAC</a:t>
            </a:r>
          </a:p>
          <a:p>
            <a:r>
              <a:rPr lang="en-US" sz="1400" dirty="0">
                <a:solidFill>
                  <a:schemeClr val="bg1"/>
                </a:solidFill>
              </a:rPr>
              <a:t>• </a:t>
            </a:r>
            <a:r>
              <a:rPr lang="en-US" sz="1400" b="1" dirty="0">
                <a:solidFill>
                  <a:schemeClr val="bg1"/>
                </a:solidFill>
              </a:rPr>
              <a:t>Inducer blower:</a:t>
            </a:r>
            <a:r>
              <a:rPr lang="en-US" sz="1400" dirty="0">
                <a:solidFill>
                  <a:schemeClr val="bg1"/>
                </a:solidFill>
              </a:rPr>
              <a:t> 4A, 120 VAC</a:t>
            </a:r>
          </a:p>
          <a:p>
            <a:r>
              <a:rPr lang="en-US" sz="1400" dirty="0">
                <a:solidFill>
                  <a:schemeClr val="bg1"/>
                </a:solidFill>
              </a:rPr>
              <a:t>• </a:t>
            </a:r>
            <a:r>
              <a:rPr lang="en-US" sz="1400" b="1" dirty="0">
                <a:solidFill>
                  <a:schemeClr val="bg1"/>
                </a:solidFill>
              </a:rPr>
              <a:t>Gas valve:</a:t>
            </a:r>
            <a:r>
              <a:rPr lang="en-US" sz="1400" dirty="0">
                <a:solidFill>
                  <a:schemeClr val="bg1"/>
                </a:solidFill>
              </a:rPr>
              <a:t> 1A, 24 VAC</a:t>
            </a:r>
          </a:p>
          <a:p>
            <a:r>
              <a:rPr lang="en-US" sz="1400" dirty="0">
                <a:solidFill>
                  <a:schemeClr val="bg1"/>
                </a:solidFill>
              </a:rPr>
              <a:t>• </a:t>
            </a:r>
            <a:r>
              <a:rPr lang="en-US" sz="1400" b="1" dirty="0">
                <a:solidFill>
                  <a:schemeClr val="bg1"/>
                </a:solidFill>
              </a:rPr>
              <a:t>Humidifier motor:</a:t>
            </a:r>
            <a:r>
              <a:rPr lang="en-US" sz="1400" dirty="0">
                <a:solidFill>
                  <a:schemeClr val="bg1"/>
                </a:solidFill>
              </a:rPr>
              <a:t> 0.5A, 24 VAC</a:t>
            </a:r>
          </a:p>
          <a:p>
            <a:r>
              <a:rPr lang="en-US" sz="1400" dirty="0">
                <a:solidFill>
                  <a:schemeClr val="bg1"/>
                </a:solidFill>
              </a:rPr>
              <a:t>• </a:t>
            </a:r>
            <a:r>
              <a:rPr lang="en-US" sz="1400" b="1" dirty="0">
                <a:solidFill>
                  <a:schemeClr val="bg1"/>
                </a:solidFill>
              </a:rPr>
              <a:t>Electronic air cleaner:</a:t>
            </a:r>
            <a:r>
              <a:rPr lang="en-US" sz="1400" dirty="0">
                <a:solidFill>
                  <a:schemeClr val="bg1"/>
                </a:solidFill>
              </a:rPr>
              <a:t> 1A, 120 VAC</a:t>
            </a:r>
          </a:p>
          <a:p>
            <a:r>
              <a:rPr lang="en-US" sz="1400" dirty="0">
                <a:solidFill>
                  <a:schemeClr val="bg1"/>
                </a:solidFill>
              </a:rPr>
              <a:t>• </a:t>
            </a:r>
            <a:r>
              <a:rPr lang="en-US" sz="1400" b="1" dirty="0">
                <a:solidFill>
                  <a:schemeClr val="bg1"/>
                </a:solidFill>
              </a:rPr>
              <a:t>Dimensions:</a:t>
            </a:r>
            <a:r>
              <a:rPr lang="en-US" sz="1400" dirty="0">
                <a:solidFill>
                  <a:schemeClr val="bg1"/>
                </a:solidFill>
              </a:rPr>
              <a:t> 6.00” x 4.50” x 1.50</a:t>
            </a:r>
            <a:r>
              <a:rPr lang="en-US" sz="1400" dirty="0"/>
              <a:t>”</a:t>
            </a:r>
          </a:p>
          <a:p>
            <a:pPr marL="0" lvl="0" indent="0" algn="l">
              <a:lnSpc>
                <a:spcPct val="150000"/>
              </a:lnSpc>
              <a:spcBef>
                <a:spcPct val="0"/>
              </a:spcBef>
            </a:pPr>
            <a:endParaRPr lang="en-US" sz="1600" b="1" dirty="0">
              <a:solidFill>
                <a:srgbClr val="3CA1D5"/>
              </a:solidFill>
              <a:ea typeface="DM Sans Bold"/>
              <a:cs typeface="DM Sans Bold"/>
            </a:endParaRPr>
          </a:p>
        </p:txBody>
      </p:sp>
      <p:pic>
        <p:nvPicPr>
          <p:cNvPr id="55" name="Picture 54" descr="A blue and black logo&#10;&#10;Description automatically generated">
            <a:extLst>
              <a:ext uri="{FF2B5EF4-FFF2-40B4-BE49-F238E27FC236}">
                <a16:creationId xmlns:a16="http://schemas.microsoft.com/office/drawing/2014/main" id="{8C33D92B-7D3D-025A-7DDE-0906D45DCA22}"/>
              </a:ext>
            </a:extLst>
          </p:cNvPr>
          <p:cNvPicPr>
            <a:picLocks noChangeAspect="1"/>
          </p:cNvPicPr>
          <p:nvPr/>
        </p:nvPicPr>
        <p:blipFill>
          <a:blip r:embed="rId4"/>
          <a:stretch>
            <a:fillRect/>
          </a:stretch>
        </p:blipFill>
        <p:spPr>
          <a:xfrm>
            <a:off x="262897" y="193702"/>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A8A972AE-813C-C3BF-3B8F-2BF98F2E48E9}"/>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61FCD9C7-629E-39E6-F078-8B6CEDBB4410}"/>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B0497EAF-F404-D3A4-90E9-42EDD496C474}"/>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7D96ACF8-A0A6-B6F5-5C9B-5040BB9D8814}"/>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D8977C07-15DB-A792-7CE3-AEC6F76C13C7}"/>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949C2DDF-7880-AD06-3638-E2633F921E91}"/>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8B8F2300-6707-803F-3D7E-D230174B9560}"/>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3AEB222E-7B08-A628-15E9-7353D4D44DEB}"/>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3215B52F-375F-53C5-E326-0407D1D9EFF0}"/>
              </a:ext>
            </a:extLst>
          </p:cNvPr>
          <p:cNvSpPr txBox="1"/>
          <p:nvPr/>
        </p:nvSpPr>
        <p:spPr>
          <a:xfrm>
            <a:off x="262897" y="1325424"/>
            <a:ext cx="6733978" cy="1938992"/>
          </a:xfrm>
          <a:prstGeom prst="rect">
            <a:avLst/>
          </a:prstGeom>
          <a:noFill/>
        </p:spPr>
        <p:txBody>
          <a:bodyPr wrap="square" lIns="91440" tIns="45720" rIns="91440" bIns="45720" rtlCol="0" anchor="t">
            <a:spAutoFit/>
          </a:bodyPr>
          <a:lstStyle/>
          <a:p>
            <a:endParaRPr lang="en-US" dirty="0"/>
          </a:p>
          <a:p>
            <a:pPr marL="285750" indent="-285750">
              <a:buFont typeface="Arial" panose="020B0604020202020204" pitchFamily="34" charset="0"/>
              <a:buChar char="•"/>
            </a:pPr>
            <a:r>
              <a:rPr lang="en-US" sz="1400" dirty="0"/>
              <a:t>Controls gas valve, inducer draft motor, circulating blower and hot surface ignitor</a:t>
            </a:r>
          </a:p>
          <a:p>
            <a:pPr marL="285750" indent="-285750">
              <a:buFont typeface="Arial" panose="020B0604020202020204" pitchFamily="34" charset="0"/>
              <a:buChar char="•"/>
            </a:pPr>
            <a:r>
              <a:rPr lang="en-US" sz="1400" dirty="0"/>
              <a:t>Monitors timing, trial for ignition, flame sensing, lockout, plus pressure, roll out and limit switches</a:t>
            </a:r>
          </a:p>
          <a:p>
            <a:pPr marL="285750" indent="-285750">
              <a:buFont typeface="Arial" panose="020B0604020202020204" pitchFamily="34" charset="0"/>
              <a:buChar char="•"/>
            </a:pPr>
            <a:r>
              <a:rPr lang="en-US" sz="1400" dirty="0"/>
              <a:t>Microprocessor-based precision</a:t>
            </a:r>
          </a:p>
          <a:p>
            <a:pPr marL="285750" indent="-285750">
              <a:buFont typeface="Arial" panose="020B0604020202020204" pitchFamily="34" charset="0"/>
              <a:buChar char="•"/>
            </a:pPr>
            <a:r>
              <a:rPr lang="en-US" sz="1400" dirty="0"/>
              <a:t>Twinning compatible with another </a:t>
            </a:r>
            <a:r>
              <a:rPr lang="en-US" sz="1400" b="1" dirty="0"/>
              <a:t>ICM2805A</a:t>
            </a:r>
            <a:r>
              <a:rPr lang="en-US" sz="1400" dirty="0"/>
              <a:t> furnace control</a:t>
            </a:r>
          </a:p>
          <a:p>
            <a:pPr marL="285750" indent="-285750">
              <a:buFont typeface="Arial" panose="020B0604020202020204" pitchFamily="34" charset="0"/>
              <a:buChar char="•"/>
            </a:pPr>
            <a:r>
              <a:rPr lang="en-US" sz="1400" dirty="0"/>
              <a:t>Diagnostic LEDs aid in testing and troubleshooting</a:t>
            </a:r>
          </a:p>
          <a:p>
            <a:endParaRPr lang="en-US" dirty="0">
              <a:ea typeface="DM Sans"/>
              <a:cs typeface="DM Sans"/>
            </a:endParaRPr>
          </a:p>
        </p:txBody>
      </p:sp>
      <p:grpSp>
        <p:nvGrpSpPr>
          <p:cNvPr id="38" name="Group 37">
            <a:extLst>
              <a:ext uri="{FF2B5EF4-FFF2-40B4-BE49-F238E27FC236}">
                <a16:creationId xmlns:a16="http://schemas.microsoft.com/office/drawing/2014/main" id="{77F85A8E-80F8-FEA1-14A6-5246C13BA9BB}"/>
              </a:ext>
            </a:extLst>
          </p:cNvPr>
          <p:cNvGrpSpPr/>
          <p:nvPr/>
        </p:nvGrpSpPr>
        <p:grpSpPr>
          <a:xfrm>
            <a:off x="10854717" y="3028900"/>
            <a:ext cx="1074383" cy="746856"/>
            <a:chOff x="10987618" y="59026"/>
            <a:chExt cx="1074383" cy="746856"/>
          </a:xfrm>
        </p:grpSpPr>
        <p:sp>
          <p:nvSpPr>
            <p:cNvPr id="36" name="Rectangle 35">
              <a:extLst>
                <a:ext uri="{FF2B5EF4-FFF2-40B4-BE49-F238E27FC236}">
                  <a16:creationId xmlns:a16="http://schemas.microsoft.com/office/drawing/2014/main" id="{382CCECA-89C3-BD24-03F1-0FDE20FD844A}"/>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BC0A5E6A-8430-4CE8-F76D-13B0D7B62C10}"/>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3" name="Picture 2" descr="A close-up of a circuit board&#10;&#10;AI-generated content may be incorrect.">
            <a:extLst>
              <a:ext uri="{FF2B5EF4-FFF2-40B4-BE49-F238E27FC236}">
                <a16:creationId xmlns:a16="http://schemas.microsoft.com/office/drawing/2014/main" id="{C55FDFD4-21D4-A64A-2632-140986F25FF3}"/>
              </a:ext>
            </a:extLst>
          </p:cNvPr>
          <p:cNvPicPr>
            <a:picLocks noChangeAspect="1"/>
          </p:cNvPicPr>
          <p:nvPr/>
        </p:nvPicPr>
        <p:blipFill>
          <a:blip r:embed="rId7"/>
          <a:stretch>
            <a:fillRect/>
          </a:stretch>
        </p:blipFill>
        <p:spPr>
          <a:xfrm>
            <a:off x="670645" y="3197780"/>
            <a:ext cx="3450098" cy="2953283"/>
          </a:xfrm>
          <a:prstGeom prst="rect">
            <a:avLst/>
          </a:prstGeom>
        </p:spPr>
      </p:pic>
    </p:spTree>
    <p:extLst>
      <p:ext uri="{BB962C8B-B14F-4D97-AF65-F5344CB8AC3E}">
        <p14:creationId xmlns:p14="http://schemas.microsoft.com/office/powerpoint/2010/main" val="3838415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786F1-B7F8-C6E8-5EE8-277B964117CB}"/>
            </a:ext>
          </a:extLst>
        </p:cNvPr>
        <p:cNvGrpSpPr/>
        <p:nvPr/>
      </p:nvGrpSpPr>
      <p:grpSpPr>
        <a:xfrm>
          <a:off x="0" y="0"/>
          <a:ext cx="0" cy="0"/>
          <a:chOff x="0" y="0"/>
          <a:chExt cx="0" cy="0"/>
        </a:xfrm>
      </p:grpSpPr>
      <p:pic>
        <p:nvPicPr>
          <p:cNvPr id="3" name="Picture 2" descr="A green circuit board with many components&#10;&#10;AI-generated content may be incorrect.">
            <a:extLst>
              <a:ext uri="{FF2B5EF4-FFF2-40B4-BE49-F238E27FC236}">
                <a16:creationId xmlns:a16="http://schemas.microsoft.com/office/drawing/2014/main" id="{BA29ACB4-F190-876B-DDA2-346DF64895A0}"/>
              </a:ext>
            </a:extLst>
          </p:cNvPr>
          <p:cNvPicPr>
            <a:picLocks noChangeAspect="1"/>
          </p:cNvPicPr>
          <p:nvPr/>
        </p:nvPicPr>
        <p:blipFill>
          <a:blip r:embed="rId3"/>
          <a:stretch>
            <a:fillRect/>
          </a:stretch>
        </p:blipFill>
        <p:spPr>
          <a:xfrm>
            <a:off x="262897" y="3580582"/>
            <a:ext cx="2606171" cy="2585323"/>
          </a:xfrm>
          <a:prstGeom prst="rect">
            <a:avLst/>
          </a:prstGeom>
        </p:spPr>
      </p:pic>
      <p:sp>
        <p:nvSpPr>
          <p:cNvPr id="42" name="Rectangle 41">
            <a:extLst>
              <a:ext uri="{FF2B5EF4-FFF2-40B4-BE49-F238E27FC236}">
                <a16:creationId xmlns:a16="http://schemas.microsoft.com/office/drawing/2014/main" id="{0427ED40-F9C9-78D4-C50F-20D6E49976AD}"/>
              </a:ext>
            </a:extLst>
          </p:cNvPr>
          <p:cNvSpPr/>
          <p:nvPr/>
        </p:nvSpPr>
        <p:spPr>
          <a:xfrm rot="10800000">
            <a:off x="7808355" y="0"/>
            <a:ext cx="4374891" cy="4910203"/>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C759278B-2DAE-FE07-38D1-1A37B0679E60}"/>
              </a:ext>
            </a:extLst>
          </p:cNvPr>
          <p:cNvPicPr>
            <a:picLocks noChangeAspect="1"/>
          </p:cNvPicPr>
          <p:nvPr/>
        </p:nvPicPr>
        <p:blipFill>
          <a:blip r:embed="rId4">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BF0B8285-BD51-D293-6C31-3587454D1EC0}"/>
              </a:ext>
            </a:extLst>
          </p:cNvPr>
          <p:cNvSpPr txBox="1">
            <a:spLocks/>
          </p:cNvSpPr>
          <p:nvPr/>
        </p:nvSpPr>
        <p:spPr>
          <a:xfrm>
            <a:off x="128623" y="804723"/>
            <a:ext cx="748921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D3750"/>
                </a:solidFill>
                <a:latin typeface="Aptos ExtraBold"/>
              </a:rPr>
              <a:t>ICM2807 – Furnace Control</a:t>
            </a:r>
            <a:endParaRPr lang="en-US" sz="3200" b="1" dirty="0">
              <a:solidFill>
                <a:srgbClr val="2D3750"/>
              </a:solidFill>
              <a:latin typeface="Aptos ExtraBold" panose="020B0004020202020204" pitchFamily="34" charset="0"/>
            </a:endParaRPr>
          </a:p>
        </p:txBody>
      </p:sp>
      <p:sp>
        <p:nvSpPr>
          <p:cNvPr id="47" name="TextBox 12">
            <a:extLst>
              <a:ext uri="{FF2B5EF4-FFF2-40B4-BE49-F238E27FC236}">
                <a16:creationId xmlns:a16="http://schemas.microsoft.com/office/drawing/2014/main" id="{4C0403F5-D915-907B-BAC6-5C0A9F550672}"/>
              </a:ext>
            </a:extLst>
          </p:cNvPr>
          <p:cNvSpPr txBox="1"/>
          <p:nvPr/>
        </p:nvSpPr>
        <p:spPr>
          <a:xfrm>
            <a:off x="8071257" y="4072171"/>
            <a:ext cx="3354494" cy="1987275"/>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   REPLACES:</a:t>
            </a:r>
            <a:endParaRPr lang="en-US" sz="1600" dirty="0">
              <a:ea typeface="DM Sans Bold"/>
              <a:cs typeface="DM Sans Bold"/>
              <a:sym typeface="DM Sans Bold"/>
            </a:endParaRPr>
          </a:p>
          <a:p>
            <a:pPr>
              <a:spcBef>
                <a:spcPct val="0"/>
              </a:spcBef>
            </a:pPr>
            <a:r>
              <a:rPr lang="en-US" sz="1400" b="1" dirty="0">
                <a:solidFill>
                  <a:schemeClr val="bg1"/>
                </a:solidFill>
              </a:rPr>
              <a:t>• Carrier:</a:t>
            </a:r>
            <a:r>
              <a:rPr lang="en-US" sz="1400" dirty="0">
                <a:solidFill>
                  <a:schemeClr val="bg1"/>
                </a:solidFill>
              </a:rPr>
              <a:t> HK42FZ017</a:t>
            </a:r>
          </a:p>
          <a:p>
            <a:pPr>
              <a:spcBef>
                <a:spcPct val="0"/>
              </a:spcBef>
            </a:pPr>
            <a:endParaRPr lang="en-US" sz="1600" b="1" dirty="0">
              <a:solidFill>
                <a:srgbClr val="3CA1D5"/>
              </a:solidFill>
            </a:endParaRPr>
          </a:p>
          <a:p>
            <a:pPr>
              <a:lnSpc>
                <a:spcPts val="5347"/>
              </a:lnSpc>
              <a:spcBef>
                <a:spcPct val="0"/>
              </a:spcBef>
            </a:pPr>
            <a:endParaRPr lang="en-US" sz="1600" b="1" dirty="0">
              <a:solidFill>
                <a:srgbClr val="3CA1D5"/>
              </a:solidFill>
            </a:endParaRPr>
          </a:p>
          <a:p>
            <a:pPr>
              <a:lnSpc>
                <a:spcPts val="5347"/>
              </a:lnSpc>
              <a:spcBef>
                <a:spcPct val="0"/>
              </a:spcBef>
            </a:pPr>
            <a:endParaRPr lang="en-US" sz="800" dirty="0">
              <a:solidFill>
                <a:schemeClr val="bg1"/>
              </a:solidFill>
            </a:endParaRPr>
          </a:p>
        </p:txBody>
      </p:sp>
      <p:sp>
        <p:nvSpPr>
          <p:cNvPr id="48" name="TextBox 12">
            <a:extLst>
              <a:ext uri="{FF2B5EF4-FFF2-40B4-BE49-F238E27FC236}">
                <a16:creationId xmlns:a16="http://schemas.microsoft.com/office/drawing/2014/main" id="{6B0520FD-1E9D-CE76-404B-DC250FC612E6}"/>
              </a:ext>
            </a:extLst>
          </p:cNvPr>
          <p:cNvSpPr txBox="1"/>
          <p:nvPr/>
        </p:nvSpPr>
        <p:spPr>
          <a:xfrm>
            <a:off x="8071257" y="218043"/>
            <a:ext cx="4137382" cy="4027128"/>
          </a:xfrm>
          <a:prstGeom prst="rect">
            <a:avLst/>
          </a:prstGeom>
        </p:spPr>
        <p:txBody>
          <a:bodyPr wrap="square" lIns="0" tIns="0" rIns="0" bIns="0" rtlCol="0" anchor="t">
            <a:spAutoFit/>
          </a:bodyPr>
          <a:lstStyle/>
          <a:p>
            <a:r>
              <a:rPr lang="en-US" sz="1600" b="1" dirty="0">
                <a:solidFill>
                  <a:srgbClr val="3CA1D5"/>
                </a:solidFill>
                <a:ea typeface="DM Sans Bold"/>
                <a:cs typeface="DM Sans Bold"/>
                <a:sym typeface="DM Sans Bold"/>
              </a:rPr>
              <a:t>SPECIFICATIONS:</a:t>
            </a:r>
          </a:p>
          <a:p>
            <a:r>
              <a:rPr lang="en-US" sz="1400" dirty="0">
                <a:solidFill>
                  <a:schemeClr val="bg1"/>
                </a:solidFill>
              </a:rPr>
              <a:t>• </a:t>
            </a:r>
            <a:r>
              <a:rPr lang="en-US" sz="1400" b="1" dirty="0">
                <a:solidFill>
                  <a:schemeClr val="bg1"/>
                </a:solidFill>
              </a:rPr>
              <a:t>Line voltage:</a:t>
            </a:r>
            <a:r>
              <a:rPr lang="en-US" sz="1400" dirty="0">
                <a:solidFill>
                  <a:schemeClr val="bg1"/>
                </a:solidFill>
              </a:rPr>
              <a:t> 120 VAC @ 60 Hz</a:t>
            </a:r>
          </a:p>
          <a:p>
            <a:r>
              <a:rPr lang="en-US" sz="1400" dirty="0">
                <a:solidFill>
                  <a:schemeClr val="bg1"/>
                </a:solidFill>
              </a:rPr>
              <a:t>• </a:t>
            </a:r>
            <a:r>
              <a:rPr lang="en-US" sz="1400" b="1" dirty="0">
                <a:solidFill>
                  <a:schemeClr val="bg1"/>
                </a:solidFill>
              </a:rPr>
              <a:t>Control voltage:</a:t>
            </a:r>
            <a:r>
              <a:rPr lang="en-US" sz="1400" dirty="0">
                <a:solidFill>
                  <a:schemeClr val="bg1"/>
                </a:solidFill>
              </a:rPr>
              <a:t> 24 VAC</a:t>
            </a:r>
          </a:p>
          <a:p>
            <a:r>
              <a:rPr lang="en-US" sz="1400" dirty="0">
                <a:solidFill>
                  <a:schemeClr val="bg1"/>
                </a:solidFill>
              </a:rPr>
              <a:t>• </a:t>
            </a:r>
            <a:r>
              <a:rPr lang="en-US" sz="1400" b="1" dirty="0">
                <a:solidFill>
                  <a:schemeClr val="bg1"/>
                </a:solidFill>
              </a:rPr>
              <a:t>Ambient temperature:</a:t>
            </a:r>
            <a:endParaRPr lang="en-US" sz="1400" dirty="0">
              <a:solidFill>
                <a:schemeClr val="bg1"/>
              </a:solidFill>
            </a:endParaRPr>
          </a:p>
          <a:p>
            <a:r>
              <a:rPr lang="en-US" sz="1400" dirty="0">
                <a:solidFill>
                  <a:schemeClr val="bg1"/>
                </a:solidFill>
              </a:rPr>
              <a:t>• </a:t>
            </a:r>
            <a:r>
              <a:rPr lang="en-US" sz="1400" b="1" dirty="0">
                <a:solidFill>
                  <a:schemeClr val="bg1"/>
                </a:solidFill>
              </a:rPr>
              <a:t>Operating:</a:t>
            </a:r>
            <a:r>
              <a:rPr lang="en-US" sz="1400" dirty="0">
                <a:solidFill>
                  <a:schemeClr val="bg1"/>
                </a:solidFill>
              </a:rPr>
              <a:t> -40ºF to 176ºF  </a:t>
            </a:r>
            <a:br>
              <a:rPr lang="en-US" sz="1400" dirty="0">
                <a:solidFill>
                  <a:schemeClr val="bg1"/>
                </a:solidFill>
              </a:rPr>
            </a:br>
            <a:r>
              <a:rPr lang="en-US" sz="1400" dirty="0">
                <a:solidFill>
                  <a:schemeClr val="bg1"/>
                </a:solidFill>
              </a:rPr>
              <a:t>• </a:t>
            </a:r>
            <a:r>
              <a:rPr lang="en-US" sz="1400" b="1" dirty="0">
                <a:solidFill>
                  <a:schemeClr val="bg1"/>
                </a:solidFill>
              </a:rPr>
              <a:t>Storage:</a:t>
            </a:r>
            <a:r>
              <a:rPr lang="en-US" sz="1400" dirty="0">
                <a:solidFill>
                  <a:schemeClr val="bg1"/>
                </a:solidFill>
              </a:rPr>
              <a:t> -40ºF to 185ºF</a:t>
            </a:r>
          </a:p>
          <a:p>
            <a:r>
              <a:rPr lang="en-US" sz="1400" dirty="0">
                <a:solidFill>
                  <a:schemeClr val="bg1"/>
                </a:solidFill>
              </a:rPr>
              <a:t>• </a:t>
            </a:r>
            <a:r>
              <a:rPr lang="en-US" sz="1400" b="1" dirty="0">
                <a:solidFill>
                  <a:schemeClr val="bg1"/>
                </a:solidFill>
              </a:rPr>
              <a:t>Ignitor:</a:t>
            </a:r>
            <a:r>
              <a:rPr lang="en-US" sz="1400" dirty="0">
                <a:solidFill>
                  <a:schemeClr val="bg1"/>
                </a:solidFill>
              </a:rPr>
              <a:t> 5A @ 120 VAC</a:t>
            </a:r>
          </a:p>
          <a:p>
            <a:r>
              <a:rPr lang="en-US" sz="1400" dirty="0">
                <a:solidFill>
                  <a:schemeClr val="bg1"/>
                </a:solidFill>
              </a:rPr>
              <a:t>• </a:t>
            </a:r>
            <a:r>
              <a:rPr lang="en-US" sz="1400" b="1" dirty="0">
                <a:solidFill>
                  <a:schemeClr val="bg1"/>
                </a:solidFill>
              </a:rPr>
              <a:t>Humidity:</a:t>
            </a:r>
            <a:r>
              <a:rPr lang="en-US" sz="1400" dirty="0">
                <a:solidFill>
                  <a:schemeClr val="bg1"/>
                </a:solidFill>
              </a:rPr>
              <a:t> 5% to 95% R.H. </a:t>
            </a:r>
            <a:br>
              <a:rPr lang="en-US" sz="1400" dirty="0">
                <a:solidFill>
                  <a:schemeClr val="bg1"/>
                </a:solidFill>
              </a:rPr>
            </a:br>
            <a:r>
              <a:rPr lang="en-US" sz="1400" dirty="0">
                <a:solidFill>
                  <a:schemeClr val="bg1"/>
                </a:solidFill>
              </a:rPr>
              <a:t>(non-condensing) @ 131°F</a:t>
            </a:r>
          </a:p>
          <a:p>
            <a:r>
              <a:rPr lang="en-US" sz="1400" dirty="0">
                <a:solidFill>
                  <a:schemeClr val="bg1"/>
                </a:solidFill>
              </a:rPr>
              <a:t>• </a:t>
            </a:r>
            <a:r>
              <a:rPr lang="en-US" sz="1400" b="1" dirty="0">
                <a:solidFill>
                  <a:schemeClr val="bg1"/>
                </a:solidFill>
              </a:rPr>
              <a:t>Cool blower:</a:t>
            </a:r>
            <a:r>
              <a:rPr lang="en-US" sz="1400" dirty="0">
                <a:solidFill>
                  <a:schemeClr val="bg1"/>
                </a:solidFill>
              </a:rPr>
              <a:t> 10 HP, 120 VAC</a:t>
            </a:r>
          </a:p>
          <a:p>
            <a:r>
              <a:rPr lang="en-US" sz="1400" dirty="0">
                <a:solidFill>
                  <a:schemeClr val="bg1"/>
                </a:solidFill>
              </a:rPr>
              <a:t>• </a:t>
            </a:r>
            <a:r>
              <a:rPr lang="en-US" sz="1400" b="1" dirty="0">
                <a:solidFill>
                  <a:schemeClr val="bg1"/>
                </a:solidFill>
              </a:rPr>
              <a:t>Low</a:t>
            </a:r>
            <a:r>
              <a:rPr lang="en-US" sz="1400" dirty="0">
                <a:solidFill>
                  <a:schemeClr val="bg1"/>
                </a:solidFill>
              </a:rPr>
              <a:t> </a:t>
            </a:r>
            <a:r>
              <a:rPr lang="en-US" sz="1400" b="1" dirty="0">
                <a:solidFill>
                  <a:schemeClr val="bg1"/>
                </a:solidFill>
              </a:rPr>
              <a:t>heat:</a:t>
            </a:r>
            <a:r>
              <a:rPr lang="en-US" sz="1400" dirty="0">
                <a:solidFill>
                  <a:schemeClr val="bg1"/>
                </a:solidFill>
              </a:rPr>
              <a:t> 5A, 1/2 HP, 120 VAC</a:t>
            </a:r>
          </a:p>
          <a:p>
            <a:r>
              <a:rPr lang="en-US" sz="1400" dirty="0">
                <a:solidFill>
                  <a:schemeClr val="bg1"/>
                </a:solidFill>
              </a:rPr>
              <a:t>• </a:t>
            </a:r>
            <a:r>
              <a:rPr lang="en-US" sz="1400" b="1" dirty="0">
                <a:solidFill>
                  <a:schemeClr val="bg1"/>
                </a:solidFill>
              </a:rPr>
              <a:t>High</a:t>
            </a:r>
            <a:r>
              <a:rPr lang="en-US" sz="1400" dirty="0">
                <a:solidFill>
                  <a:schemeClr val="bg1"/>
                </a:solidFill>
              </a:rPr>
              <a:t> </a:t>
            </a:r>
            <a:r>
              <a:rPr lang="en-US" sz="1400" b="1" dirty="0">
                <a:solidFill>
                  <a:schemeClr val="bg1"/>
                </a:solidFill>
              </a:rPr>
              <a:t>heat:</a:t>
            </a:r>
            <a:r>
              <a:rPr lang="en-US" sz="1400" dirty="0">
                <a:solidFill>
                  <a:schemeClr val="bg1"/>
                </a:solidFill>
              </a:rPr>
              <a:t> 10A, 1 HP, 120 VAC</a:t>
            </a:r>
          </a:p>
          <a:p>
            <a:r>
              <a:rPr lang="en-US" sz="1400" dirty="0">
                <a:solidFill>
                  <a:schemeClr val="bg1"/>
                </a:solidFill>
              </a:rPr>
              <a:t>• </a:t>
            </a:r>
            <a:r>
              <a:rPr lang="en-US" sz="1400" b="1" dirty="0">
                <a:solidFill>
                  <a:schemeClr val="bg1"/>
                </a:solidFill>
              </a:rPr>
              <a:t>Inducer motor:</a:t>
            </a:r>
            <a:r>
              <a:rPr lang="en-US" sz="1400" dirty="0">
                <a:solidFill>
                  <a:schemeClr val="bg1"/>
                </a:solidFill>
              </a:rPr>
              <a:t> 4A, FLA-8.0 LRA @ 120 VAC</a:t>
            </a:r>
          </a:p>
          <a:p>
            <a:r>
              <a:rPr lang="en-US" sz="1400" dirty="0">
                <a:solidFill>
                  <a:schemeClr val="bg1"/>
                </a:solidFill>
              </a:rPr>
              <a:t>• </a:t>
            </a:r>
            <a:r>
              <a:rPr lang="en-US" sz="1400" b="1" dirty="0">
                <a:solidFill>
                  <a:schemeClr val="bg1"/>
                </a:solidFill>
              </a:rPr>
              <a:t>Gas valve:</a:t>
            </a:r>
            <a:r>
              <a:rPr lang="en-US" sz="1400" dirty="0">
                <a:solidFill>
                  <a:schemeClr val="bg1"/>
                </a:solidFill>
              </a:rPr>
              <a:t> 1.5A @ 30 VAC</a:t>
            </a:r>
          </a:p>
          <a:p>
            <a:r>
              <a:rPr lang="en-US" sz="1400" dirty="0">
                <a:solidFill>
                  <a:schemeClr val="bg1"/>
                </a:solidFill>
              </a:rPr>
              <a:t> • </a:t>
            </a:r>
            <a:r>
              <a:rPr lang="en-US" sz="1400" b="1" dirty="0">
                <a:solidFill>
                  <a:schemeClr val="bg1"/>
                </a:solidFill>
              </a:rPr>
              <a:t>EAC:</a:t>
            </a:r>
            <a:r>
              <a:rPr lang="en-US" sz="1400" dirty="0">
                <a:solidFill>
                  <a:schemeClr val="bg1"/>
                </a:solidFill>
              </a:rPr>
              <a:t> 1A@120 VAC</a:t>
            </a:r>
          </a:p>
          <a:p>
            <a:r>
              <a:rPr lang="en-US" sz="1400" dirty="0">
                <a:solidFill>
                  <a:schemeClr val="bg1"/>
                </a:solidFill>
              </a:rPr>
              <a:t>• </a:t>
            </a:r>
            <a:r>
              <a:rPr lang="en-US" sz="1400" b="1" dirty="0">
                <a:solidFill>
                  <a:schemeClr val="bg1"/>
                </a:solidFill>
              </a:rPr>
              <a:t>Humidifier:</a:t>
            </a:r>
            <a:r>
              <a:rPr lang="en-US" sz="1400" dirty="0">
                <a:solidFill>
                  <a:schemeClr val="bg1"/>
                </a:solidFill>
              </a:rPr>
              <a:t> 0.5A &amp; 24 VAC</a:t>
            </a:r>
          </a:p>
          <a:p>
            <a:r>
              <a:rPr lang="en-US" sz="1400" dirty="0">
                <a:solidFill>
                  <a:schemeClr val="bg1"/>
                </a:solidFill>
              </a:rPr>
              <a:t>• </a:t>
            </a:r>
            <a:r>
              <a:rPr lang="en-US" sz="1400" b="1" dirty="0">
                <a:solidFill>
                  <a:schemeClr val="bg1"/>
                </a:solidFill>
              </a:rPr>
              <a:t>Dimensions:</a:t>
            </a:r>
            <a:r>
              <a:rPr lang="en-US" sz="1400" dirty="0">
                <a:solidFill>
                  <a:schemeClr val="bg1"/>
                </a:solidFill>
              </a:rPr>
              <a:t> 7.00” x 6.50” x 1.50”</a:t>
            </a:r>
          </a:p>
          <a:p>
            <a:pPr marL="0" lvl="0" indent="0" algn="l">
              <a:lnSpc>
                <a:spcPct val="150000"/>
              </a:lnSpc>
              <a:spcBef>
                <a:spcPct val="0"/>
              </a:spcBef>
            </a:pPr>
            <a:endParaRPr lang="en-US" sz="1600" b="1" dirty="0">
              <a:solidFill>
                <a:srgbClr val="3CA1D5"/>
              </a:solidFill>
              <a:ea typeface="DM Sans Bold"/>
              <a:cs typeface="DM Sans Bold"/>
            </a:endParaRPr>
          </a:p>
        </p:txBody>
      </p:sp>
      <p:pic>
        <p:nvPicPr>
          <p:cNvPr id="55" name="Picture 54" descr="A blue and black logo&#10;&#10;Description automatically generated">
            <a:extLst>
              <a:ext uri="{FF2B5EF4-FFF2-40B4-BE49-F238E27FC236}">
                <a16:creationId xmlns:a16="http://schemas.microsoft.com/office/drawing/2014/main" id="{FF6C8488-FC50-DC86-E0C4-8F66A53DC2F5}"/>
              </a:ext>
            </a:extLst>
          </p:cNvPr>
          <p:cNvPicPr>
            <a:picLocks noChangeAspect="1"/>
          </p:cNvPicPr>
          <p:nvPr/>
        </p:nvPicPr>
        <p:blipFill>
          <a:blip r:embed="rId5"/>
          <a:stretch>
            <a:fillRect/>
          </a:stretch>
        </p:blipFill>
        <p:spPr>
          <a:xfrm>
            <a:off x="262897" y="193702"/>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84D56BB0-D3FC-2D2B-D6AD-69BA428E16EA}"/>
              </a:ext>
            </a:extLst>
          </p:cNvPr>
          <p:cNvPicPr>
            <a:picLocks noChangeAspect="1"/>
          </p:cNvPicPr>
          <p:nvPr/>
        </p:nvPicPr>
        <p:blipFill>
          <a:blip r:embed="rId6"/>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F65AF3A9-1F67-CC10-1D6F-5B797B327B5E}"/>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53EB0549-B2BC-F81F-28C0-2E32E31B8FEC}"/>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E2723B58-F00A-9C4F-3689-8C9B559B550E}"/>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72B0F9C9-7089-7270-6457-52C7D3033365}"/>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5134E69B-6E40-1793-D1F4-14CC2A9DF978}"/>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7B072691-DAB4-E7FD-FED4-A240602FF358}"/>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32B4AD5C-A300-5335-DA30-2D85A9514CC7}"/>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4768D731-7076-9367-D265-044AA63276C0}"/>
              </a:ext>
            </a:extLst>
          </p:cNvPr>
          <p:cNvSpPr txBox="1"/>
          <p:nvPr/>
        </p:nvSpPr>
        <p:spPr>
          <a:xfrm>
            <a:off x="262897" y="1273929"/>
            <a:ext cx="6733978" cy="2585323"/>
          </a:xfrm>
          <a:prstGeom prst="rect">
            <a:avLst/>
          </a:prstGeom>
          <a:noFill/>
        </p:spPr>
        <p:txBody>
          <a:bodyPr wrap="square" lIns="91440" tIns="45720" rIns="91440" bIns="45720" rtlCol="0" anchor="t">
            <a:spAutoFit/>
          </a:bodyPr>
          <a:lstStyle/>
          <a:p>
            <a:endParaRPr lang="en-US" dirty="0"/>
          </a:p>
          <a:p>
            <a:pPr marL="285750" indent="-285750">
              <a:buFont typeface="Arial" panose="020B0604020202020204" pitchFamily="34" charset="0"/>
              <a:buChar char="•"/>
            </a:pPr>
            <a:r>
              <a:rPr lang="en-US" sz="1400" dirty="0"/>
              <a:t>Controls gas valve, ignitor, blower motor, inducer, humidifier and air cleaner</a:t>
            </a:r>
          </a:p>
          <a:p>
            <a:pPr marL="285750" indent="-285750">
              <a:buFont typeface="Arial" panose="020B0604020202020204" pitchFamily="34" charset="0"/>
              <a:buChar char="•"/>
            </a:pPr>
            <a:r>
              <a:rPr lang="en-US" sz="1400" dirty="0"/>
              <a:t>Microprocessor-based precision</a:t>
            </a:r>
          </a:p>
          <a:p>
            <a:pPr marL="285750" indent="-285750">
              <a:buFont typeface="Arial" panose="020B0604020202020204" pitchFamily="34" charset="0"/>
              <a:buChar char="•"/>
            </a:pPr>
            <a:r>
              <a:rPr lang="en-US" sz="1400" dirty="0"/>
              <a:t>Designed for 100% gas shutoff in case of ignition failure</a:t>
            </a:r>
          </a:p>
          <a:p>
            <a:pPr marL="285750" indent="-285750">
              <a:buFont typeface="Arial" panose="020B0604020202020204" pitchFamily="34" charset="0"/>
              <a:buChar char="•"/>
            </a:pPr>
            <a:r>
              <a:rPr lang="en-US" sz="1400" dirty="0"/>
              <a:t>Twinning compatible with another </a:t>
            </a:r>
            <a:r>
              <a:rPr lang="en-US" sz="1400" b="1" dirty="0"/>
              <a:t>ICM2807</a:t>
            </a:r>
            <a:r>
              <a:rPr lang="en-US" sz="1400" dirty="0"/>
              <a:t> control</a:t>
            </a:r>
          </a:p>
          <a:p>
            <a:pPr marL="285750" indent="-285750">
              <a:buFont typeface="Arial" panose="020B0604020202020204" pitchFamily="34" charset="0"/>
              <a:buChar char="•"/>
            </a:pPr>
            <a:r>
              <a:rPr lang="en-US" sz="1400" dirty="0"/>
              <a:t>Reverse polarity protection</a:t>
            </a:r>
          </a:p>
          <a:p>
            <a:pPr marL="285750" indent="-285750">
              <a:buFont typeface="Arial" panose="020B0604020202020204" pitchFamily="34" charset="0"/>
              <a:buChar char="•"/>
            </a:pPr>
            <a:r>
              <a:rPr lang="en-US" sz="1400" dirty="0"/>
              <a:t>Secondary brownout voltage protection</a:t>
            </a:r>
          </a:p>
          <a:p>
            <a:pPr marL="285750" indent="-285750">
              <a:buFont typeface="Arial" panose="020B0604020202020204" pitchFamily="34" charset="0"/>
              <a:buChar char="•"/>
            </a:pPr>
            <a:r>
              <a:rPr lang="en-US" sz="1400" dirty="0"/>
              <a:t>Compatible with 24 VAC standard thermostats</a:t>
            </a:r>
          </a:p>
          <a:p>
            <a:pPr marL="285750" indent="-285750">
              <a:buFont typeface="Arial" panose="020B0604020202020204" pitchFamily="34" charset="0"/>
              <a:buChar char="•"/>
            </a:pPr>
            <a:r>
              <a:rPr lang="en-US" sz="1400" dirty="0"/>
              <a:t>Continuous blower speed jumper</a:t>
            </a:r>
          </a:p>
          <a:p>
            <a:pPr marL="285750" indent="-285750">
              <a:buFont typeface="Arial" panose="020B0604020202020204" pitchFamily="34" charset="0"/>
              <a:buChar char="•"/>
            </a:pPr>
            <a:r>
              <a:rPr lang="en-US" sz="1400" dirty="0"/>
              <a:t>Provides diagnostic LEDs to aid in troubleshooting</a:t>
            </a:r>
          </a:p>
          <a:p>
            <a:endParaRPr lang="en-US" dirty="0">
              <a:ea typeface="DM Sans"/>
              <a:cs typeface="DM Sans"/>
            </a:endParaRPr>
          </a:p>
        </p:txBody>
      </p:sp>
      <p:grpSp>
        <p:nvGrpSpPr>
          <p:cNvPr id="38" name="Group 37">
            <a:extLst>
              <a:ext uri="{FF2B5EF4-FFF2-40B4-BE49-F238E27FC236}">
                <a16:creationId xmlns:a16="http://schemas.microsoft.com/office/drawing/2014/main" id="{EC7718C7-A1A3-7CC3-D50F-34A7B8997392}"/>
              </a:ext>
            </a:extLst>
          </p:cNvPr>
          <p:cNvGrpSpPr/>
          <p:nvPr/>
        </p:nvGrpSpPr>
        <p:grpSpPr>
          <a:xfrm>
            <a:off x="10832273" y="996279"/>
            <a:ext cx="1074383" cy="746856"/>
            <a:chOff x="10987618" y="59026"/>
            <a:chExt cx="1074383" cy="746856"/>
          </a:xfrm>
        </p:grpSpPr>
        <p:sp>
          <p:nvSpPr>
            <p:cNvPr id="36" name="Rectangle 35">
              <a:extLst>
                <a:ext uri="{FF2B5EF4-FFF2-40B4-BE49-F238E27FC236}">
                  <a16:creationId xmlns:a16="http://schemas.microsoft.com/office/drawing/2014/main" id="{8E74CCD6-1770-23F4-2DCC-B67A8D7C33DC}"/>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48429563-9174-3B23-BA68-28FB793DBCF3}"/>
                </a:ext>
              </a:extLst>
            </p:cNvPr>
            <p:cNvPicPr>
              <a:picLocks noChangeAspect="1"/>
            </p:cNvPicPr>
            <p:nvPr/>
          </p:nvPicPr>
          <p:blipFill>
            <a:blip r:embed="rId7"/>
            <a:stretch>
              <a:fillRect/>
            </a:stretch>
          </p:blipFill>
          <p:spPr>
            <a:xfrm>
              <a:off x="11028816" y="113925"/>
              <a:ext cx="988032" cy="687578"/>
            </a:xfrm>
            <a:prstGeom prst="rect">
              <a:avLst/>
            </a:prstGeom>
            <a:ln>
              <a:noFill/>
            </a:ln>
          </p:spPr>
        </p:pic>
      </p:grpSp>
    </p:spTree>
    <p:extLst>
      <p:ext uri="{BB962C8B-B14F-4D97-AF65-F5344CB8AC3E}">
        <p14:creationId xmlns:p14="http://schemas.microsoft.com/office/powerpoint/2010/main" val="796312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66322-6B09-0DB0-E592-19E4A263A4ED}"/>
            </a:ext>
          </a:extLst>
        </p:cNvPr>
        <p:cNvGrpSpPr/>
        <p:nvPr/>
      </p:nvGrpSpPr>
      <p:grpSpPr>
        <a:xfrm>
          <a:off x="0" y="0"/>
          <a:ext cx="0" cy="0"/>
          <a:chOff x="0" y="0"/>
          <a:chExt cx="0" cy="0"/>
        </a:xfrm>
      </p:grpSpPr>
      <p:pic>
        <p:nvPicPr>
          <p:cNvPr id="3" name="Picture 2" descr="A green circuit board with many different components&#10;&#10;AI-generated content may be incorrect.">
            <a:extLst>
              <a:ext uri="{FF2B5EF4-FFF2-40B4-BE49-F238E27FC236}">
                <a16:creationId xmlns:a16="http://schemas.microsoft.com/office/drawing/2014/main" id="{00C73A15-5B2F-7F5B-55B9-1259942CE866}"/>
              </a:ext>
            </a:extLst>
          </p:cNvPr>
          <p:cNvPicPr>
            <a:picLocks noChangeAspect="1"/>
          </p:cNvPicPr>
          <p:nvPr/>
        </p:nvPicPr>
        <p:blipFill>
          <a:blip r:embed="rId3"/>
          <a:stretch>
            <a:fillRect/>
          </a:stretch>
        </p:blipFill>
        <p:spPr>
          <a:xfrm>
            <a:off x="583914" y="3509338"/>
            <a:ext cx="3289318" cy="2763027"/>
          </a:xfrm>
          <a:prstGeom prst="rect">
            <a:avLst/>
          </a:prstGeom>
        </p:spPr>
      </p:pic>
      <p:sp>
        <p:nvSpPr>
          <p:cNvPr id="42" name="Rectangle 41">
            <a:extLst>
              <a:ext uri="{FF2B5EF4-FFF2-40B4-BE49-F238E27FC236}">
                <a16:creationId xmlns:a16="http://schemas.microsoft.com/office/drawing/2014/main" id="{A38C9B40-3545-ACF8-CBCC-B6E1787898F5}"/>
              </a:ext>
            </a:extLst>
          </p:cNvPr>
          <p:cNvSpPr/>
          <p:nvPr/>
        </p:nvSpPr>
        <p:spPr>
          <a:xfrm rot="10800000">
            <a:off x="7808353" y="0"/>
            <a:ext cx="4374891" cy="3607496"/>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049ABA4-DE64-9DEF-F8ED-C28AB9873210}"/>
              </a:ext>
            </a:extLst>
          </p:cNvPr>
          <p:cNvPicPr>
            <a:picLocks noChangeAspect="1"/>
          </p:cNvPicPr>
          <p:nvPr/>
        </p:nvPicPr>
        <p:blipFill>
          <a:blip r:embed="rId4">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15102EE6-142C-B2CB-696C-FE4A5270D14B}"/>
              </a:ext>
            </a:extLst>
          </p:cNvPr>
          <p:cNvSpPr txBox="1">
            <a:spLocks/>
          </p:cNvSpPr>
          <p:nvPr/>
        </p:nvSpPr>
        <p:spPr>
          <a:xfrm>
            <a:off x="128623" y="804723"/>
            <a:ext cx="748921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D3750"/>
                </a:solidFill>
                <a:latin typeface="Aptos ExtraBold"/>
              </a:rPr>
              <a:t>ICM2810 – Furnace Control</a:t>
            </a:r>
            <a:endParaRPr lang="en-US" sz="3200" b="1" dirty="0">
              <a:solidFill>
                <a:srgbClr val="2D3750"/>
              </a:solidFill>
              <a:latin typeface="Aptos ExtraBold" panose="020B0004020202020204" pitchFamily="34" charset="0"/>
            </a:endParaRPr>
          </a:p>
        </p:txBody>
      </p:sp>
      <p:sp>
        <p:nvSpPr>
          <p:cNvPr id="47" name="TextBox 12">
            <a:extLst>
              <a:ext uri="{FF2B5EF4-FFF2-40B4-BE49-F238E27FC236}">
                <a16:creationId xmlns:a16="http://schemas.microsoft.com/office/drawing/2014/main" id="{95B14861-ACB1-07B7-CEE5-DA84CA96FEB0}"/>
              </a:ext>
            </a:extLst>
          </p:cNvPr>
          <p:cNvSpPr txBox="1"/>
          <p:nvPr/>
        </p:nvSpPr>
        <p:spPr>
          <a:xfrm>
            <a:off x="8127543" y="2634792"/>
            <a:ext cx="3835399" cy="1987275"/>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   REPLACES:</a:t>
            </a:r>
            <a:endParaRPr lang="en-US" sz="1600" dirty="0">
              <a:ea typeface="DM Sans Bold"/>
              <a:cs typeface="DM Sans Bold"/>
              <a:sym typeface="DM Sans Bold"/>
            </a:endParaRPr>
          </a:p>
          <a:p>
            <a:pPr>
              <a:spcBef>
                <a:spcPct val="0"/>
              </a:spcBef>
            </a:pPr>
            <a:r>
              <a:rPr lang="en-US" sz="1400" b="1" dirty="0">
                <a:solidFill>
                  <a:schemeClr val="bg1"/>
                </a:solidFill>
              </a:rPr>
              <a:t>• Goodman: </a:t>
            </a:r>
            <a:r>
              <a:rPr lang="en-US" sz="1400" dirty="0">
                <a:solidFill>
                  <a:schemeClr val="bg1"/>
                </a:solidFill>
              </a:rPr>
              <a:t>PCBBF-136, PCBBF140</a:t>
            </a:r>
          </a:p>
          <a:p>
            <a:pPr>
              <a:spcBef>
                <a:spcPct val="0"/>
              </a:spcBef>
            </a:pPr>
            <a:endParaRPr lang="en-US" sz="1600" b="1" dirty="0">
              <a:solidFill>
                <a:srgbClr val="3CA1D5"/>
              </a:solidFill>
            </a:endParaRPr>
          </a:p>
          <a:p>
            <a:pPr>
              <a:lnSpc>
                <a:spcPts val="5347"/>
              </a:lnSpc>
              <a:spcBef>
                <a:spcPct val="0"/>
              </a:spcBef>
            </a:pPr>
            <a:endParaRPr lang="en-US" sz="1600" b="1" dirty="0">
              <a:solidFill>
                <a:srgbClr val="3CA1D5"/>
              </a:solidFill>
            </a:endParaRPr>
          </a:p>
          <a:p>
            <a:pPr>
              <a:lnSpc>
                <a:spcPts val="5347"/>
              </a:lnSpc>
              <a:spcBef>
                <a:spcPct val="0"/>
              </a:spcBef>
            </a:pPr>
            <a:endParaRPr lang="en-US" sz="800" dirty="0">
              <a:solidFill>
                <a:schemeClr val="bg1"/>
              </a:solidFill>
            </a:endParaRPr>
          </a:p>
        </p:txBody>
      </p:sp>
      <p:sp>
        <p:nvSpPr>
          <p:cNvPr id="48" name="TextBox 12">
            <a:extLst>
              <a:ext uri="{FF2B5EF4-FFF2-40B4-BE49-F238E27FC236}">
                <a16:creationId xmlns:a16="http://schemas.microsoft.com/office/drawing/2014/main" id="{E0469E21-9B31-DBB4-1849-D057D41B2D29}"/>
              </a:ext>
            </a:extLst>
          </p:cNvPr>
          <p:cNvSpPr txBox="1"/>
          <p:nvPr/>
        </p:nvSpPr>
        <p:spPr>
          <a:xfrm>
            <a:off x="8127543" y="652556"/>
            <a:ext cx="4137382" cy="1872692"/>
          </a:xfrm>
          <a:prstGeom prst="rect">
            <a:avLst/>
          </a:prstGeom>
        </p:spPr>
        <p:txBody>
          <a:bodyPr wrap="square" lIns="0" tIns="0" rIns="0" bIns="0" rtlCol="0" anchor="t">
            <a:spAutoFit/>
          </a:bodyPr>
          <a:lstStyle/>
          <a:p>
            <a:r>
              <a:rPr lang="en-US" sz="1600" b="1" dirty="0">
                <a:solidFill>
                  <a:srgbClr val="3CA1D5"/>
                </a:solidFill>
                <a:ea typeface="DM Sans Bold"/>
                <a:cs typeface="DM Sans Bold"/>
                <a:sym typeface="DM Sans Bold"/>
              </a:rPr>
              <a:t>SPECIFICATIONS:</a:t>
            </a:r>
          </a:p>
          <a:p>
            <a:r>
              <a:rPr lang="en-US" sz="1400" dirty="0">
                <a:solidFill>
                  <a:schemeClr val="bg1"/>
                </a:solidFill>
              </a:rPr>
              <a:t>• </a:t>
            </a:r>
            <a:r>
              <a:rPr lang="en-US" sz="1400" b="1" dirty="0">
                <a:solidFill>
                  <a:schemeClr val="bg1"/>
                </a:solidFill>
              </a:rPr>
              <a:t>Line voltage:</a:t>
            </a:r>
            <a:r>
              <a:rPr lang="en-US" sz="1400" dirty="0">
                <a:solidFill>
                  <a:schemeClr val="bg1"/>
                </a:solidFill>
              </a:rPr>
              <a:t> 120 VAC @ 60 Hz</a:t>
            </a:r>
          </a:p>
          <a:p>
            <a:r>
              <a:rPr lang="en-US" sz="1400" dirty="0">
                <a:solidFill>
                  <a:schemeClr val="bg1"/>
                </a:solidFill>
              </a:rPr>
              <a:t>• </a:t>
            </a:r>
            <a:r>
              <a:rPr lang="en-US" sz="1400" b="1" dirty="0">
                <a:solidFill>
                  <a:schemeClr val="bg1"/>
                </a:solidFill>
              </a:rPr>
              <a:t>Control voltage:</a:t>
            </a:r>
            <a:r>
              <a:rPr lang="en-US" sz="1400" dirty="0">
                <a:solidFill>
                  <a:schemeClr val="bg1"/>
                </a:solidFill>
              </a:rPr>
              <a:t> 24 VAC</a:t>
            </a:r>
          </a:p>
          <a:p>
            <a:r>
              <a:rPr lang="en-US" sz="1400" dirty="0">
                <a:solidFill>
                  <a:schemeClr val="bg1"/>
                </a:solidFill>
              </a:rPr>
              <a:t>• </a:t>
            </a:r>
            <a:r>
              <a:rPr lang="en-US" sz="1400" b="1" dirty="0">
                <a:solidFill>
                  <a:schemeClr val="bg1"/>
                </a:solidFill>
              </a:rPr>
              <a:t>Blower:</a:t>
            </a:r>
            <a:r>
              <a:rPr lang="en-US" sz="1400" dirty="0">
                <a:solidFill>
                  <a:schemeClr val="bg1"/>
                </a:solidFill>
              </a:rPr>
              <a:t> 10 FLA, 25 LRA @ 120 VAC</a:t>
            </a:r>
          </a:p>
          <a:p>
            <a:r>
              <a:rPr lang="en-US" sz="1400" dirty="0">
                <a:solidFill>
                  <a:schemeClr val="bg1"/>
                </a:solidFill>
              </a:rPr>
              <a:t>• </a:t>
            </a:r>
            <a:r>
              <a:rPr lang="en-US" sz="1400" b="1" dirty="0">
                <a:solidFill>
                  <a:schemeClr val="bg1"/>
                </a:solidFill>
              </a:rPr>
              <a:t>Inducer motor:</a:t>
            </a:r>
            <a:r>
              <a:rPr lang="en-US" sz="1400" dirty="0">
                <a:solidFill>
                  <a:schemeClr val="bg1"/>
                </a:solidFill>
              </a:rPr>
              <a:t> 2.8 FLA, 3.5 LRA @ 120 VAC</a:t>
            </a:r>
          </a:p>
          <a:p>
            <a:r>
              <a:rPr lang="en-US" sz="1400" dirty="0">
                <a:solidFill>
                  <a:schemeClr val="bg1"/>
                </a:solidFill>
              </a:rPr>
              <a:t>• </a:t>
            </a:r>
            <a:r>
              <a:rPr lang="en-US" sz="1400" b="1" dirty="0">
                <a:solidFill>
                  <a:schemeClr val="bg1"/>
                </a:solidFill>
              </a:rPr>
              <a:t>Ignitor: </a:t>
            </a:r>
            <a:r>
              <a:rPr lang="en-US" sz="1400" dirty="0">
                <a:solidFill>
                  <a:schemeClr val="bg1"/>
                </a:solidFill>
              </a:rPr>
              <a:t>1.2A @ 120 VAC</a:t>
            </a:r>
          </a:p>
          <a:p>
            <a:r>
              <a:rPr lang="en-US" sz="1400" dirty="0">
                <a:solidFill>
                  <a:schemeClr val="bg1"/>
                </a:solidFill>
              </a:rPr>
              <a:t>• </a:t>
            </a:r>
            <a:r>
              <a:rPr lang="en-US" sz="1400" b="1" dirty="0">
                <a:solidFill>
                  <a:schemeClr val="bg1"/>
                </a:solidFill>
              </a:rPr>
              <a:t>Dimensions:</a:t>
            </a:r>
            <a:r>
              <a:rPr lang="en-US" sz="1400" dirty="0">
                <a:solidFill>
                  <a:schemeClr val="bg1"/>
                </a:solidFill>
              </a:rPr>
              <a:t> 6.00” x 4.50” x 1.00”</a:t>
            </a:r>
          </a:p>
          <a:p>
            <a:pPr marL="0" lvl="0" indent="0" algn="l">
              <a:lnSpc>
                <a:spcPct val="150000"/>
              </a:lnSpc>
              <a:spcBef>
                <a:spcPct val="0"/>
              </a:spcBef>
            </a:pPr>
            <a:endParaRPr lang="en-US" sz="1600" b="1" dirty="0">
              <a:solidFill>
                <a:srgbClr val="3CA1D5"/>
              </a:solidFill>
              <a:ea typeface="DM Sans Bold"/>
              <a:cs typeface="DM Sans Bold"/>
            </a:endParaRPr>
          </a:p>
        </p:txBody>
      </p:sp>
      <p:pic>
        <p:nvPicPr>
          <p:cNvPr id="55" name="Picture 54" descr="A blue and black logo&#10;&#10;Description automatically generated">
            <a:extLst>
              <a:ext uri="{FF2B5EF4-FFF2-40B4-BE49-F238E27FC236}">
                <a16:creationId xmlns:a16="http://schemas.microsoft.com/office/drawing/2014/main" id="{BF7E0FE6-CA95-891E-7818-EA45B8B2FEBB}"/>
              </a:ext>
            </a:extLst>
          </p:cNvPr>
          <p:cNvPicPr>
            <a:picLocks noChangeAspect="1"/>
          </p:cNvPicPr>
          <p:nvPr/>
        </p:nvPicPr>
        <p:blipFill>
          <a:blip r:embed="rId5"/>
          <a:stretch>
            <a:fillRect/>
          </a:stretch>
        </p:blipFill>
        <p:spPr>
          <a:xfrm>
            <a:off x="262897" y="193702"/>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B66258A8-8B12-69F2-3394-32CFCE53B1EB}"/>
              </a:ext>
            </a:extLst>
          </p:cNvPr>
          <p:cNvPicPr>
            <a:picLocks noChangeAspect="1"/>
          </p:cNvPicPr>
          <p:nvPr/>
        </p:nvPicPr>
        <p:blipFill>
          <a:blip r:embed="rId6"/>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437D090B-E134-5706-1275-803BD8F2C697}"/>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3F7C32DD-3BED-A41C-95D0-B93B81BE639E}"/>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653A4E78-4BCC-21F9-979C-3E77EE09CBF6}"/>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2BDCDF1C-E6D8-C49B-A892-AD92F4FFF240}"/>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ABB5A011-4944-02A6-4616-9DC1D045DD78}"/>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A8B4F87E-F52E-FBCF-0CCD-90E99AA72487}"/>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FBB316E4-7EDC-254A-5D92-9D276D7B3BDF}"/>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6E848964-E789-E888-20A5-88F76FC43597}"/>
              </a:ext>
            </a:extLst>
          </p:cNvPr>
          <p:cNvSpPr txBox="1"/>
          <p:nvPr/>
        </p:nvSpPr>
        <p:spPr>
          <a:xfrm>
            <a:off x="262897" y="1325424"/>
            <a:ext cx="6733978" cy="2369880"/>
          </a:xfrm>
          <a:prstGeom prst="rect">
            <a:avLst/>
          </a:prstGeom>
          <a:noFill/>
        </p:spPr>
        <p:txBody>
          <a:bodyPr wrap="square" lIns="91440" tIns="45720" rIns="91440" bIns="45720" rtlCol="0" anchor="t">
            <a:spAutoFit/>
          </a:bodyPr>
          <a:lstStyle/>
          <a:p>
            <a:endParaRPr lang="en-US" dirty="0"/>
          </a:p>
          <a:p>
            <a:pPr marL="285750" indent="-285750">
              <a:buFont typeface="Arial" panose="020B0604020202020204" pitchFamily="34" charset="0"/>
              <a:buChar char="•"/>
            </a:pPr>
            <a:r>
              <a:rPr lang="en-US" sz="1400" dirty="0"/>
              <a:t>Microprocessor-based precision</a:t>
            </a:r>
          </a:p>
          <a:p>
            <a:pPr marL="285750" indent="-285750">
              <a:buFont typeface="Arial" panose="020B0604020202020204" pitchFamily="34" charset="0"/>
              <a:buChar char="•"/>
            </a:pPr>
            <a:r>
              <a:rPr lang="en-US" sz="1400" dirty="0"/>
              <a:t>Controls inducer and blower fan motor, hot surface ignitor, and gas valve</a:t>
            </a:r>
          </a:p>
          <a:p>
            <a:pPr marL="285750" indent="-285750">
              <a:buFont typeface="Arial" panose="020B0604020202020204" pitchFamily="34" charset="0"/>
              <a:buChar char="•"/>
            </a:pPr>
            <a:r>
              <a:rPr lang="en-US" sz="1400" dirty="0"/>
              <a:t>Monitors timing, trial for ignition, flame sensing, pressure and limit switches, and lockout</a:t>
            </a:r>
          </a:p>
          <a:p>
            <a:pPr marL="285750" indent="-285750">
              <a:buFont typeface="Arial" panose="020B0604020202020204" pitchFamily="34" charset="0"/>
              <a:buChar char="•"/>
            </a:pPr>
            <a:r>
              <a:rPr lang="en-US" sz="1400" dirty="0"/>
              <a:t> Designed for 100% gas shutoff in case of ignition failure</a:t>
            </a:r>
          </a:p>
          <a:p>
            <a:pPr marL="285750" indent="-285750">
              <a:buFont typeface="Arial" panose="020B0604020202020204" pitchFamily="34" charset="0"/>
              <a:buChar char="•"/>
            </a:pPr>
            <a:r>
              <a:rPr lang="en-US" sz="1400" dirty="0"/>
              <a:t>Twinning compatible with another </a:t>
            </a:r>
            <a:r>
              <a:rPr lang="en-US" sz="1400" b="1" dirty="0"/>
              <a:t>ICM2810</a:t>
            </a:r>
            <a:endParaRPr lang="en-US" sz="1400" dirty="0"/>
          </a:p>
          <a:p>
            <a:pPr marL="285750" indent="-285750">
              <a:buFont typeface="Arial" panose="020B0604020202020204" pitchFamily="34" charset="0"/>
              <a:buChar char="•"/>
            </a:pPr>
            <a:r>
              <a:rPr lang="en-US" sz="1400" dirty="0"/>
              <a:t>Compatible with LP or natural gas</a:t>
            </a:r>
          </a:p>
          <a:p>
            <a:pPr marL="285750" indent="-285750">
              <a:buFont typeface="Arial" panose="020B0604020202020204" pitchFamily="34" charset="0"/>
              <a:buChar char="•"/>
            </a:pPr>
            <a:r>
              <a:rPr lang="en-US" sz="1400" dirty="0"/>
              <a:t>Diagnostic LED to aid in testing/troubleshooting</a:t>
            </a:r>
          </a:p>
          <a:p>
            <a:endParaRPr lang="en-US" dirty="0">
              <a:ea typeface="DM Sans"/>
              <a:cs typeface="DM Sans"/>
            </a:endParaRPr>
          </a:p>
        </p:txBody>
      </p:sp>
      <p:grpSp>
        <p:nvGrpSpPr>
          <p:cNvPr id="38" name="Group 37">
            <a:extLst>
              <a:ext uri="{FF2B5EF4-FFF2-40B4-BE49-F238E27FC236}">
                <a16:creationId xmlns:a16="http://schemas.microsoft.com/office/drawing/2014/main" id="{ADD1BF24-A3CE-F410-ACC7-210B508DE43E}"/>
              </a:ext>
            </a:extLst>
          </p:cNvPr>
          <p:cNvGrpSpPr/>
          <p:nvPr/>
        </p:nvGrpSpPr>
        <p:grpSpPr>
          <a:xfrm>
            <a:off x="10854720" y="116986"/>
            <a:ext cx="1074383" cy="746856"/>
            <a:chOff x="10987618" y="59026"/>
            <a:chExt cx="1074383" cy="746856"/>
          </a:xfrm>
        </p:grpSpPr>
        <p:sp>
          <p:nvSpPr>
            <p:cNvPr id="36" name="Rectangle 35">
              <a:extLst>
                <a:ext uri="{FF2B5EF4-FFF2-40B4-BE49-F238E27FC236}">
                  <a16:creationId xmlns:a16="http://schemas.microsoft.com/office/drawing/2014/main" id="{2B3C9F74-7762-D0AF-8EE3-EE6824A97AEB}"/>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AB808797-6BAB-0FF3-A7C2-2B805D14221B}"/>
                </a:ext>
              </a:extLst>
            </p:cNvPr>
            <p:cNvPicPr>
              <a:picLocks noChangeAspect="1"/>
            </p:cNvPicPr>
            <p:nvPr/>
          </p:nvPicPr>
          <p:blipFill>
            <a:blip r:embed="rId7"/>
            <a:stretch>
              <a:fillRect/>
            </a:stretch>
          </p:blipFill>
          <p:spPr>
            <a:xfrm>
              <a:off x="11028816" y="113925"/>
              <a:ext cx="988032" cy="687578"/>
            </a:xfrm>
            <a:prstGeom prst="rect">
              <a:avLst/>
            </a:prstGeom>
            <a:ln>
              <a:noFill/>
            </a:ln>
          </p:spPr>
        </p:pic>
      </p:grpSp>
    </p:spTree>
    <p:extLst>
      <p:ext uri="{BB962C8B-B14F-4D97-AF65-F5344CB8AC3E}">
        <p14:creationId xmlns:p14="http://schemas.microsoft.com/office/powerpoint/2010/main" val="1220421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D2B25-6190-57E6-493E-C358AB8F56E3}"/>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AA732D55-D013-F983-4EDA-D2222A9439DC}"/>
              </a:ext>
            </a:extLst>
          </p:cNvPr>
          <p:cNvSpPr/>
          <p:nvPr/>
        </p:nvSpPr>
        <p:spPr>
          <a:xfrm rot="10800000">
            <a:off x="7808350" y="-1"/>
            <a:ext cx="4374891" cy="5586609"/>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81A87AC-B6D6-3351-FA76-056F5B4143CF}"/>
              </a:ext>
            </a:extLst>
          </p:cNvPr>
          <p:cNvPicPr>
            <a:picLocks noChangeAspect="1"/>
          </p:cNvPicPr>
          <p:nvPr/>
        </p:nvPicPr>
        <p:blipFill>
          <a:blip r:embed="rId3">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E248BD44-DC92-0BB4-0849-103F21D16BCC}"/>
              </a:ext>
            </a:extLst>
          </p:cNvPr>
          <p:cNvSpPr txBox="1">
            <a:spLocks/>
          </p:cNvSpPr>
          <p:nvPr/>
        </p:nvSpPr>
        <p:spPr>
          <a:xfrm>
            <a:off x="128623" y="804723"/>
            <a:ext cx="748921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D3750"/>
                </a:solidFill>
                <a:latin typeface="Aptos ExtraBold"/>
              </a:rPr>
              <a:t>ICM2811 – Furnace Control</a:t>
            </a:r>
            <a:endParaRPr lang="en-US" sz="3200" b="1" dirty="0">
              <a:solidFill>
                <a:srgbClr val="2D3750"/>
              </a:solidFill>
              <a:latin typeface="Aptos ExtraBold" panose="020B0004020202020204" pitchFamily="34" charset="0"/>
            </a:endParaRPr>
          </a:p>
        </p:txBody>
      </p:sp>
      <p:sp>
        <p:nvSpPr>
          <p:cNvPr id="47" name="TextBox 12">
            <a:extLst>
              <a:ext uri="{FF2B5EF4-FFF2-40B4-BE49-F238E27FC236}">
                <a16:creationId xmlns:a16="http://schemas.microsoft.com/office/drawing/2014/main" id="{BD09B7B1-6CEB-BC3D-4F4D-32F1064B2F68}"/>
              </a:ext>
            </a:extLst>
          </p:cNvPr>
          <p:cNvSpPr txBox="1"/>
          <p:nvPr/>
        </p:nvSpPr>
        <p:spPr>
          <a:xfrm>
            <a:off x="8065865" y="3838183"/>
            <a:ext cx="3835399" cy="3002938"/>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   REPLACES:</a:t>
            </a:r>
            <a:endParaRPr lang="en-US" sz="1600" dirty="0">
              <a:ea typeface="DM Sans Bold"/>
              <a:cs typeface="DM Sans Bold"/>
              <a:sym typeface="DM Sans Bold"/>
            </a:endParaRPr>
          </a:p>
          <a:p>
            <a:r>
              <a:rPr lang="en-US" sz="1400" b="1" dirty="0">
                <a:solidFill>
                  <a:schemeClr val="bg1"/>
                </a:solidFill>
              </a:rPr>
              <a:t>• Goodman: </a:t>
            </a:r>
            <a:r>
              <a:rPr lang="en-US" sz="1400" dirty="0">
                <a:solidFill>
                  <a:schemeClr val="bg1"/>
                </a:solidFill>
              </a:rPr>
              <a:t>PCBBF110/S, CBBF123/S, PCBBF123S, 0130F00005/S, PCBBF112/S, B18099-26/S </a:t>
            </a:r>
          </a:p>
          <a:p>
            <a:r>
              <a:rPr lang="en-US" sz="1400" b="1" dirty="0">
                <a:solidFill>
                  <a:schemeClr val="bg1"/>
                </a:solidFill>
              </a:rPr>
              <a:t>• ICM: </a:t>
            </a:r>
            <a:r>
              <a:rPr lang="en-US" sz="1400" dirty="0">
                <a:solidFill>
                  <a:schemeClr val="bg1"/>
                </a:solidFill>
              </a:rPr>
              <a:t>ICM286 </a:t>
            </a:r>
          </a:p>
          <a:p>
            <a:r>
              <a:rPr lang="en-US" sz="1400" b="1" dirty="0">
                <a:solidFill>
                  <a:schemeClr val="bg1"/>
                </a:solidFill>
              </a:rPr>
              <a:t>• White-Rodgers: </a:t>
            </a:r>
            <a:r>
              <a:rPr lang="en-US" sz="1400" dirty="0">
                <a:solidFill>
                  <a:schemeClr val="bg1"/>
                </a:solidFill>
              </a:rPr>
              <a:t>50A55-743, 50A55-289, 50T55-289</a:t>
            </a:r>
          </a:p>
          <a:p>
            <a:pPr>
              <a:spcBef>
                <a:spcPct val="0"/>
              </a:spcBef>
            </a:pPr>
            <a:endParaRPr lang="en-US" sz="1600" b="1" dirty="0">
              <a:solidFill>
                <a:srgbClr val="3CA1D5"/>
              </a:solidFill>
            </a:endParaRPr>
          </a:p>
          <a:p>
            <a:pPr>
              <a:lnSpc>
                <a:spcPts val="5347"/>
              </a:lnSpc>
              <a:spcBef>
                <a:spcPct val="0"/>
              </a:spcBef>
            </a:pPr>
            <a:endParaRPr lang="en-US" sz="1600" b="1" dirty="0">
              <a:solidFill>
                <a:srgbClr val="3CA1D5"/>
              </a:solidFill>
            </a:endParaRPr>
          </a:p>
          <a:p>
            <a:pPr>
              <a:lnSpc>
                <a:spcPts val="5347"/>
              </a:lnSpc>
              <a:spcBef>
                <a:spcPct val="0"/>
              </a:spcBef>
            </a:pPr>
            <a:endParaRPr lang="en-US" sz="800" dirty="0">
              <a:solidFill>
                <a:schemeClr val="bg1"/>
              </a:solidFill>
            </a:endParaRPr>
          </a:p>
        </p:txBody>
      </p:sp>
      <p:sp>
        <p:nvSpPr>
          <p:cNvPr id="48" name="TextBox 12">
            <a:extLst>
              <a:ext uri="{FF2B5EF4-FFF2-40B4-BE49-F238E27FC236}">
                <a16:creationId xmlns:a16="http://schemas.microsoft.com/office/drawing/2014/main" id="{2F1F68AD-81EE-DC2B-794A-952D7382F19A}"/>
              </a:ext>
            </a:extLst>
          </p:cNvPr>
          <p:cNvSpPr txBox="1"/>
          <p:nvPr/>
        </p:nvSpPr>
        <p:spPr>
          <a:xfrm>
            <a:off x="8085905" y="108902"/>
            <a:ext cx="3819793" cy="3811684"/>
          </a:xfrm>
          <a:prstGeom prst="rect">
            <a:avLst/>
          </a:prstGeom>
        </p:spPr>
        <p:txBody>
          <a:bodyPr wrap="square" lIns="0" tIns="0" rIns="0" bIns="0" rtlCol="0" anchor="t">
            <a:spAutoFit/>
          </a:bodyPr>
          <a:lstStyle/>
          <a:p>
            <a:r>
              <a:rPr lang="en-US" sz="1600" b="1" dirty="0">
                <a:solidFill>
                  <a:srgbClr val="3CA1D5"/>
                </a:solidFill>
                <a:ea typeface="DM Sans Bold"/>
                <a:cs typeface="DM Sans Bold"/>
                <a:sym typeface="DM Sans Bold"/>
              </a:rPr>
              <a:t>SPECIFICATIONS:</a:t>
            </a:r>
          </a:p>
          <a:p>
            <a:r>
              <a:rPr lang="en-US" sz="1400" dirty="0">
                <a:solidFill>
                  <a:schemeClr val="bg1"/>
                </a:solidFill>
              </a:rPr>
              <a:t>• </a:t>
            </a:r>
            <a:r>
              <a:rPr lang="en-US" sz="1400" b="1" dirty="0">
                <a:solidFill>
                  <a:schemeClr val="bg1"/>
                </a:solidFill>
              </a:rPr>
              <a:t>Line voltage:</a:t>
            </a:r>
            <a:r>
              <a:rPr lang="en-US" sz="1400" dirty="0">
                <a:solidFill>
                  <a:schemeClr val="bg1"/>
                </a:solidFill>
              </a:rPr>
              <a:t> 120 VAC @ 60 Hz</a:t>
            </a:r>
          </a:p>
          <a:p>
            <a:r>
              <a:rPr lang="en-US" sz="1400" dirty="0">
                <a:solidFill>
                  <a:schemeClr val="bg1"/>
                </a:solidFill>
              </a:rPr>
              <a:t>• </a:t>
            </a:r>
            <a:r>
              <a:rPr lang="en-US" sz="1400" b="1" dirty="0">
                <a:solidFill>
                  <a:schemeClr val="bg1"/>
                </a:solidFill>
              </a:rPr>
              <a:t>Control voltage: </a:t>
            </a:r>
            <a:r>
              <a:rPr lang="en-US" sz="1400" dirty="0">
                <a:solidFill>
                  <a:schemeClr val="bg1"/>
                </a:solidFill>
              </a:rPr>
              <a:t>18-30 VAC</a:t>
            </a:r>
          </a:p>
          <a:p>
            <a:r>
              <a:rPr lang="en-US" sz="1400" dirty="0">
                <a:solidFill>
                  <a:schemeClr val="bg1"/>
                </a:solidFill>
              </a:rPr>
              <a:t>• </a:t>
            </a:r>
            <a:r>
              <a:rPr lang="en-US" sz="1400" b="1" dirty="0">
                <a:solidFill>
                  <a:schemeClr val="bg1"/>
                </a:solidFill>
              </a:rPr>
              <a:t>Frequency: </a:t>
            </a:r>
            <a:r>
              <a:rPr lang="en-US" sz="1400" dirty="0">
                <a:solidFill>
                  <a:schemeClr val="bg1"/>
                </a:solidFill>
              </a:rPr>
              <a:t>60 Hz</a:t>
            </a:r>
          </a:p>
          <a:p>
            <a:r>
              <a:rPr lang="en-US" sz="1400" dirty="0">
                <a:solidFill>
                  <a:schemeClr val="bg1"/>
                </a:solidFill>
              </a:rPr>
              <a:t>• </a:t>
            </a:r>
            <a:r>
              <a:rPr lang="en-US" sz="1400" b="1" dirty="0">
                <a:solidFill>
                  <a:schemeClr val="bg1"/>
                </a:solidFill>
              </a:rPr>
              <a:t>Igniter current:</a:t>
            </a:r>
            <a:r>
              <a:rPr lang="en-US" sz="1400" dirty="0">
                <a:solidFill>
                  <a:schemeClr val="bg1"/>
                </a:solidFill>
              </a:rPr>
              <a:t> 6.0 amp @ 120 VAC </a:t>
            </a:r>
            <a:br>
              <a:rPr lang="en-US" sz="1400" dirty="0">
                <a:solidFill>
                  <a:schemeClr val="bg1"/>
                </a:solidFill>
              </a:rPr>
            </a:br>
            <a:r>
              <a:rPr lang="en-US" sz="1400" dirty="0">
                <a:solidFill>
                  <a:schemeClr val="bg1"/>
                </a:solidFill>
              </a:rPr>
              <a:t>60 Hz (resistive)</a:t>
            </a:r>
          </a:p>
          <a:p>
            <a:r>
              <a:rPr lang="en-US" sz="1400" dirty="0">
                <a:solidFill>
                  <a:schemeClr val="bg1"/>
                </a:solidFill>
              </a:rPr>
              <a:t>• </a:t>
            </a:r>
            <a:r>
              <a:rPr lang="en-US" sz="1400" b="1" dirty="0">
                <a:solidFill>
                  <a:schemeClr val="bg1"/>
                </a:solidFill>
              </a:rPr>
              <a:t>Inducer relay:</a:t>
            </a:r>
            <a:r>
              <a:rPr lang="en-US" sz="1400" dirty="0">
                <a:solidFill>
                  <a:schemeClr val="bg1"/>
                </a:solidFill>
              </a:rPr>
              <a:t> 2.2 FLA–3.5 LRA @ 120 VAC</a:t>
            </a:r>
          </a:p>
          <a:p>
            <a:r>
              <a:rPr lang="en-US" sz="1400" dirty="0">
                <a:solidFill>
                  <a:schemeClr val="bg1"/>
                </a:solidFill>
              </a:rPr>
              <a:t>• </a:t>
            </a:r>
            <a:r>
              <a:rPr lang="en-US" sz="1400" b="1" dirty="0">
                <a:solidFill>
                  <a:schemeClr val="bg1"/>
                </a:solidFill>
              </a:rPr>
              <a:t>Blower relay: </a:t>
            </a:r>
            <a:r>
              <a:rPr lang="en-US" sz="1400" dirty="0">
                <a:solidFill>
                  <a:schemeClr val="bg1"/>
                </a:solidFill>
              </a:rPr>
              <a:t>14.5 FLA–25.0 LRA @ </a:t>
            </a:r>
            <a:br>
              <a:rPr lang="en-US" sz="1400" dirty="0">
                <a:solidFill>
                  <a:schemeClr val="bg1"/>
                </a:solidFill>
              </a:rPr>
            </a:br>
            <a:r>
              <a:rPr lang="en-US" sz="1400" dirty="0">
                <a:solidFill>
                  <a:schemeClr val="bg1"/>
                </a:solidFill>
              </a:rPr>
              <a:t>120 VAC (2spd–H/C)</a:t>
            </a:r>
          </a:p>
          <a:p>
            <a:r>
              <a:rPr lang="en-US" sz="1400" dirty="0">
                <a:solidFill>
                  <a:schemeClr val="bg1"/>
                </a:solidFill>
              </a:rPr>
              <a:t>• </a:t>
            </a:r>
            <a:r>
              <a:rPr lang="en-US" sz="1400" b="1" dirty="0">
                <a:solidFill>
                  <a:schemeClr val="bg1"/>
                </a:solidFill>
              </a:rPr>
              <a:t>Gas valve relay:</a:t>
            </a:r>
            <a:r>
              <a:rPr lang="en-US" sz="1400" dirty="0">
                <a:solidFill>
                  <a:schemeClr val="bg1"/>
                </a:solidFill>
              </a:rPr>
              <a:t> 1.5 amp @ 25 VAC </a:t>
            </a:r>
            <a:br>
              <a:rPr lang="en-US" sz="1400" dirty="0">
                <a:solidFill>
                  <a:schemeClr val="bg1"/>
                </a:solidFill>
              </a:rPr>
            </a:br>
            <a:r>
              <a:rPr lang="en-US" sz="1400" dirty="0">
                <a:solidFill>
                  <a:schemeClr val="bg1"/>
                </a:solidFill>
              </a:rPr>
              <a:t>60 Hz 0.6 pf</a:t>
            </a:r>
          </a:p>
          <a:p>
            <a:r>
              <a:rPr lang="en-US" sz="1400" dirty="0">
                <a:solidFill>
                  <a:schemeClr val="bg1"/>
                </a:solidFill>
              </a:rPr>
              <a:t>• </a:t>
            </a:r>
            <a:r>
              <a:rPr lang="en-US" sz="1400" b="1" dirty="0">
                <a:solidFill>
                  <a:schemeClr val="bg1"/>
                </a:solidFill>
              </a:rPr>
              <a:t>Operating temperature:</a:t>
            </a:r>
            <a:r>
              <a:rPr lang="en-US" sz="1400" dirty="0">
                <a:solidFill>
                  <a:schemeClr val="bg1"/>
                </a:solidFill>
              </a:rPr>
              <a:t> -40˚F to 176˚F (-40˚C to 80˚C)</a:t>
            </a:r>
          </a:p>
          <a:p>
            <a:r>
              <a:rPr lang="en-US" sz="1400" dirty="0">
                <a:solidFill>
                  <a:schemeClr val="bg1"/>
                </a:solidFill>
              </a:rPr>
              <a:t>• </a:t>
            </a:r>
            <a:r>
              <a:rPr lang="en-US" sz="1400" b="1" dirty="0">
                <a:solidFill>
                  <a:schemeClr val="bg1"/>
                </a:solidFill>
              </a:rPr>
              <a:t>Humidity range:</a:t>
            </a:r>
            <a:r>
              <a:rPr lang="en-US" sz="1400" dirty="0">
                <a:solidFill>
                  <a:schemeClr val="bg1"/>
                </a:solidFill>
              </a:rPr>
              <a:t> 5 to 95% RH </a:t>
            </a:r>
            <a:br>
              <a:rPr lang="en-US" sz="1400" dirty="0">
                <a:solidFill>
                  <a:schemeClr val="bg1"/>
                </a:solidFill>
              </a:rPr>
            </a:br>
            <a:r>
              <a:rPr lang="en-US" sz="1400" dirty="0">
                <a:solidFill>
                  <a:schemeClr val="bg1"/>
                </a:solidFill>
              </a:rPr>
              <a:t>(non-condensing)</a:t>
            </a:r>
          </a:p>
          <a:p>
            <a:r>
              <a:rPr lang="en-US" sz="1400" dirty="0">
                <a:solidFill>
                  <a:schemeClr val="bg1"/>
                </a:solidFill>
              </a:rPr>
              <a:t>• </a:t>
            </a:r>
            <a:r>
              <a:rPr lang="en-US" sz="1400" b="1" dirty="0">
                <a:solidFill>
                  <a:schemeClr val="bg1"/>
                </a:solidFill>
              </a:rPr>
              <a:t>Dimensions:</a:t>
            </a:r>
            <a:r>
              <a:rPr lang="en-US" sz="1400" dirty="0">
                <a:solidFill>
                  <a:schemeClr val="bg1"/>
                </a:solidFill>
              </a:rPr>
              <a:t> 5.75” x 4.50” x 1.25” </a:t>
            </a:r>
          </a:p>
          <a:p>
            <a:pPr marL="0" lvl="0" indent="0" algn="l">
              <a:lnSpc>
                <a:spcPct val="150000"/>
              </a:lnSpc>
              <a:spcBef>
                <a:spcPct val="0"/>
              </a:spcBef>
            </a:pPr>
            <a:endParaRPr lang="en-US" sz="1600" b="1" dirty="0">
              <a:solidFill>
                <a:srgbClr val="3CA1D5"/>
              </a:solidFill>
              <a:ea typeface="DM Sans Bold"/>
              <a:cs typeface="DM Sans Bold"/>
            </a:endParaRPr>
          </a:p>
        </p:txBody>
      </p:sp>
      <p:pic>
        <p:nvPicPr>
          <p:cNvPr id="55" name="Picture 54" descr="A blue and black logo&#10;&#10;Description automatically generated">
            <a:extLst>
              <a:ext uri="{FF2B5EF4-FFF2-40B4-BE49-F238E27FC236}">
                <a16:creationId xmlns:a16="http://schemas.microsoft.com/office/drawing/2014/main" id="{08296827-9226-5D27-A25F-2EBD7FB6CDC1}"/>
              </a:ext>
            </a:extLst>
          </p:cNvPr>
          <p:cNvPicPr>
            <a:picLocks noChangeAspect="1"/>
          </p:cNvPicPr>
          <p:nvPr/>
        </p:nvPicPr>
        <p:blipFill>
          <a:blip r:embed="rId4"/>
          <a:stretch>
            <a:fillRect/>
          </a:stretch>
        </p:blipFill>
        <p:spPr>
          <a:xfrm>
            <a:off x="262897" y="193702"/>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6A12D4B5-9C6E-377B-11C6-A717F7C28DD8}"/>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CDBEFC86-2DC9-E0F5-1067-66A5B7B0153E}"/>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3088B962-0225-1701-3BAB-FA0855CB29BB}"/>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5E8472D8-3979-2B1E-428F-409E39610165}"/>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691DC53D-092A-59D5-DF94-16BB27400D9D}"/>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2E628971-EC29-A28F-6EDE-61BA8F84E102}"/>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80B8DF75-9B0F-6871-53F4-1B1D8ADF9A17}"/>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9FBBC735-4A18-B3AE-42E8-09E8EED9429F}"/>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1C0D77B6-5350-779A-6971-DFD76D7796F7}"/>
              </a:ext>
            </a:extLst>
          </p:cNvPr>
          <p:cNvSpPr txBox="1"/>
          <p:nvPr/>
        </p:nvSpPr>
        <p:spPr>
          <a:xfrm>
            <a:off x="262896" y="1325424"/>
            <a:ext cx="7354945" cy="1661993"/>
          </a:xfrm>
          <a:prstGeom prst="rect">
            <a:avLst/>
          </a:prstGeom>
          <a:noFill/>
        </p:spPr>
        <p:txBody>
          <a:bodyPr wrap="square" lIns="91440" tIns="45720" rIns="91440" bIns="45720" rtlCol="0" anchor="t">
            <a:spAutoFit/>
          </a:bodyPr>
          <a:lstStyle/>
          <a:p>
            <a:endParaRPr lang="en-US" sz="1400" dirty="0"/>
          </a:p>
          <a:p>
            <a:pPr marL="285750" indent="-285750">
              <a:buFont typeface="Arial" panose="020B0604020202020204" pitchFamily="34" charset="0"/>
              <a:buChar char="•"/>
            </a:pPr>
            <a:r>
              <a:rPr lang="en-US" sz="1400" dirty="0"/>
              <a:t>Controls the gas valve, inducer draft motor, circulating blower and hot surface ignitor</a:t>
            </a:r>
          </a:p>
          <a:p>
            <a:pPr marL="285750" indent="-285750">
              <a:buFont typeface="Arial" panose="020B0604020202020204" pitchFamily="34" charset="0"/>
              <a:buChar char="•"/>
            </a:pPr>
            <a:r>
              <a:rPr lang="en-US" sz="1400" dirty="0"/>
              <a:t>Monitors system pressure and limit switches</a:t>
            </a:r>
          </a:p>
          <a:p>
            <a:pPr marL="285750" indent="-285750">
              <a:buFont typeface="Arial" panose="020B0604020202020204" pitchFamily="34" charset="0"/>
              <a:buChar char="•"/>
            </a:pPr>
            <a:r>
              <a:rPr lang="en-US" sz="1400" dirty="0"/>
              <a:t>Microprocessor based precision</a:t>
            </a:r>
          </a:p>
          <a:p>
            <a:pPr marL="285750" indent="-285750">
              <a:buFont typeface="Arial" panose="020B0604020202020204" pitchFamily="34" charset="0"/>
              <a:buChar char="•"/>
            </a:pPr>
            <a:r>
              <a:rPr lang="en-US" sz="1400" dirty="0"/>
              <a:t>Twinning compatible with another </a:t>
            </a:r>
            <a:r>
              <a:rPr lang="en-US" sz="1400" b="1" dirty="0"/>
              <a:t>ICM2811</a:t>
            </a:r>
            <a:r>
              <a:rPr lang="en-US" sz="1400" dirty="0"/>
              <a:t> control board</a:t>
            </a:r>
          </a:p>
          <a:p>
            <a:pPr marL="285750" indent="-285750">
              <a:buFont typeface="Arial" panose="020B0604020202020204" pitchFamily="34" charset="0"/>
              <a:buChar char="•"/>
            </a:pPr>
            <a:r>
              <a:rPr lang="en-US" sz="1400" dirty="0"/>
              <a:t>Diagnostic LEDs aid in testing and troubleshooting</a:t>
            </a:r>
          </a:p>
          <a:p>
            <a:endParaRPr lang="en-US" dirty="0">
              <a:ea typeface="DM Sans"/>
              <a:cs typeface="DM Sans"/>
            </a:endParaRPr>
          </a:p>
        </p:txBody>
      </p:sp>
      <p:grpSp>
        <p:nvGrpSpPr>
          <p:cNvPr id="38" name="Group 37">
            <a:extLst>
              <a:ext uri="{FF2B5EF4-FFF2-40B4-BE49-F238E27FC236}">
                <a16:creationId xmlns:a16="http://schemas.microsoft.com/office/drawing/2014/main" id="{034752CC-047B-2787-5E98-43CD2B13897A}"/>
              </a:ext>
            </a:extLst>
          </p:cNvPr>
          <p:cNvGrpSpPr/>
          <p:nvPr/>
        </p:nvGrpSpPr>
        <p:grpSpPr>
          <a:xfrm>
            <a:off x="10973987" y="193702"/>
            <a:ext cx="1074383" cy="746856"/>
            <a:chOff x="10987618" y="59026"/>
            <a:chExt cx="1074383" cy="746856"/>
          </a:xfrm>
        </p:grpSpPr>
        <p:sp>
          <p:nvSpPr>
            <p:cNvPr id="36" name="Rectangle 35">
              <a:extLst>
                <a:ext uri="{FF2B5EF4-FFF2-40B4-BE49-F238E27FC236}">
                  <a16:creationId xmlns:a16="http://schemas.microsoft.com/office/drawing/2014/main" id="{39B8F65B-3006-3339-3919-578F55C951B4}"/>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76322D85-B5C8-BBE1-9DA3-15D96F61DE38}"/>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3" name="Picture 2" descr="A close-up of a circuit board&#10;&#10;AI-generated content may be incorrect.">
            <a:extLst>
              <a:ext uri="{FF2B5EF4-FFF2-40B4-BE49-F238E27FC236}">
                <a16:creationId xmlns:a16="http://schemas.microsoft.com/office/drawing/2014/main" id="{7740BC21-4C73-B38D-188B-81AC5C44FEDB}"/>
              </a:ext>
            </a:extLst>
          </p:cNvPr>
          <p:cNvPicPr>
            <a:picLocks noChangeAspect="1"/>
          </p:cNvPicPr>
          <p:nvPr/>
        </p:nvPicPr>
        <p:blipFill>
          <a:blip r:embed="rId7"/>
          <a:stretch>
            <a:fillRect/>
          </a:stretch>
        </p:blipFill>
        <p:spPr>
          <a:xfrm>
            <a:off x="645202" y="3646112"/>
            <a:ext cx="3228030" cy="2504951"/>
          </a:xfrm>
          <a:prstGeom prst="rect">
            <a:avLst/>
          </a:prstGeom>
        </p:spPr>
      </p:pic>
    </p:spTree>
    <p:extLst>
      <p:ext uri="{BB962C8B-B14F-4D97-AF65-F5344CB8AC3E}">
        <p14:creationId xmlns:p14="http://schemas.microsoft.com/office/powerpoint/2010/main" val="652073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F43E7-4265-0B8A-AB19-9CE05148FF4B}"/>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9732524B-1CDF-2A74-0034-AEF3EA0861D6}"/>
              </a:ext>
            </a:extLst>
          </p:cNvPr>
          <p:cNvSpPr/>
          <p:nvPr/>
        </p:nvSpPr>
        <p:spPr>
          <a:xfrm rot="10800000">
            <a:off x="7808355" y="0"/>
            <a:ext cx="4374891" cy="6494873"/>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49FC014E-A25F-9CE7-16D4-4B8DF16E300D}"/>
              </a:ext>
            </a:extLst>
          </p:cNvPr>
          <p:cNvPicPr>
            <a:picLocks noChangeAspect="1"/>
          </p:cNvPicPr>
          <p:nvPr/>
        </p:nvPicPr>
        <p:blipFill>
          <a:blip r:embed="rId3">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629277A6-7DB8-2B6E-38C2-1833E0891AFE}"/>
              </a:ext>
            </a:extLst>
          </p:cNvPr>
          <p:cNvSpPr txBox="1">
            <a:spLocks/>
          </p:cNvSpPr>
          <p:nvPr/>
        </p:nvSpPr>
        <p:spPr>
          <a:xfrm>
            <a:off x="128623" y="804723"/>
            <a:ext cx="748921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D3750"/>
                </a:solidFill>
                <a:latin typeface="Aptos ExtraBold"/>
              </a:rPr>
              <a:t>ICM2813 – Furnace Control</a:t>
            </a:r>
            <a:endParaRPr lang="en-US" sz="3200" b="1" dirty="0">
              <a:solidFill>
                <a:srgbClr val="2D3750"/>
              </a:solidFill>
              <a:latin typeface="Aptos ExtraBold" panose="020B0004020202020204" pitchFamily="34" charset="0"/>
            </a:endParaRPr>
          </a:p>
        </p:txBody>
      </p:sp>
      <p:sp>
        <p:nvSpPr>
          <p:cNvPr id="47" name="TextBox 12">
            <a:extLst>
              <a:ext uri="{FF2B5EF4-FFF2-40B4-BE49-F238E27FC236}">
                <a16:creationId xmlns:a16="http://schemas.microsoft.com/office/drawing/2014/main" id="{7374487E-EB1E-BFFD-5587-307D0E82B5FD}"/>
              </a:ext>
            </a:extLst>
          </p:cNvPr>
          <p:cNvSpPr txBox="1"/>
          <p:nvPr/>
        </p:nvSpPr>
        <p:spPr>
          <a:xfrm>
            <a:off x="8085905" y="4103341"/>
            <a:ext cx="3835399" cy="3187604"/>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   REPLACES:</a:t>
            </a:r>
            <a:endParaRPr lang="en-US" sz="1600" dirty="0">
              <a:ea typeface="DM Sans Bold"/>
              <a:cs typeface="DM Sans Bold"/>
              <a:sym typeface="DM Sans Bold"/>
            </a:endParaRPr>
          </a:p>
          <a:p>
            <a:r>
              <a:rPr lang="en-US" sz="1400" b="1" dirty="0">
                <a:solidFill>
                  <a:schemeClr val="bg1"/>
                </a:solidFill>
              </a:rPr>
              <a:t>• Lennox: </a:t>
            </a:r>
            <a:r>
              <a:rPr lang="en-US" sz="1400" dirty="0">
                <a:solidFill>
                  <a:schemeClr val="bg1"/>
                </a:solidFill>
              </a:rPr>
              <a:t>10M9301, 12L6901, 32M8801, 56L8401, 24L8501, 63K8901, 97L4801, 100925-01, 100925-03, 17W9201, 23W5101, 30W2501, 69M0801, 69M1501, 83M00</a:t>
            </a:r>
          </a:p>
          <a:p>
            <a:r>
              <a:rPr lang="en-US" sz="1400" b="1" dirty="0">
                <a:solidFill>
                  <a:schemeClr val="bg1"/>
                </a:solidFill>
              </a:rPr>
              <a:t>• White-Rodgers: </a:t>
            </a:r>
            <a:r>
              <a:rPr lang="en-US" sz="1400" dirty="0">
                <a:solidFill>
                  <a:schemeClr val="bg1"/>
                </a:solidFill>
              </a:rPr>
              <a:t>21D83M-843, 50A65-120, 50A65-121, 50A62-120, 50A62-121, 50A62-820, 50A66-122, 50A66-123</a:t>
            </a:r>
          </a:p>
          <a:p>
            <a:pPr>
              <a:spcBef>
                <a:spcPct val="0"/>
              </a:spcBef>
            </a:pPr>
            <a:endParaRPr lang="en-US" sz="1400" b="1" dirty="0">
              <a:solidFill>
                <a:srgbClr val="3CA1D5"/>
              </a:solidFill>
            </a:endParaRPr>
          </a:p>
          <a:p>
            <a:pPr>
              <a:lnSpc>
                <a:spcPts val="5347"/>
              </a:lnSpc>
              <a:spcBef>
                <a:spcPct val="0"/>
              </a:spcBef>
            </a:pPr>
            <a:endParaRPr lang="en-US" sz="1600" b="1" dirty="0">
              <a:solidFill>
                <a:srgbClr val="3CA1D5"/>
              </a:solidFill>
            </a:endParaRPr>
          </a:p>
          <a:p>
            <a:pPr>
              <a:lnSpc>
                <a:spcPts val="5347"/>
              </a:lnSpc>
              <a:spcBef>
                <a:spcPct val="0"/>
              </a:spcBef>
            </a:pPr>
            <a:endParaRPr lang="en-US" sz="800" dirty="0">
              <a:solidFill>
                <a:schemeClr val="bg1"/>
              </a:solidFill>
            </a:endParaRPr>
          </a:p>
        </p:txBody>
      </p:sp>
      <p:sp>
        <p:nvSpPr>
          <p:cNvPr id="48" name="TextBox 12">
            <a:extLst>
              <a:ext uri="{FF2B5EF4-FFF2-40B4-BE49-F238E27FC236}">
                <a16:creationId xmlns:a16="http://schemas.microsoft.com/office/drawing/2014/main" id="{42E1C7EA-FFD7-A152-D19B-B73FEDE7CF98}"/>
              </a:ext>
            </a:extLst>
          </p:cNvPr>
          <p:cNvSpPr txBox="1"/>
          <p:nvPr/>
        </p:nvSpPr>
        <p:spPr>
          <a:xfrm>
            <a:off x="8085905" y="244265"/>
            <a:ext cx="3819793" cy="3939540"/>
          </a:xfrm>
          <a:prstGeom prst="rect">
            <a:avLst/>
          </a:prstGeom>
        </p:spPr>
        <p:txBody>
          <a:bodyPr wrap="square" lIns="0" tIns="0" rIns="0" bIns="0" rtlCol="0" anchor="t">
            <a:spAutoFit/>
          </a:bodyPr>
          <a:lstStyle/>
          <a:p>
            <a:r>
              <a:rPr lang="en-US" sz="1600" b="1" dirty="0">
                <a:solidFill>
                  <a:srgbClr val="3CA1D5"/>
                </a:solidFill>
                <a:ea typeface="DM Sans Bold"/>
                <a:cs typeface="DM Sans Bold"/>
                <a:sym typeface="DM Sans Bold"/>
              </a:rPr>
              <a:t>SPECIFICATIONS:</a:t>
            </a:r>
          </a:p>
          <a:p>
            <a:r>
              <a:rPr lang="en-US" sz="1400" dirty="0">
                <a:solidFill>
                  <a:schemeClr val="bg1"/>
                </a:solidFill>
              </a:rPr>
              <a:t>• </a:t>
            </a:r>
            <a:r>
              <a:rPr lang="en-US" sz="1400" b="1" dirty="0">
                <a:solidFill>
                  <a:schemeClr val="bg1"/>
                </a:solidFill>
              </a:rPr>
              <a:t>Control voltage:</a:t>
            </a:r>
            <a:r>
              <a:rPr lang="en-US" sz="1400" dirty="0">
                <a:solidFill>
                  <a:schemeClr val="bg1"/>
                </a:solidFill>
              </a:rPr>
              <a:t> 18-30 VAC</a:t>
            </a:r>
          </a:p>
          <a:p>
            <a:r>
              <a:rPr lang="en-US" sz="1400" dirty="0">
                <a:solidFill>
                  <a:schemeClr val="bg1"/>
                </a:solidFill>
              </a:rPr>
              <a:t>• </a:t>
            </a:r>
            <a:r>
              <a:rPr lang="en-US" sz="1400" b="1" dirty="0">
                <a:solidFill>
                  <a:schemeClr val="bg1"/>
                </a:solidFill>
              </a:rPr>
              <a:t>Line voltage:</a:t>
            </a:r>
            <a:r>
              <a:rPr lang="en-US" sz="1400" dirty="0">
                <a:solidFill>
                  <a:schemeClr val="bg1"/>
                </a:solidFill>
              </a:rPr>
              <a:t> 120 VAC @ 60 Hz</a:t>
            </a:r>
          </a:p>
          <a:p>
            <a:r>
              <a:rPr lang="en-US" sz="1400" dirty="0">
                <a:solidFill>
                  <a:schemeClr val="bg1"/>
                </a:solidFill>
              </a:rPr>
              <a:t>• </a:t>
            </a:r>
            <a:r>
              <a:rPr lang="en-US" sz="1400" b="1" dirty="0">
                <a:solidFill>
                  <a:schemeClr val="bg1"/>
                </a:solidFill>
              </a:rPr>
              <a:t>Frequency: </a:t>
            </a:r>
            <a:r>
              <a:rPr lang="en-US" sz="1400" dirty="0">
                <a:solidFill>
                  <a:schemeClr val="bg1"/>
                </a:solidFill>
              </a:rPr>
              <a:t>60 Hz</a:t>
            </a:r>
          </a:p>
          <a:p>
            <a:r>
              <a:rPr lang="en-US" sz="1400" dirty="0">
                <a:solidFill>
                  <a:schemeClr val="bg1"/>
                </a:solidFill>
              </a:rPr>
              <a:t>• </a:t>
            </a:r>
            <a:r>
              <a:rPr lang="en-US" sz="1400" b="1" dirty="0">
                <a:solidFill>
                  <a:schemeClr val="bg1"/>
                </a:solidFill>
              </a:rPr>
              <a:t>Igniter current:</a:t>
            </a:r>
            <a:r>
              <a:rPr lang="en-US" sz="1400" dirty="0">
                <a:solidFill>
                  <a:schemeClr val="bg1"/>
                </a:solidFill>
              </a:rPr>
              <a:t> 2.0 amp @ 80 VAC </a:t>
            </a:r>
            <a:br>
              <a:rPr lang="en-US" sz="1400" dirty="0">
                <a:solidFill>
                  <a:schemeClr val="bg1"/>
                </a:solidFill>
              </a:rPr>
            </a:br>
            <a:r>
              <a:rPr lang="en-US" sz="1400" dirty="0">
                <a:solidFill>
                  <a:schemeClr val="bg1"/>
                </a:solidFill>
              </a:rPr>
              <a:t>60 Hz (resistive)</a:t>
            </a:r>
          </a:p>
          <a:p>
            <a:r>
              <a:rPr lang="en-US" sz="1400" dirty="0">
                <a:solidFill>
                  <a:schemeClr val="bg1"/>
                </a:solidFill>
              </a:rPr>
              <a:t>• </a:t>
            </a:r>
            <a:r>
              <a:rPr lang="en-US" sz="1400" b="1" dirty="0">
                <a:solidFill>
                  <a:schemeClr val="bg1"/>
                </a:solidFill>
              </a:rPr>
              <a:t>Inducer relay:</a:t>
            </a:r>
            <a:r>
              <a:rPr lang="en-US" sz="1400" dirty="0">
                <a:solidFill>
                  <a:schemeClr val="bg1"/>
                </a:solidFill>
              </a:rPr>
              <a:t> 2.2 FLA–3.5 LRA @ </a:t>
            </a:r>
            <a:br>
              <a:rPr lang="en-US" sz="1400" dirty="0">
                <a:solidFill>
                  <a:schemeClr val="bg1"/>
                </a:solidFill>
              </a:rPr>
            </a:br>
            <a:r>
              <a:rPr lang="en-US" sz="1400" dirty="0">
                <a:solidFill>
                  <a:schemeClr val="bg1"/>
                </a:solidFill>
              </a:rPr>
              <a:t>120 VAC</a:t>
            </a:r>
          </a:p>
          <a:p>
            <a:r>
              <a:rPr lang="en-US" sz="1400" dirty="0">
                <a:solidFill>
                  <a:schemeClr val="bg1"/>
                </a:solidFill>
              </a:rPr>
              <a:t>• </a:t>
            </a:r>
            <a:r>
              <a:rPr lang="en-US" sz="1400" b="1" dirty="0">
                <a:solidFill>
                  <a:schemeClr val="bg1"/>
                </a:solidFill>
              </a:rPr>
              <a:t>Blower relay:</a:t>
            </a:r>
            <a:r>
              <a:rPr lang="en-US" sz="1400" dirty="0">
                <a:solidFill>
                  <a:schemeClr val="bg1"/>
                </a:solidFill>
              </a:rPr>
              <a:t> 14.5 FLA–25.0 LRA @ </a:t>
            </a:r>
            <a:br>
              <a:rPr lang="en-US" sz="1400" dirty="0">
                <a:solidFill>
                  <a:schemeClr val="bg1"/>
                </a:solidFill>
              </a:rPr>
            </a:br>
            <a:r>
              <a:rPr lang="en-US" sz="1400" dirty="0">
                <a:solidFill>
                  <a:schemeClr val="bg1"/>
                </a:solidFill>
              </a:rPr>
              <a:t>120 VAC (2spd–H/C)</a:t>
            </a:r>
          </a:p>
          <a:p>
            <a:r>
              <a:rPr lang="en-US" sz="1400" dirty="0">
                <a:solidFill>
                  <a:schemeClr val="bg1"/>
                </a:solidFill>
              </a:rPr>
              <a:t>• </a:t>
            </a:r>
            <a:r>
              <a:rPr lang="en-US" sz="1400" b="1" dirty="0">
                <a:solidFill>
                  <a:schemeClr val="bg1"/>
                </a:solidFill>
              </a:rPr>
              <a:t>Gas valve relay:</a:t>
            </a:r>
            <a:r>
              <a:rPr lang="en-US" sz="1400" dirty="0">
                <a:solidFill>
                  <a:schemeClr val="bg1"/>
                </a:solidFill>
              </a:rPr>
              <a:t> 1.5 amp @ 25 VAC </a:t>
            </a:r>
            <a:br>
              <a:rPr lang="en-US" sz="1400" dirty="0">
                <a:solidFill>
                  <a:schemeClr val="bg1"/>
                </a:solidFill>
              </a:rPr>
            </a:br>
            <a:r>
              <a:rPr lang="en-US" sz="1400" dirty="0">
                <a:solidFill>
                  <a:schemeClr val="bg1"/>
                </a:solidFill>
              </a:rPr>
              <a:t>60 Hz 0.6 pf</a:t>
            </a:r>
          </a:p>
          <a:p>
            <a:r>
              <a:rPr lang="en-US" sz="1400" dirty="0">
                <a:solidFill>
                  <a:schemeClr val="bg1"/>
                </a:solidFill>
              </a:rPr>
              <a:t>• </a:t>
            </a:r>
            <a:r>
              <a:rPr lang="en-US" sz="1400" b="1" dirty="0">
                <a:solidFill>
                  <a:schemeClr val="bg1"/>
                </a:solidFill>
              </a:rPr>
              <a:t>Operating temperature:</a:t>
            </a:r>
            <a:r>
              <a:rPr lang="en-US" sz="1400" dirty="0">
                <a:solidFill>
                  <a:schemeClr val="bg1"/>
                </a:solidFill>
              </a:rPr>
              <a:t> -40˚F to 176˚F (-40˚C to 80˚C)</a:t>
            </a:r>
          </a:p>
          <a:p>
            <a:r>
              <a:rPr lang="en-US" sz="1400" dirty="0">
                <a:solidFill>
                  <a:schemeClr val="bg1"/>
                </a:solidFill>
              </a:rPr>
              <a:t>• </a:t>
            </a:r>
            <a:r>
              <a:rPr lang="en-US" sz="1400" b="1" dirty="0">
                <a:solidFill>
                  <a:schemeClr val="bg1"/>
                </a:solidFill>
              </a:rPr>
              <a:t>Humidity range:</a:t>
            </a:r>
            <a:r>
              <a:rPr lang="en-US" sz="1400" dirty="0">
                <a:solidFill>
                  <a:schemeClr val="bg1"/>
                </a:solidFill>
              </a:rPr>
              <a:t> 5 to 95% RH</a:t>
            </a:r>
            <a:br>
              <a:rPr lang="en-US" sz="1400" dirty="0">
                <a:solidFill>
                  <a:schemeClr val="bg1"/>
                </a:solidFill>
              </a:rPr>
            </a:br>
            <a:r>
              <a:rPr lang="en-US" sz="1400" dirty="0">
                <a:solidFill>
                  <a:schemeClr val="bg1"/>
                </a:solidFill>
              </a:rPr>
              <a:t>(non-condensing)</a:t>
            </a:r>
          </a:p>
          <a:p>
            <a:r>
              <a:rPr lang="en-US" sz="1400" dirty="0">
                <a:solidFill>
                  <a:schemeClr val="bg1"/>
                </a:solidFill>
              </a:rPr>
              <a:t>• </a:t>
            </a:r>
            <a:r>
              <a:rPr lang="en-US" sz="1400" b="1" dirty="0">
                <a:solidFill>
                  <a:schemeClr val="bg1"/>
                </a:solidFill>
              </a:rPr>
              <a:t>Dimensions:</a:t>
            </a:r>
            <a:r>
              <a:rPr lang="en-US" sz="1400" dirty="0">
                <a:solidFill>
                  <a:schemeClr val="bg1"/>
                </a:solidFill>
              </a:rPr>
              <a:t> 5.75” x 7.50” x 1.25” </a:t>
            </a:r>
          </a:p>
          <a:p>
            <a:endParaRPr lang="en-US" sz="1600" b="1" dirty="0">
              <a:solidFill>
                <a:srgbClr val="3CA1D5"/>
              </a:solidFill>
              <a:ea typeface="DM Sans Bold"/>
              <a:cs typeface="DM Sans Bold"/>
            </a:endParaRPr>
          </a:p>
        </p:txBody>
      </p:sp>
      <p:pic>
        <p:nvPicPr>
          <p:cNvPr id="55" name="Picture 54" descr="A blue and black logo&#10;&#10;Description automatically generated">
            <a:extLst>
              <a:ext uri="{FF2B5EF4-FFF2-40B4-BE49-F238E27FC236}">
                <a16:creationId xmlns:a16="http://schemas.microsoft.com/office/drawing/2014/main" id="{C29E5863-BC0A-CF75-7E9A-0A85D0E887E2}"/>
              </a:ext>
            </a:extLst>
          </p:cNvPr>
          <p:cNvPicPr>
            <a:picLocks noChangeAspect="1"/>
          </p:cNvPicPr>
          <p:nvPr/>
        </p:nvPicPr>
        <p:blipFill>
          <a:blip r:embed="rId4"/>
          <a:stretch>
            <a:fillRect/>
          </a:stretch>
        </p:blipFill>
        <p:spPr>
          <a:xfrm>
            <a:off x="262897" y="193702"/>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A3DA4AEA-962F-2493-7183-529E4D91B2A4}"/>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534BB8C0-4EB8-D59B-A97A-726DC3AC2E9A}"/>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04F3B44A-2DB6-9A4F-C6BC-86A2E7CB51C5}"/>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0B333E3E-9285-2A4C-3451-BB3413334812}"/>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3522285A-8499-E202-64DB-CECA910CB292}"/>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B583C0F0-0D3E-F130-9EEB-B5C78545A78F}"/>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D99EC824-5DD7-0EB3-7F44-8BCF0395C6EB}"/>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A99CDBB1-79E7-4292-8201-FD8D94078678}"/>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96323E19-60A1-BC01-54BD-8256E750FD70}"/>
              </a:ext>
            </a:extLst>
          </p:cNvPr>
          <p:cNvSpPr txBox="1"/>
          <p:nvPr/>
        </p:nvSpPr>
        <p:spPr>
          <a:xfrm>
            <a:off x="262897" y="1325424"/>
            <a:ext cx="6733978" cy="1661993"/>
          </a:xfrm>
          <a:prstGeom prst="rect">
            <a:avLst/>
          </a:prstGeom>
          <a:noFill/>
        </p:spPr>
        <p:txBody>
          <a:bodyPr wrap="square" lIns="91440" tIns="45720" rIns="91440" bIns="45720" rtlCol="0" anchor="t">
            <a:spAutoFit/>
          </a:bodyPr>
          <a:lstStyle/>
          <a:p>
            <a:endParaRPr lang="en-US" sz="1400" dirty="0"/>
          </a:p>
          <a:p>
            <a:pPr marL="285750" indent="-285750">
              <a:buFont typeface="Arial" panose="020B0604020202020204" pitchFamily="34" charset="0"/>
              <a:buChar char="•"/>
            </a:pPr>
            <a:r>
              <a:rPr lang="en-US" sz="1400" dirty="0"/>
              <a:t>Controls the gas valve, inducer draft motor, circulating blower and hot surface ignitor</a:t>
            </a:r>
          </a:p>
          <a:p>
            <a:pPr marL="285750" indent="-285750">
              <a:buFont typeface="Arial" panose="020B0604020202020204" pitchFamily="34" charset="0"/>
              <a:buChar char="•"/>
            </a:pPr>
            <a:r>
              <a:rPr lang="en-US" sz="1400" dirty="0"/>
              <a:t>Monitors system pressure and limit switches</a:t>
            </a:r>
          </a:p>
          <a:p>
            <a:pPr marL="285750" indent="-285750">
              <a:buFont typeface="Arial" panose="020B0604020202020204" pitchFamily="34" charset="0"/>
              <a:buChar char="•"/>
            </a:pPr>
            <a:r>
              <a:rPr lang="en-US" sz="1400" dirty="0"/>
              <a:t>Microprocessor based precision</a:t>
            </a:r>
          </a:p>
          <a:p>
            <a:pPr marL="285750" indent="-285750">
              <a:buFont typeface="Arial" panose="020B0604020202020204" pitchFamily="34" charset="0"/>
              <a:buChar char="•"/>
            </a:pPr>
            <a:r>
              <a:rPr lang="en-US" sz="1400" dirty="0"/>
              <a:t>Diagnostic LEDs aid in testing and trouble shooting</a:t>
            </a:r>
          </a:p>
          <a:p>
            <a:endParaRPr lang="en-US" dirty="0">
              <a:ea typeface="DM Sans"/>
              <a:cs typeface="DM Sans"/>
            </a:endParaRPr>
          </a:p>
        </p:txBody>
      </p:sp>
      <p:grpSp>
        <p:nvGrpSpPr>
          <p:cNvPr id="38" name="Group 37">
            <a:extLst>
              <a:ext uri="{FF2B5EF4-FFF2-40B4-BE49-F238E27FC236}">
                <a16:creationId xmlns:a16="http://schemas.microsoft.com/office/drawing/2014/main" id="{C0912BCE-4001-6D26-3657-427D4C1CE3AC}"/>
              </a:ext>
            </a:extLst>
          </p:cNvPr>
          <p:cNvGrpSpPr/>
          <p:nvPr/>
        </p:nvGrpSpPr>
        <p:grpSpPr>
          <a:xfrm>
            <a:off x="10973987" y="193702"/>
            <a:ext cx="1074383" cy="746856"/>
            <a:chOff x="10987618" y="59026"/>
            <a:chExt cx="1074383" cy="746856"/>
          </a:xfrm>
        </p:grpSpPr>
        <p:sp>
          <p:nvSpPr>
            <p:cNvPr id="36" name="Rectangle 35">
              <a:extLst>
                <a:ext uri="{FF2B5EF4-FFF2-40B4-BE49-F238E27FC236}">
                  <a16:creationId xmlns:a16="http://schemas.microsoft.com/office/drawing/2014/main" id="{EE3B9F74-5D99-1BEA-0AF3-4F3903793F8E}"/>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67B8A17E-26F2-BCAD-0B00-B750EA9116A7}"/>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3" name="Picture 2" descr="A green circuit board with many different components&#10;&#10;AI-generated content may be incorrect.">
            <a:extLst>
              <a:ext uri="{FF2B5EF4-FFF2-40B4-BE49-F238E27FC236}">
                <a16:creationId xmlns:a16="http://schemas.microsoft.com/office/drawing/2014/main" id="{614BFC17-D7B4-E57F-0FE2-2A9D0DBC5547}"/>
              </a:ext>
            </a:extLst>
          </p:cNvPr>
          <p:cNvPicPr>
            <a:picLocks noChangeAspect="1"/>
          </p:cNvPicPr>
          <p:nvPr/>
        </p:nvPicPr>
        <p:blipFill>
          <a:blip r:embed="rId7"/>
          <a:stretch>
            <a:fillRect/>
          </a:stretch>
        </p:blipFill>
        <p:spPr>
          <a:xfrm>
            <a:off x="687269" y="3247548"/>
            <a:ext cx="3383689" cy="2652812"/>
          </a:xfrm>
          <a:prstGeom prst="rect">
            <a:avLst/>
          </a:prstGeom>
        </p:spPr>
      </p:pic>
    </p:spTree>
    <p:extLst>
      <p:ext uri="{BB962C8B-B14F-4D97-AF65-F5344CB8AC3E}">
        <p14:creationId xmlns:p14="http://schemas.microsoft.com/office/powerpoint/2010/main" val="3191654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351B2-A3F7-B1AB-E7D8-B708A07A8C0D}"/>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E9204E33-1104-73AC-31C3-8D6FE59C1438}"/>
              </a:ext>
            </a:extLst>
          </p:cNvPr>
          <p:cNvSpPr/>
          <p:nvPr/>
        </p:nvSpPr>
        <p:spPr>
          <a:xfrm rot="10800000">
            <a:off x="7808352" y="0"/>
            <a:ext cx="4374891" cy="4020855"/>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E23EC7AC-7981-2F92-0092-0CA3D7718D1A}"/>
              </a:ext>
            </a:extLst>
          </p:cNvPr>
          <p:cNvPicPr>
            <a:picLocks noChangeAspect="1"/>
          </p:cNvPicPr>
          <p:nvPr/>
        </p:nvPicPr>
        <p:blipFill>
          <a:blip r:embed="rId3">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2A486706-82AA-E022-FC17-B7AEB4467FFB}"/>
              </a:ext>
            </a:extLst>
          </p:cNvPr>
          <p:cNvSpPr txBox="1">
            <a:spLocks/>
          </p:cNvSpPr>
          <p:nvPr/>
        </p:nvSpPr>
        <p:spPr>
          <a:xfrm>
            <a:off x="128623" y="804723"/>
            <a:ext cx="748921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D3750"/>
                </a:solidFill>
                <a:latin typeface="Aptos ExtraBold"/>
              </a:rPr>
              <a:t>ICM2818 – Furnace Control</a:t>
            </a:r>
            <a:endParaRPr lang="en-US" sz="3200" b="1" dirty="0">
              <a:solidFill>
                <a:srgbClr val="2D3750"/>
              </a:solidFill>
              <a:latin typeface="Aptos ExtraBold" panose="020B0004020202020204" pitchFamily="34" charset="0"/>
            </a:endParaRPr>
          </a:p>
        </p:txBody>
      </p:sp>
      <p:sp>
        <p:nvSpPr>
          <p:cNvPr id="47" name="TextBox 12">
            <a:extLst>
              <a:ext uri="{FF2B5EF4-FFF2-40B4-BE49-F238E27FC236}">
                <a16:creationId xmlns:a16="http://schemas.microsoft.com/office/drawing/2014/main" id="{E73876C0-E029-6823-F19B-4B0F4B7745F5}"/>
              </a:ext>
            </a:extLst>
          </p:cNvPr>
          <p:cNvSpPr txBox="1"/>
          <p:nvPr/>
        </p:nvSpPr>
        <p:spPr>
          <a:xfrm>
            <a:off x="8078098" y="2891143"/>
            <a:ext cx="3835399" cy="2171941"/>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   REPLACES:</a:t>
            </a:r>
            <a:endParaRPr lang="en-US" sz="1600" dirty="0">
              <a:ea typeface="DM Sans Bold"/>
              <a:cs typeface="DM Sans Bold"/>
              <a:sym typeface="DM Sans Bold"/>
            </a:endParaRPr>
          </a:p>
          <a:p>
            <a:r>
              <a:rPr lang="en-US" sz="1400" dirty="0">
                <a:solidFill>
                  <a:schemeClr val="bg1"/>
                </a:solidFill>
              </a:rPr>
              <a:t>• </a:t>
            </a:r>
            <a:r>
              <a:rPr lang="en-US" sz="1400" b="1" dirty="0" err="1">
                <a:solidFill>
                  <a:schemeClr val="bg1"/>
                </a:solidFill>
              </a:rPr>
              <a:t>Nordyne</a:t>
            </a:r>
            <a:r>
              <a:rPr lang="en-US" sz="1400" b="1" dirty="0">
                <a:solidFill>
                  <a:schemeClr val="bg1"/>
                </a:solidFill>
              </a:rPr>
              <a:t>:</a:t>
            </a:r>
            <a:r>
              <a:rPr lang="en-US" sz="1400" dirty="0">
                <a:solidFill>
                  <a:schemeClr val="bg1"/>
                </a:solidFill>
              </a:rPr>
              <a:t> 903429, 624602, 624640,</a:t>
            </a:r>
          </a:p>
          <a:p>
            <a:r>
              <a:rPr lang="en-US" sz="1400" dirty="0">
                <a:solidFill>
                  <a:schemeClr val="bg1"/>
                </a:solidFill>
              </a:rPr>
              <a:t>   1012-93-9581A, 1012-012-958A, 233089</a:t>
            </a:r>
          </a:p>
          <a:p>
            <a:pPr>
              <a:spcBef>
                <a:spcPct val="0"/>
              </a:spcBef>
            </a:pPr>
            <a:endParaRPr lang="en-US" sz="1400" b="1" dirty="0">
              <a:solidFill>
                <a:srgbClr val="3CA1D5"/>
              </a:solidFill>
            </a:endParaRPr>
          </a:p>
          <a:p>
            <a:pPr>
              <a:lnSpc>
                <a:spcPts val="5347"/>
              </a:lnSpc>
              <a:spcBef>
                <a:spcPct val="0"/>
              </a:spcBef>
            </a:pPr>
            <a:endParaRPr lang="en-US" sz="1600" b="1" dirty="0">
              <a:solidFill>
                <a:srgbClr val="3CA1D5"/>
              </a:solidFill>
            </a:endParaRPr>
          </a:p>
          <a:p>
            <a:pPr>
              <a:lnSpc>
                <a:spcPts val="5347"/>
              </a:lnSpc>
              <a:spcBef>
                <a:spcPct val="0"/>
              </a:spcBef>
            </a:pPr>
            <a:endParaRPr lang="en-US" sz="800" dirty="0">
              <a:solidFill>
                <a:schemeClr val="bg1"/>
              </a:solidFill>
            </a:endParaRPr>
          </a:p>
        </p:txBody>
      </p:sp>
      <p:sp>
        <p:nvSpPr>
          <p:cNvPr id="48" name="TextBox 12">
            <a:extLst>
              <a:ext uri="{FF2B5EF4-FFF2-40B4-BE49-F238E27FC236}">
                <a16:creationId xmlns:a16="http://schemas.microsoft.com/office/drawing/2014/main" id="{6C88382F-506B-91BF-7B99-9BBCA5364A48}"/>
              </a:ext>
            </a:extLst>
          </p:cNvPr>
          <p:cNvSpPr txBox="1"/>
          <p:nvPr/>
        </p:nvSpPr>
        <p:spPr>
          <a:xfrm>
            <a:off x="8085905" y="244265"/>
            <a:ext cx="3819793" cy="2646878"/>
          </a:xfrm>
          <a:prstGeom prst="rect">
            <a:avLst/>
          </a:prstGeom>
        </p:spPr>
        <p:txBody>
          <a:bodyPr wrap="square" lIns="0" tIns="0" rIns="0" bIns="0" rtlCol="0" anchor="t">
            <a:spAutoFit/>
          </a:bodyPr>
          <a:lstStyle/>
          <a:p>
            <a:r>
              <a:rPr lang="en-US" sz="1600" b="1" dirty="0">
                <a:solidFill>
                  <a:srgbClr val="3CA1D5"/>
                </a:solidFill>
                <a:ea typeface="DM Sans Bold"/>
                <a:cs typeface="DM Sans Bold"/>
                <a:sym typeface="DM Sans Bold"/>
              </a:rPr>
              <a:t>SPECIFICATIONS:</a:t>
            </a:r>
          </a:p>
          <a:p>
            <a:r>
              <a:rPr lang="en-US" sz="1400" dirty="0">
                <a:solidFill>
                  <a:schemeClr val="bg1"/>
                </a:solidFill>
              </a:rPr>
              <a:t>• </a:t>
            </a:r>
            <a:r>
              <a:rPr lang="en-US" sz="1400" b="1" dirty="0">
                <a:solidFill>
                  <a:schemeClr val="bg1"/>
                </a:solidFill>
              </a:rPr>
              <a:t>Input: </a:t>
            </a:r>
            <a:r>
              <a:rPr lang="en-US" sz="1400" dirty="0">
                <a:solidFill>
                  <a:schemeClr val="bg1"/>
                </a:solidFill>
              </a:rPr>
              <a:t>120 VAC, 60 Hz</a:t>
            </a:r>
          </a:p>
          <a:p>
            <a:r>
              <a:rPr lang="en-US" sz="1400" dirty="0">
                <a:solidFill>
                  <a:schemeClr val="bg1"/>
                </a:solidFill>
              </a:rPr>
              <a:t>• </a:t>
            </a:r>
            <a:r>
              <a:rPr lang="en-US" sz="1400" b="1" dirty="0">
                <a:solidFill>
                  <a:schemeClr val="bg1"/>
                </a:solidFill>
              </a:rPr>
              <a:t>Control Voltage: </a:t>
            </a:r>
            <a:r>
              <a:rPr lang="en-US" sz="1400" dirty="0">
                <a:solidFill>
                  <a:schemeClr val="bg1"/>
                </a:solidFill>
              </a:rPr>
              <a:t>18-30 VAC</a:t>
            </a:r>
          </a:p>
          <a:p>
            <a:r>
              <a:rPr lang="en-US" sz="1400" dirty="0">
                <a:solidFill>
                  <a:schemeClr val="bg1"/>
                </a:solidFill>
              </a:rPr>
              <a:t>• </a:t>
            </a:r>
            <a:r>
              <a:rPr lang="en-US" sz="1400" b="1" dirty="0">
                <a:solidFill>
                  <a:schemeClr val="bg1"/>
                </a:solidFill>
              </a:rPr>
              <a:t>Blower Motor: </a:t>
            </a:r>
            <a:r>
              <a:rPr lang="en-US" sz="1400" dirty="0">
                <a:solidFill>
                  <a:schemeClr val="bg1"/>
                </a:solidFill>
              </a:rPr>
              <a:t>(M1MA): 1/5 HP (or 1/8),</a:t>
            </a:r>
          </a:p>
          <a:p>
            <a:r>
              <a:rPr lang="en-US" sz="1400" dirty="0">
                <a:solidFill>
                  <a:schemeClr val="bg1"/>
                </a:solidFill>
              </a:rPr>
              <a:t>120 VAC</a:t>
            </a:r>
          </a:p>
          <a:p>
            <a:r>
              <a:rPr lang="en-US" sz="1400" b="1" dirty="0">
                <a:solidFill>
                  <a:schemeClr val="bg1"/>
                </a:solidFill>
              </a:rPr>
              <a:t>3-Ton (M1MB):</a:t>
            </a:r>
            <a:r>
              <a:rPr lang="en-US" sz="1400" dirty="0">
                <a:solidFill>
                  <a:schemeClr val="bg1"/>
                </a:solidFill>
              </a:rPr>
              <a:t> 1/4 HP, 120 VAC</a:t>
            </a:r>
          </a:p>
          <a:p>
            <a:r>
              <a:rPr lang="en-US" sz="1400" b="1" dirty="0">
                <a:solidFill>
                  <a:schemeClr val="bg1"/>
                </a:solidFill>
              </a:rPr>
              <a:t>4-Ton (M1MC):</a:t>
            </a:r>
            <a:r>
              <a:rPr lang="en-US" sz="1400" dirty="0">
                <a:solidFill>
                  <a:schemeClr val="bg1"/>
                </a:solidFill>
              </a:rPr>
              <a:t> 1/2 HP, 120 VAC</a:t>
            </a:r>
          </a:p>
          <a:p>
            <a:r>
              <a:rPr lang="en-US" sz="1400" b="1" dirty="0">
                <a:solidFill>
                  <a:schemeClr val="bg1"/>
                </a:solidFill>
              </a:rPr>
              <a:t>5-Ton (M1MD):</a:t>
            </a:r>
            <a:r>
              <a:rPr lang="en-US" sz="1400" dirty="0">
                <a:solidFill>
                  <a:schemeClr val="bg1"/>
                </a:solidFill>
              </a:rPr>
              <a:t> 3/4 HP, 120 VAC</a:t>
            </a:r>
          </a:p>
          <a:p>
            <a:r>
              <a:rPr lang="en-US" sz="1400" dirty="0">
                <a:solidFill>
                  <a:schemeClr val="bg1"/>
                </a:solidFill>
              </a:rPr>
              <a:t>• </a:t>
            </a:r>
            <a:r>
              <a:rPr lang="en-US" sz="1400" b="1" dirty="0">
                <a:solidFill>
                  <a:schemeClr val="bg1"/>
                </a:solidFill>
              </a:rPr>
              <a:t>Inducer:</a:t>
            </a:r>
            <a:r>
              <a:rPr lang="en-US" sz="1400" dirty="0">
                <a:solidFill>
                  <a:schemeClr val="bg1"/>
                </a:solidFill>
              </a:rPr>
              <a:t> 1/100HP (0.69A) @ 120V, 60 Hz</a:t>
            </a:r>
          </a:p>
          <a:p>
            <a:r>
              <a:rPr lang="en-US" sz="1400" dirty="0">
                <a:solidFill>
                  <a:schemeClr val="bg1"/>
                </a:solidFill>
              </a:rPr>
              <a:t>• </a:t>
            </a:r>
            <a:r>
              <a:rPr lang="en-US" sz="1400" b="1" dirty="0">
                <a:solidFill>
                  <a:schemeClr val="bg1"/>
                </a:solidFill>
              </a:rPr>
              <a:t>HSI: </a:t>
            </a:r>
            <a:r>
              <a:rPr lang="en-US" sz="1400" dirty="0">
                <a:solidFill>
                  <a:schemeClr val="bg1"/>
                </a:solidFill>
              </a:rPr>
              <a:t>6.0A @ 120 VAC, 50/60 Hz (resistive)</a:t>
            </a:r>
          </a:p>
          <a:p>
            <a:r>
              <a:rPr lang="en-US" sz="1400" dirty="0">
                <a:solidFill>
                  <a:schemeClr val="bg1"/>
                </a:solidFill>
              </a:rPr>
              <a:t>•</a:t>
            </a:r>
            <a:r>
              <a:rPr lang="en-US" sz="1400" b="1" dirty="0">
                <a:solidFill>
                  <a:schemeClr val="bg1"/>
                </a:solidFill>
              </a:rPr>
              <a:t> Gas Valve: </a:t>
            </a:r>
            <a:r>
              <a:rPr lang="en-US" sz="1400" dirty="0">
                <a:solidFill>
                  <a:schemeClr val="bg1"/>
                </a:solidFill>
              </a:rPr>
              <a:t>0.5A @ 24 VAC, 50/60 Hz (resistive)</a:t>
            </a:r>
          </a:p>
          <a:p>
            <a:endParaRPr lang="en-US" sz="1600" b="1" dirty="0">
              <a:solidFill>
                <a:srgbClr val="3CA1D5"/>
              </a:solidFill>
              <a:ea typeface="DM Sans Bold"/>
              <a:cs typeface="DM Sans Bold"/>
            </a:endParaRPr>
          </a:p>
        </p:txBody>
      </p:sp>
      <p:pic>
        <p:nvPicPr>
          <p:cNvPr id="55" name="Picture 54" descr="A blue and black logo&#10;&#10;Description automatically generated">
            <a:extLst>
              <a:ext uri="{FF2B5EF4-FFF2-40B4-BE49-F238E27FC236}">
                <a16:creationId xmlns:a16="http://schemas.microsoft.com/office/drawing/2014/main" id="{C3F042E2-AAA8-FFD3-26FB-148FA42E2724}"/>
              </a:ext>
            </a:extLst>
          </p:cNvPr>
          <p:cNvPicPr>
            <a:picLocks noChangeAspect="1"/>
          </p:cNvPicPr>
          <p:nvPr/>
        </p:nvPicPr>
        <p:blipFill>
          <a:blip r:embed="rId4"/>
          <a:stretch>
            <a:fillRect/>
          </a:stretch>
        </p:blipFill>
        <p:spPr>
          <a:xfrm>
            <a:off x="262897" y="193702"/>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0DF57624-FDAA-EAEE-3420-47CED6E9D5A9}"/>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D23E25B7-F397-714E-466B-72A1A0A46338}"/>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89E72389-75B6-7BC0-CFD2-C243CF059259}"/>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F6BEE666-6729-2DB0-F870-C876553EF53C}"/>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9E5579DF-08F8-A688-CEDB-970B34BD66C4}"/>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9DC2DC3D-E570-6819-827F-C2A48A17195E}"/>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A5787BC8-9918-D102-725C-4238458F8D42}"/>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57683CD8-71D0-76B2-BB62-6AC27EA6A553}"/>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42191D8F-B004-0D12-2558-6E91F4CF77D6}"/>
              </a:ext>
            </a:extLst>
          </p:cNvPr>
          <p:cNvSpPr txBox="1"/>
          <p:nvPr/>
        </p:nvSpPr>
        <p:spPr>
          <a:xfrm>
            <a:off x="262897" y="1325424"/>
            <a:ext cx="7064829" cy="1723549"/>
          </a:xfrm>
          <a:prstGeom prst="rect">
            <a:avLst/>
          </a:prstGeom>
          <a:noFill/>
        </p:spPr>
        <p:txBody>
          <a:bodyPr wrap="square" lIns="91440" tIns="45720" rIns="91440" bIns="45720" rtlCol="0" anchor="t">
            <a:spAutoFit/>
          </a:bodyPr>
          <a:lstStyle/>
          <a:p>
            <a:endParaRPr lang="en-US" dirty="0"/>
          </a:p>
          <a:p>
            <a:pPr marL="285750" indent="-285750">
              <a:buFont typeface="Arial" panose="020B0604020202020204" pitchFamily="34" charset="0"/>
              <a:buChar char="•"/>
            </a:pPr>
            <a:r>
              <a:rPr lang="en-US" sz="1400" dirty="0"/>
              <a:t>Controls furnace operation including  the function of the induced draft blower, circulating blower, ignition sequence, gas valve, and flame sense.</a:t>
            </a:r>
          </a:p>
          <a:p>
            <a:pPr marL="285750" indent="-285750">
              <a:buFont typeface="Arial" panose="020B0604020202020204" pitchFamily="34" charset="0"/>
              <a:buChar char="•"/>
            </a:pPr>
            <a:r>
              <a:rPr lang="en-US" sz="1400" dirty="0"/>
              <a:t>Monitors system safeties to properly  lock out operation when there is a safety fault</a:t>
            </a:r>
          </a:p>
          <a:p>
            <a:pPr marL="285750" indent="-285750">
              <a:buFont typeface="Arial" panose="020B0604020202020204" pitchFamily="34" charset="0"/>
              <a:buChar char="•"/>
            </a:pPr>
            <a:r>
              <a:rPr lang="en-US" sz="1400" dirty="0"/>
              <a:t>Detects and communicates faults using diagnostic LED to aid troubleshooting.</a:t>
            </a:r>
          </a:p>
          <a:p>
            <a:pPr marL="285750" indent="-285750">
              <a:buFont typeface="Arial" panose="020B0604020202020204" pitchFamily="34" charset="0"/>
              <a:buChar char="•"/>
            </a:pPr>
            <a:r>
              <a:rPr lang="en-US" sz="1400" dirty="0"/>
              <a:t>Form, fit, and functional replacement for the OEM boards listed as a cross.</a:t>
            </a:r>
          </a:p>
          <a:p>
            <a:endParaRPr lang="en-US" dirty="0">
              <a:ea typeface="DM Sans"/>
              <a:cs typeface="DM Sans"/>
            </a:endParaRPr>
          </a:p>
        </p:txBody>
      </p:sp>
      <p:grpSp>
        <p:nvGrpSpPr>
          <p:cNvPr id="38" name="Group 37">
            <a:extLst>
              <a:ext uri="{FF2B5EF4-FFF2-40B4-BE49-F238E27FC236}">
                <a16:creationId xmlns:a16="http://schemas.microsoft.com/office/drawing/2014/main" id="{285F4236-A7AB-C85D-82E0-ADB1B4D79676}"/>
              </a:ext>
            </a:extLst>
          </p:cNvPr>
          <p:cNvGrpSpPr/>
          <p:nvPr/>
        </p:nvGrpSpPr>
        <p:grpSpPr>
          <a:xfrm>
            <a:off x="10942088" y="1194276"/>
            <a:ext cx="1074383" cy="746856"/>
            <a:chOff x="10987618" y="59026"/>
            <a:chExt cx="1074383" cy="746856"/>
          </a:xfrm>
        </p:grpSpPr>
        <p:sp>
          <p:nvSpPr>
            <p:cNvPr id="36" name="Rectangle 35">
              <a:extLst>
                <a:ext uri="{FF2B5EF4-FFF2-40B4-BE49-F238E27FC236}">
                  <a16:creationId xmlns:a16="http://schemas.microsoft.com/office/drawing/2014/main" id="{7E4E0A98-0E27-4A95-218F-0CA116A13B1F}"/>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D522ED8E-1080-2B34-FC85-5F1886D755AA}"/>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3" name="Picture 2" descr="A close-up of a green circuit board&#10;&#10;AI-generated content may be incorrect.">
            <a:extLst>
              <a:ext uri="{FF2B5EF4-FFF2-40B4-BE49-F238E27FC236}">
                <a16:creationId xmlns:a16="http://schemas.microsoft.com/office/drawing/2014/main" id="{745317A4-3363-F29A-90CE-0FBFED7253E8}"/>
              </a:ext>
            </a:extLst>
          </p:cNvPr>
          <p:cNvPicPr>
            <a:picLocks noChangeAspect="1"/>
          </p:cNvPicPr>
          <p:nvPr/>
        </p:nvPicPr>
        <p:blipFill>
          <a:blip r:embed="rId7"/>
          <a:stretch>
            <a:fillRect/>
          </a:stretch>
        </p:blipFill>
        <p:spPr>
          <a:xfrm>
            <a:off x="303128" y="3283077"/>
            <a:ext cx="3811995" cy="2656418"/>
          </a:xfrm>
          <a:prstGeom prst="rect">
            <a:avLst/>
          </a:prstGeom>
        </p:spPr>
      </p:pic>
    </p:spTree>
    <p:extLst>
      <p:ext uri="{BB962C8B-B14F-4D97-AF65-F5344CB8AC3E}">
        <p14:creationId xmlns:p14="http://schemas.microsoft.com/office/powerpoint/2010/main" val="3774872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49D82-4554-2B6B-5160-E20716BCB67E}"/>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038390FD-E7D9-33FD-21F1-AA49E3532B10}"/>
              </a:ext>
            </a:extLst>
          </p:cNvPr>
          <p:cNvSpPr/>
          <p:nvPr/>
        </p:nvSpPr>
        <p:spPr>
          <a:xfrm rot="10800000">
            <a:off x="7808352" y="0"/>
            <a:ext cx="4374891" cy="2910840"/>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D16ABFD-F490-50D9-D112-2773210E8B26}"/>
              </a:ext>
            </a:extLst>
          </p:cNvPr>
          <p:cNvPicPr>
            <a:picLocks noChangeAspect="1"/>
          </p:cNvPicPr>
          <p:nvPr/>
        </p:nvPicPr>
        <p:blipFill>
          <a:blip r:embed="rId3">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8583C146-8F06-BB3F-B395-1576AA23E435}"/>
              </a:ext>
            </a:extLst>
          </p:cNvPr>
          <p:cNvSpPr txBox="1">
            <a:spLocks/>
          </p:cNvSpPr>
          <p:nvPr/>
        </p:nvSpPr>
        <p:spPr>
          <a:xfrm>
            <a:off x="128623" y="804723"/>
            <a:ext cx="748921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D3750"/>
                </a:solidFill>
                <a:latin typeface="Aptos ExtraBold"/>
              </a:rPr>
              <a:t>ICM2820 – Furnace Control</a:t>
            </a:r>
            <a:endParaRPr lang="en-US" sz="3200" b="1" dirty="0">
              <a:solidFill>
                <a:srgbClr val="2D3750"/>
              </a:solidFill>
              <a:latin typeface="Aptos ExtraBold" panose="020B0004020202020204" pitchFamily="34" charset="0"/>
            </a:endParaRPr>
          </a:p>
        </p:txBody>
      </p:sp>
      <p:sp>
        <p:nvSpPr>
          <p:cNvPr id="47" name="TextBox 12">
            <a:extLst>
              <a:ext uri="{FF2B5EF4-FFF2-40B4-BE49-F238E27FC236}">
                <a16:creationId xmlns:a16="http://schemas.microsoft.com/office/drawing/2014/main" id="{6E8A569C-E434-9698-571E-ACFC710A6570}"/>
              </a:ext>
            </a:extLst>
          </p:cNvPr>
          <p:cNvSpPr txBox="1"/>
          <p:nvPr/>
        </p:nvSpPr>
        <p:spPr>
          <a:xfrm>
            <a:off x="8058438" y="2051252"/>
            <a:ext cx="3835399" cy="1956498"/>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   REPLACES:</a:t>
            </a:r>
            <a:endParaRPr lang="en-US" sz="1600" dirty="0">
              <a:ea typeface="DM Sans Bold"/>
              <a:cs typeface="DM Sans Bold"/>
              <a:sym typeface="DM Sans Bold"/>
            </a:endParaRPr>
          </a:p>
          <a:p>
            <a:pPr>
              <a:spcBef>
                <a:spcPct val="0"/>
              </a:spcBef>
            </a:pPr>
            <a:r>
              <a:rPr lang="en-US" sz="1400" dirty="0">
                <a:solidFill>
                  <a:schemeClr val="bg1"/>
                </a:solidFill>
              </a:rPr>
              <a:t>• </a:t>
            </a:r>
            <a:r>
              <a:rPr lang="en-US" sz="1400" b="1" dirty="0" err="1">
                <a:solidFill>
                  <a:schemeClr val="bg1"/>
                </a:solidFill>
              </a:rPr>
              <a:t>Nordyne</a:t>
            </a:r>
            <a:r>
              <a:rPr lang="en-US" sz="1400" b="1" dirty="0">
                <a:solidFill>
                  <a:schemeClr val="bg1"/>
                </a:solidFill>
              </a:rPr>
              <a:t>: </a:t>
            </a:r>
            <a:r>
              <a:rPr lang="en-US" sz="1400" dirty="0">
                <a:solidFill>
                  <a:schemeClr val="bg1"/>
                </a:solidFill>
              </a:rPr>
              <a:t>1021575R</a:t>
            </a:r>
          </a:p>
          <a:p>
            <a:pPr>
              <a:spcBef>
                <a:spcPct val="0"/>
              </a:spcBef>
            </a:pPr>
            <a:endParaRPr lang="en-US" sz="1400" b="1" dirty="0">
              <a:solidFill>
                <a:srgbClr val="3CA1D5"/>
              </a:solidFill>
            </a:endParaRPr>
          </a:p>
          <a:p>
            <a:pPr>
              <a:lnSpc>
                <a:spcPts val="5347"/>
              </a:lnSpc>
              <a:spcBef>
                <a:spcPct val="0"/>
              </a:spcBef>
            </a:pPr>
            <a:endParaRPr lang="en-US" sz="1600" b="1" dirty="0">
              <a:solidFill>
                <a:srgbClr val="3CA1D5"/>
              </a:solidFill>
            </a:endParaRPr>
          </a:p>
          <a:p>
            <a:pPr>
              <a:lnSpc>
                <a:spcPts val="5347"/>
              </a:lnSpc>
              <a:spcBef>
                <a:spcPct val="0"/>
              </a:spcBef>
            </a:pPr>
            <a:endParaRPr lang="en-US" sz="800" dirty="0">
              <a:solidFill>
                <a:schemeClr val="bg1"/>
              </a:solidFill>
            </a:endParaRPr>
          </a:p>
        </p:txBody>
      </p:sp>
      <p:sp>
        <p:nvSpPr>
          <p:cNvPr id="48" name="TextBox 12">
            <a:extLst>
              <a:ext uri="{FF2B5EF4-FFF2-40B4-BE49-F238E27FC236}">
                <a16:creationId xmlns:a16="http://schemas.microsoft.com/office/drawing/2014/main" id="{F891ADC7-A796-037A-493E-AA893AB84F83}"/>
              </a:ext>
            </a:extLst>
          </p:cNvPr>
          <p:cNvSpPr txBox="1"/>
          <p:nvPr/>
        </p:nvSpPr>
        <p:spPr>
          <a:xfrm>
            <a:off x="8085905" y="418620"/>
            <a:ext cx="3819793" cy="1569660"/>
          </a:xfrm>
          <a:prstGeom prst="rect">
            <a:avLst/>
          </a:prstGeom>
        </p:spPr>
        <p:txBody>
          <a:bodyPr wrap="square" lIns="0" tIns="0" rIns="0" bIns="0" rtlCol="0" anchor="t">
            <a:spAutoFit/>
          </a:bodyPr>
          <a:lstStyle/>
          <a:p>
            <a:r>
              <a:rPr lang="en-US" sz="1600" b="1" dirty="0">
                <a:solidFill>
                  <a:srgbClr val="3CA1D5"/>
                </a:solidFill>
                <a:ea typeface="DM Sans Bold"/>
                <a:cs typeface="DM Sans Bold"/>
                <a:sym typeface="DM Sans Bold"/>
              </a:rPr>
              <a:t>SPECIFICATIONS:</a:t>
            </a:r>
          </a:p>
          <a:p>
            <a:r>
              <a:rPr lang="en-US" sz="1400" dirty="0">
                <a:solidFill>
                  <a:schemeClr val="bg1"/>
                </a:solidFill>
              </a:rPr>
              <a:t>•  </a:t>
            </a:r>
            <a:r>
              <a:rPr lang="en-US" sz="1400" b="1" dirty="0">
                <a:solidFill>
                  <a:schemeClr val="bg1"/>
                </a:solidFill>
              </a:rPr>
              <a:t>Input:</a:t>
            </a:r>
            <a:r>
              <a:rPr lang="en-US" sz="1400" dirty="0">
                <a:solidFill>
                  <a:schemeClr val="bg1"/>
                </a:solidFill>
              </a:rPr>
              <a:t> 120 VAC, 60 Hz</a:t>
            </a:r>
          </a:p>
          <a:p>
            <a:r>
              <a:rPr lang="en-US" sz="1400" dirty="0">
                <a:solidFill>
                  <a:schemeClr val="bg1"/>
                </a:solidFill>
              </a:rPr>
              <a:t>• </a:t>
            </a:r>
            <a:r>
              <a:rPr lang="en-US" sz="1400" b="1" dirty="0">
                <a:solidFill>
                  <a:schemeClr val="bg1"/>
                </a:solidFill>
              </a:rPr>
              <a:t>Control Voltage: </a:t>
            </a:r>
            <a:r>
              <a:rPr lang="en-US" sz="1400" dirty="0">
                <a:solidFill>
                  <a:schemeClr val="bg1"/>
                </a:solidFill>
              </a:rPr>
              <a:t>18-30 VAC</a:t>
            </a:r>
          </a:p>
          <a:p>
            <a:r>
              <a:rPr lang="en-US" sz="1400" dirty="0">
                <a:solidFill>
                  <a:schemeClr val="bg1"/>
                </a:solidFill>
              </a:rPr>
              <a:t>•</a:t>
            </a:r>
            <a:r>
              <a:rPr lang="en-US" sz="1400" b="1" dirty="0">
                <a:solidFill>
                  <a:schemeClr val="bg1"/>
                </a:solidFill>
              </a:rPr>
              <a:t> Inducer:</a:t>
            </a:r>
            <a:r>
              <a:rPr lang="en-US" sz="1400" dirty="0">
                <a:solidFill>
                  <a:schemeClr val="bg1"/>
                </a:solidFill>
              </a:rPr>
              <a:t> 1/100HP (0.69A) @ 120V, 60 Hz</a:t>
            </a:r>
          </a:p>
          <a:p>
            <a:r>
              <a:rPr lang="en-US" sz="1400" dirty="0">
                <a:solidFill>
                  <a:schemeClr val="bg1"/>
                </a:solidFill>
              </a:rPr>
              <a:t>• </a:t>
            </a:r>
            <a:r>
              <a:rPr lang="en-US" sz="1400" b="1" dirty="0">
                <a:solidFill>
                  <a:schemeClr val="bg1"/>
                </a:solidFill>
              </a:rPr>
              <a:t>HSI</a:t>
            </a:r>
            <a:r>
              <a:rPr lang="en-US" sz="1400" dirty="0">
                <a:solidFill>
                  <a:schemeClr val="bg1"/>
                </a:solidFill>
              </a:rPr>
              <a:t>: 6.0A @ 120 VAC, 50/60 Hz (resistive)</a:t>
            </a:r>
          </a:p>
          <a:p>
            <a:r>
              <a:rPr lang="en-US" sz="1400" dirty="0">
                <a:solidFill>
                  <a:schemeClr val="bg1"/>
                </a:solidFill>
              </a:rPr>
              <a:t>• </a:t>
            </a:r>
            <a:r>
              <a:rPr lang="en-US" sz="1400" b="1" dirty="0">
                <a:solidFill>
                  <a:schemeClr val="bg1"/>
                </a:solidFill>
              </a:rPr>
              <a:t>Gas Valve:</a:t>
            </a:r>
            <a:r>
              <a:rPr lang="en-US" sz="1400" dirty="0">
                <a:solidFill>
                  <a:schemeClr val="bg1"/>
                </a:solidFill>
              </a:rPr>
              <a:t> 0.5A</a:t>
            </a:r>
          </a:p>
          <a:p>
            <a:endParaRPr lang="en-US" sz="1600" b="1" dirty="0">
              <a:solidFill>
                <a:srgbClr val="3CA1D5"/>
              </a:solidFill>
              <a:ea typeface="DM Sans Bold"/>
              <a:cs typeface="DM Sans Bold"/>
            </a:endParaRPr>
          </a:p>
        </p:txBody>
      </p:sp>
      <p:pic>
        <p:nvPicPr>
          <p:cNvPr id="55" name="Picture 54" descr="A blue and black logo&#10;&#10;Description automatically generated">
            <a:extLst>
              <a:ext uri="{FF2B5EF4-FFF2-40B4-BE49-F238E27FC236}">
                <a16:creationId xmlns:a16="http://schemas.microsoft.com/office/drawing/2014/main" id="{066A547B-2284-AFDB-A600-F6BBBD800D18}"/>
              </a:ext>
            </a:extLst>
          </p:cNvPr>
          <p:cNvPicPr>
            <a:picLocks noChangeAspect="1"/>
          </p:cNvPicPr>
          <p:nvPr/>
        </p:nvPicPr>
        <p:blipFill>
          <a:blip r:embed="rId4"/>
          <a:stretch>
            <a:fillRect/>
          </a:stretch>
        </p:blipFill>
        <p:spPr>
          <a:xfrm>
            <a:off x="262897" y="193702"/>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1E2CE1D9-7BBE-9D4B-85FF-A576E9B302F0}"/>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34189A19-B925-32C8-6F9B-27AA9062D7EA}"/>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246F6A95-50BD-4BCE-459E-CEB5F119DAD1}"/>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0B68A6CD-20B3-46BD-22F2-7C56E33A817C}"/>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DA940F01-FAED-1077-B494-5CBDC0A806AF}"/>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774995DE-CA73-BD72-3054-9CF2B26A2A6A}"/>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817EEF64-5005-BB56-5C64-FBD219CC43E1}"/>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731EB397-9717-6E0F-AE7D-213A77ACF609}"/>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A0270E3B-78C9-C75E-D139-E899E3F2E481}"/>
              </a:ext>
            </a:extLst>
          </p:cNvPr>
          <p:cNvSpPr txBox="1"/>
          <p:nvPr/>
        </p:nvSpPr>
        <p:spPr>
          <a:xfrm>
            <a:off x="262897" y="1325424"/>
            <a:ext cx="7139985" cy="1723549"/>
          </a:xfrm>
          <a:prstGeom prst="rect">
            <a:avLst/>
          </a:prstGeom>
          <a:noFill/>
        </p:spPr>
        <p:txBody>
          <a:bodyPr wrap="square" lIns="91440" tIns="45720" rIns="91440" bIns="45720" rtlCol="0" anchor="t">
            <a:spAutoFit/>
          </a:bodyPr>
          <a:lstStyle/>
          <a:p>
            <a:endParaRPr lang="en-US" dirty="0"/>
          </a:p>
          <a:p>
            <a:pPr marL="285750" indent="-285750">
              <a:buFont typeface="Arial" panose="020B0604020202020204" pitchFamily="34" charset="0"/>
              <a:buChar char="•"/>
            </a:pPr>
            <a:r>
              <a:rPr lang="en-US" sz="1400" dirty="0"/>
              <a:t>Controls furnace operation including  the function of the induced draft blower, circulating blower, ignition sequence, gas valve, and flame sense.</a:t>
            </a:r>
          </a:p>
          <a:p>
            <a:pPr marL="285750" indent="-285750">
              <a:buFont typeface="Arial" panose="020B0604020202020204" pitchFamily="34" charset="0"/>
              <a:buChar char="•"/>
            </a:pPr>
            <a:r>
              <a:rPr lang="en-US" sz="1400" dirty="0"/>
              <a:t>Monitors system safeties to properly  lock out operation when there is a safety fault</a:t>
            </a:r>
          </a:p>
          <a:p>
            <a:pPr marL="285750" indent="-285750">
              <a:buFont typeface="Arial" panose="020B0604020202020204" pitchFamily="34" charset="0"/>
              <a:buChar char="•"/>
            </a:pPr>
            <a:r>
              <a:rPr lang="en-US" sz="1400" dirty="0"/>
              <a:t>Detects and communicates faults using diagnostic LED to aid troubleshooting.</a:t>
            </a:r>
          </a:p>
          <a:p>
            <a:pPr marL="285750" indent="-285750">
              <a:buFont typeface="Arial" panose="020B0604020202020204" pitchFamily="34" charset="0"/>
              <a:buChar char="•"/>
            </a:pPr>
            <a:r>
              <a:rPr lang="en-US" sz="1400" dirty="0"/>
              <a:t>Form, fit, and functional replacement for the OEM boards listed as a cross.</a:t>
            </a:r>
          </a:p>
          <a:p>
            <a:endParaRPr lang="en-US" dirty="0">
              <a:ea typeface="DM Sans"/>
              <a:cs typeface="DM Sans"/>
            </a:endParaRPr>
          </a:p>
        </p:txBody>
      </p:sp>
      <p:grpSp>
        <p:nvGrpSpPr>
          <p:cNvPr id="38" name="Group 37">
            <a:extLst>
              <a:ext uri="{FF2B5EF4-FFF2-40B4-BE49-F238E27FC236}">
                <a16:creationId xmlns:a16="http://schemas.microsoft.com/office/drawing/2014/main" id="{BAD3ECDA-8FE0-D16B-DD19-9C8B2027D00E}"/>
              </a:ext>
            </a:extLst>
          </p:cNvPr>
          <p:cNvGrpSpPr/>
          <p:nvPr/>
        </p:nvGrpSpPr>
        <p:grpSpPr>
          <a:xfrm>
            <a:off x="10973987" y="193702"/>
            <a:ext cx="1074383" cy="746856"/>
            <a:chOff x="10987618" y="59026"/>
            <a:chExt cx="1074383" cy="746856"/>
          </a:xfrm>
        </p:grpSpPr>
        <p:sp>
          <p:nvSpPr>
            <p:cNvPr id="36" name="Rectangle 35">
              <a:extLst>
                <a:ext uri="{FF2B5EF4-FFF2-40B4-BE49-F238E27FC236}">
                  <a16:creationId xmlns:a16="http://schemas.microsoft.com/office/drawing/2014/main" id="{EE68D5B1-4952-EDBA-1005-54269A8A71D8}"/>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B17171E2-C311-0F55-F34E-397E9454F878}"/>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3" name="Picture 2" descr="A close-up of a green circuit board&#10;&#10;AI-generated content may be incorrect.">
            <a:extLst>
              <a:ext uri="{FF2B5EF4-FFF2-40B4-BE49-F238E27FC236}">
                <a16:creationId xmlns:a16="http://schemas.microsoft.com/office/drawing/2014/main" id="{1C87EDF1-D0D6-F623-6D74-2B9E326CB2FE}"/>
              </a:ext>
            </a:extLst>
          </p:cNvPr>
          <p:cNvPicPr>
            <a:picLocks noChangeAspect="1"/>
          </p:cNvPicPr>
          <p:nvPr/>
        </p:nvPicPr>
        <p:blipFill>
          <a:blip r:embed="rId7"/>
          <a:stretch>
            <a:fillRect/>
          </a:stretch>
        </p:blipFill>
        <p:spPr>
          <a:xfrm>
            <a:off x="298163" y="3029501"/>
            <a:ext cx="4123525" cy="3061728"/>
          </a:xfrm>
          <a:prstGeom prst="rect">
            <a:avLst/>
          </a:prstGeom>
        </p:spPr>
      </p:pic>
    </p:spTree>
    <p:extLst>
      <p:ext uri="{BB962C8B-B14F-4D97-AF65-F5344CB8AC3E}">
        <p14:creationId xmlns:p14="http://schemas.microsoft.com/office/powerpoint/2010/main" val="2558865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EC946-4EB1-6CD9-B9B4-F57F0E8FAFE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8B26C1B-61D8-B0E2-F9DC-3070F0E1B967}"/>
              </a:ext>
            </a:extLst>
          </p:cNvPr>
          <p:cNvPicPr>
            <a:picLocks noChangeAspect="1"/>
          </p:cNvPicPr>
          <p:nvPr/>
        </p:nvPicPr>
        <p:blipFill>
          <a:blip r:embed="rId3">
            <a:alphaModFix amt="54000"/>
          </a:blip>
          <a:srcRect l="8792" r="758"/>
          <a:stretch/>
        </p:blipFill>
        <p:spPr>
          <a:xfrm rot="5400000">
            <a:off x="3576171" y="-3632464"/>
            <a:ext cx="946304" cy="8098645"/>
          </a:xfrm>
          <a:prstGeom prst="rect">
            <a:avLst/>
          </a:prstGeom>
        </p:spPr>
      </p:pic>
      <p:pic>
        <p:nvPicPr>
          <p:cNvPr id="55" name="Picture 54" descr="A blue and black logo&#10;&#10;Description automatically generated">
            <a:extLst>
              <a:ext uri="{FF2B5EF4-FFF2-40B4-BE49-F238E27FC236}">
                <a16:creationId xmlns:a16="http://schemas.microsoft.com/office/drawing/2014/main" id="{3ED67177-F6A8-DC4C-CE49-BCF6AF7F5C3C}"/>
              </a:ext>
            </a:extLst>
          </p:cNvPr>
          <p:cNvPicPr>
            <a:picLocks noChangeAspect="1"/>
          </p:cNvPicPr>
          <p:nvPr/>
        </p:nvPicPr>
        <p:blipFill>
          <a:blip r:embed="rId4"/>
          <a:stretch>
            <a:fillRect/>
          </a:stretch>
        </p:blipFill>
        <p:spPr>
          <a:xfrm>
            <a:off x="458160" y="74640"/>
            <a:ext cx="1946229" cy="613281"/>
          </a:xfrm>
          <a:prstGeom prst="rect">
            <a:avLst/>
          </a:prstGeom>
        </p:spPr>
      </p:pic>
      <p:sp>
        <p:nvSpPr>
          <p:cNvPr id="10" name="TextBox 9">
            <a:extLst>
              <a:ext uri="{FF2B5EF4-FFF2-40B4-BE49-F238E27FC236}">
                <a16:creationId xmlns:a16="http://schemas.microsoft.com/office/drawing/2014/main" id="{A8E88B1D-D962-35AC-0A54-5BF716D65399}"/>
              </a:ext>
            </a:extLst>
          </p:cNvPr>
          <p:cNvSpPr txBox="1"/>
          <p:nvPr/>
        </p:nvSpPr>
        <p:spPr>
          <a:xfrm>
            <a:off x="241128" y="1857753"/>
            <a:ext cx="5974749" cy="4278094"/>
          </a:xfrm>
          <a:prstGeom prst="rect">
            <a:avLst/>
          </a:prstGeom>
          <a:noFill/>
        </p:spPr>
        <p:txBody>
          <a:bodyPr wrap="square" lIns="91440" tIns="45720" rIns="91440" bIns="45720" rtlCol="0" anchor="t">
            <a:spAutoFit/>
          </a:bodyPr>
          <a:lstStyle/>
          <a:p>
            <a:r>
              <a:rPr lang="en-US" sz="1600" b="1" dirty="0">
                <a:ea typeface="DM Sans"/>
                <a:cs typeface="DM Sans"/>
              </a:rPr>
              <a:t>Why use a Universal Pilot Ignition control </a:t>
            </a:r>
          </a:p>
          <a:p>
            <a:pPr marL="285750" indent="-285750">
              <a:buFont typeface="Arial"/>
              <a:buChar char="•"/>
            </a:pPr>
            <a:r>
              <a:rPr lang="en-US" sz="1400" dirty="0">
                <a:ea typeface="DM Sans"/>
                <a:cs typeface="DM Sans"/>
              </a:rPr>
              <a:t>Universal function saves the distributor from stocking multiple SKU's</a:t>
            </a:r>
          </a:p>
          <a:p>
            <a:pPr marL="285750" indent="-285750">
              <a:buFont typeface="Arial"/>
              <a:buChar char="•"/>
            </a:pPr>
            <a:r>
              <a:rPr lang="en-US" sz="1400" dirty="0">
                <a:ea typeface="DM Sans"/>
                <a:cs typeface="DM Sans"/>
              </a:rPr>
              <a:t>Great for truck stock for contractors</a:t>
            </a:r>
          </a:p>
          <a:p>
            <a:pPr marL="285750" indent="-285750">
              <a:buFont typeface="Arial"/>
              <a:buChar char="•"/>
            </a:pPr>
            <a:r>
              <a:rPr lang="en-US" sz="1400" dirty="0">
                <a:ea typeface="DM Sans"/>
                <a:cs typeface="DM Sans"/>
              </a:rPr>
              <a:t>Replaces the very popular Honeywell S8610U universal pilot ignition control. </a:t>
            </a:r>
          </a:p>
          <a:p>
            <a:pPr marL="285750" indent="-285750">
              <a:buFont typeface="Arial"/>
              <a:buChar char="•"/>
            </a:pPr>
            <a:endParaRPr lang="en-US" sz="1400" dirty="0">
              <a:ea typeface="DM Sans"/>
              <a:cs typeface="DM Sans"/>
              <a:sym typeface="DM Sans"/>
            </a:endParaRPr>
          </a:p>
          <a:p>
            <a:r>
              <a:rPr lang="en-US" sz="1600" b="1" dirty="0">
                <a:ea typeface="DM Sans"/>
                <a:cs typeface="DM Sans"/>
                <a:sym typeface="DM Sans"/>
              </a:rPr>
              <a:t>The value of  choosing ICM controls HSI Furnace Boards</a:t>
            </a:r>
            <a:endParaRPr lang="en-US" sz="1600" b="1" dirty="0"/>
          </a:p>
          <a:p>
            <a:pPr marL="285750" indent="-285750">
              <a:buFont typeface="Arial"/>
              <a:buChar char="•"/>
            </a:pPr>
            <a:r>
              <a:rPr lang="en-US" sz="1400" dirty="0"/>
              <a:t>Proudly assembled &amp; engineered in USA </a:t>
            </a:r>
          </a:p>
          <a:p>
            <a:pPr marL="285750" indent="-285750">
              <a:buFont typeface="Arial"/>
              <a:buChar char="•"/>
            </a:pPr>
            <a:r>
              <a:rPr lang="en-US" sz="1400" dirty="0"/>
              <a:t>Meets stringent agency requirements for safety </a:t>
            </a:r>
          </a:p>
          <a:p>
            <a:pPr marL="285750" indent="-285750">
              <a:buFont typeface="Arial"/>
              <a:buChar char="•"/>
            </a:pPr>
            <a:r>
              <a:rPr lang="en-US" sz="1400" dirty="0"/>
              <a:t>Durable circuit board design and construction ensures strong connections and increased reliability</a:t>
            </a:r>
          </a:p>
          <a:p>
            <a:pPr marL="285750" indent="-285750">
              <a:buFont typeface="Arial"/>
              <a:buChar char="•"/>
            </a:pPr>
            <a:r>
              <a:rPr lang="en-US" sz="1400" dirty="0"/>
              <a:t>U.S. based technical support with real technicians instead of artificial intelligence</a:t>
            </a:r>
          </a:p>
          <a:p>
            <a:pPr marL="285750" indent="-285750">
              <a:buFont typeface="Arial"/>
              <a:buChar char="•"/>
            </a:pPr>
            <a:endParaRPr lang="en-US" sz="1400" dirty="0"/>
          </a:p>
          <a:p>
            <a:r>
              <a:rPr lang="en-US" sz="1600" b="1" dirty="0"/>
              <a:t>Operation</a:t>
            </a:r>
            <a:endParaRPr lang="en-US" dirty="0"/>
          </a:p>
          <a:p>
            <a:r>
              <a:rPr lang="en-US" sz="1400" dirty="0">
                <a:ea typeface="+mn-lt"/>
                <a:cs typeface="+mn-lt"/>
              </a:rPr>
              <a:t>The ICM2918 Universal Intermittent Pilot Gas spark Ignition Control Module initiates and monitors pilot flame, trial for ignition, vent damper and the gas valve operation while incorporating a flame sensing circuit which will safely go into 100% lockout if flame sense is lost. </a:t>
            </a:r>
            <a:endParaRPr lang="en-US" sz="1400" dirty="0"/>
          </a:p>
        </p:txBody>
      </p:sp>
      <p:sp>
        <p:nvSpPr>
          <p:cNvPr id="6" name="Title 1">
            <a:extLst>
              <a:ext uri="{FF2B5EF4-FFF2-40B4-BE49-F238E27FC236}">
                <a16:creationId xmlns:a16="http://schemas.microsoft.com/office/drawing/2014/main" id="{29A1C72A-6A0E-F312-19FE-BD4B96AFEF3F}"/>
              </a:ext>
            </a:extLst>
          </p:cNvPr>
          <p:cNvSpPr txBox="1">
            <a:spLocks/>
          </p:cNvSpPr>
          <p:nvPr/>
        </p:nvSpPr>
        <p:spPr>
          <a:xfrm>
            <a:off x="240649" y="882777"/>
            <a:ext cx="6689919" cy="8331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ICM2918 Universal  Intermittent Pilot Ignition Control </a:t>
            </a:r>
            <a:endParaRPr lang="en-US" sz="3200" b="1">
              <a:solidFill>
                <a:srgbClr val="2D3750"/>
              </a:solidFill>
              <a:latin typeface="Aptos ExtraBold" panose="020B0004020202020204" pitchFamily="34" charset="0"/>
            </a:endParaRPr>
          </a:p>
        </p:txBody>
      </p:sp>
      <p:pic>
        <p:nvPicPr>
          <p:cNvPr id="5" name="Picture 4" descr="A white and blue tool&#10;&#10;Description automatically generated">
            <a:extLst>
              <a:ext uri="{FF2B5EF4-FFF2-40B4-BE49-F238E27FC236}">
                <a16:creationId xmlns:a16="http://schemas.microsoft.com/office/drawing/2014/main" id="{1F25917F-D381-8847-B7D9-5A87742C45FB}"/>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27D965DA-1A0C-8274-1DA6-63B2DB521C65}"/>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45C97FAA-6EB1-EC2D-6BB9-2278C77FF72F}"/>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5AD32BC2-1751-46B7-78C6-C34DB72E89C3}"/>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888F5022-FCAC-0723-9231-66ADF52E78A3}"/>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E2EAE7EB-F006-863C-44BD-334F2327DF44}"/>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B27B5B2A-54F9-F118-2940-0E134FE9528C}"/>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BDC756E9-CEF5-CF04-A0E7-DC6E02111730}"/>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3" name="Rectangle 2">
            <a:extLst>
              <a:ext uri="{FF2B5EF4-FFF2-40B4-BE49-F238E27FC236}">
                <a16:creationId xmlns:a16="http://schemas.microsoft.com/office/drawing/2014/main" id="{8297335E-321D-590D-DF15-A3054639C695}"/>
              </a:ext>
            </a:extLst>
          </p:cNvPr>
          <p:cNvSpPr/>
          <p:nvPr/>
        </p:nvSpPr>
        <p:spPr>
          <a:xfrm>
            <a:off x="8101289" y="-56153"/>
            <a:ext cx="4092530" cy="4987520"/>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b="1">
              <a:solidFill>
                <a:srgbClr val="3CA1D5"/>
              </a:solidFill>
              <a:cs typeface="Arial"/>
            </a:endParaRPr>
          </a:p>
          <a:p>
            <a:endParaRPr lang="en-US" sz="2000" b="1">
              <a:cs typeface="Arial"/>
            </a:endParaRPr>
          </a:p>
          <a:p>
            <a:r>
              <a:rPr lang="en-US" sz="2000" b="1">
                <a:cs typeface="Arial"/>
              </a:rPr>
              <a:t> </a:t>
            </a:r>
          </a:p>
          <a:p>
            <a:endParaRPr lang="en-US">
              <a:cs typeface="Arial"/>
            </a:endParaRPr>
          </a:p>
          <a:p>
            <a:endParaRPr lang="en-US" sz="2000" b="1">
              <a:cs typeface="Arial"/>
            </a:endParaRPr>
          </a:p>
          <a:p>
            <a:pPr marL="285750" indent="-285750">
              <a:buFont typeface="Arial"/>
              <a:buChar char="•"/>
            </a:pPr>
            <a:endParaRPr lang="en-US" sz="1600">
              <a:cs typeface="Arial"/>
            </a:endParaRPr>
          </a:p>
        </p:txBody>
      </p:sp>
      <p:sp>
        <p:nvSpPr>
          <p:cNvPr id="2" name="TextBox 1">
            <a:extLst>
              <a:ext uri="{FF2B5EF4-FFF2-40B4-BE49-F238E27FC236}">
                <a16:creationId xmlns:a16="http://schemas.microsoft.com/office/drawing/2014/main" id="{30FE50EC-0155-947A-1B81-521FCD470B3F}"/>
              </a:ext>
            </a:extLst>
          </p:cNvPr>
          <p:cNvSpPr txBox="1"/>
          <p:nvPr/>
        </p:nvSpPr>
        <p:spPr>
          <a:xfrm>
            <a:off x="8372928" y="181428"/>
            <a:ext cx="3528785"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CA1D5"/>
                </a:solidFill>
              </a:rPr>
              <a:t>ICM CONTROLS HOT SURFACE IGNITION BOARDS CROSS TO MANY POPULAR ORIGINAL EQUIPMENT BRANDS  INCLUDING:</a:t>
            </a:r>
            <a:endParaRPr lang="en-US" sz="1600"/>
          </a:p>
          <a:p>
            <a:endParaRPr lang="en-US" sz="1600"/>
          </a:p>
          <a:p>
            <a:pPr marL="342900" indent="-342900">
              <a:buFont typeface="Arial,Sans-Serif"/>
              <a:buChar char="•"/>
            </a:pPr>
            <a:r>
              <a:rPr lang="en-US" sz="1400">
                <a:solidFill>
                  <a:srgbClr val="FFFFFF"/>
                </a:solidFill>
              </a:rPr>
              <a:t>Carrier </a:t>
            </a:r>
            <a:endParaRPr lang="en-US" sz="1400"/>
          </a:p>
          <a:p>
            <a:pPr marL="342900" indent="-342900">
              <a:buFont typeface="Arial,Sans-Serif"/>
              <a:buChar char="•"/>
            </a:pPr>
            <a:r>
              <a:rPr lang="en-US" sz="1400">
                <a:solidFill>
                  <a:srgbClr val="FFFFFF"/>
                </a:solidFill>
              </a:rPr>
              <a:t>White Rodgers </a:t>
            </a:r>
            <a:endParaRPr lang="en-US" sz="1400"/>
          </a:p>
          <a:p>
            <a:pPr marL="342900" indent="-342900">
              <a:buFont typeface="Arial,Sans-Serif"/>
              <a:buChar char="•"/>
            </a:pPr>
            <a:r>
              <a:rPr lang="en-US" sz="1400">
                <a:solidFill>
                  <a:srgbClr val="FFFFFF"/>
                </a:solidFill>
              </a:rPr>
              <a:t>Lennox </a:t>
            </a:r>
            <a:endParaRPr lang="en-US" sz="1400"/>
          </a:p>
          <a:p>
            <a:pPr marL="342900" indent="-342900">
              <a:buFont typeface="Arial,Sans-Serif"/>
              <a:buChar char="•"/>
            </a:pPr>
            <a:r>
              <a:rPr lang="en-US" sz="1400">
                <a:solidFill>
                  <a:srgbClr val="FFFFFF"/>
                </a:solidFill>
              </a:rPr>
              <a:t>Goodman </a:t>
            </a:r>
            <a:endParaRPr lang="en-US" sz="1400"/>
          </a:p>
          <a:p>
            <a:pPr marL="342900" indent="-342900">
              <a:buFont typeface="Arial,Sans-Serif"/>
              <a:buChar char="•"/>
            </a:pPr>
            <a:r>
              <a:rPr lang="en-US" sz="1400">
                <a:solidFill>
                  <a:srgbClr val="FFFFFF"/>
                </a:solidFill>
              </a:rPr>
              <a:t>Trane </a:t>
            </a:r>
            <a:endParaRPr lang="en-US" sz="1400"/>
          </a:p>
          <a:p>
            <a:pPr marL="342900" indent="-342900">
              <a:buFont typeface="Arial,Sans-Serif"/>
              <a:buChar char="•"/>
            </a:pPr>
            <a:r>
              <a:rPr lang="en-US" sz="1400">
                <a:solidFill>
                  <a:srgbClr val="FFFFFF"/>
                </a:solidFill>
              </a:rPr>
              <a:t>UTEC </a:t>
            </a:r>
            <a:endParaRPr lang="en-US" sz="1400"/>
          </a:p>
          <a:p>
            <a:pPr marL="342900" indent="-342900">
              <a:buFont typeface="Arial,Sans-Serif"/>
              <a:buChar char="•"/>
            </a:pPr>
            <a:r>
              <a:rPr lang="en-US" sz="1400">
                <a:solidFill>
                  <a:srgbClr val="FFFFFF"/>
                </a:solidFill>
              </a:rPr>
              <a:t>ICP </a:t>
            </a:r>
            <a:endParaRPr lang="en-US" sz="1400"/>
          </a:p>
          <a:p>
            <a:pPr marL="342900" indent="-342900">
              <a:buFont typeface="Arial,Sans-Serif"/>
              <a:buChar char="•"/>
            </a:pPr>
            <a:r>
              <a:rPr lang="en-US" sz="1400">
                <a:solidFill>
                  <a:srgbClr val="FFFFFF"/>
                </a:solidFill>
              </a:rPr>
              <a:t>Rheem</a:t>
            </a:r>
            <a:endParaRPr lang="en-US" sz="1400"/>
          </a:p>
          <a:p>
            <a:pPr marL="342900" indent="-342900">
              <a:buFont typeface="Arial,Sans-Serif"/>
              <a:buChar char="•"/>
            </a:pPr>
            <a:r>
              <a:rPr lang="en-US" sz="1400">
                <a:solidFill>
                  <a:srgbClr val="FFFFFF"/>
                </a:solidFill>
              </a:rPr>
              <a:t>Nordyne </a:t>
            </a:r>
            <a:endParaRPr lang="en-US" sz="1400"/>
          </a:p>
          <a:p>
            <a:pPr marL="342900" indent="-342900">
              <a:buFont typeface="Arial,Sans-Serif"/>
              <a:buChar char="•"/>
            </a:pPr>
            <a:r>
              <a:rPr lang="en-US" sz="1400">
                <a:solidFill>
                  <a:srgbClr val="FFFFFF"/>
                </a:solidFill>
              </a:rPr>
              <a:t>Texas Instruments</a:t>
            </a:r>
            <a:endParaRPr lang="en-US" sz="1400"/>
          </a:p>
          <a:p>
            <a:pPr marL="342900" indent="-342900">
              <a:buFont typeface="Arial,Sans-Serif"/>
              <a:buChar char="•"/>
            </a:pPr>
            <a:endParaRPr lang="en-US" sz="1600"/>
          </a:p>
          <a:p>
            <a:r>
              <a:rPr lang="en-US" sz="1400">
                <a:solidFill>
                  <a:srgbClr val="FFFFFF"/>
                </a:solidFill>
              </a:rPr>
              <a:t>ICM Controls Hot Surface Ignition furnace boards and their cross references to OEM boards can be found on the ICM Controls website at www.icmcontrols.com</a:t>
            </a:r>
            <a:endParaRPr lang="en-US" sz="1400"/>
          </a:p>
        </p:txBody>
      </p:sp>
      <p:grpSp>
        <p:nvGrpSpPr>
          <p:cNvPr id="12" name="Group 11">
            <a:extLst>
              <a:ext uri="{FF2B5EF4-FFF2-40B4-BE49-F238E27FC236}">
                <a16:creationId xmlns:a16="http://schemas.microsoft.com/office/drawing/2014/main" id="{4FE837B7-D189-7C1A-4B42-033DB93F5EEC}"/>
              </a:ext>
            </a:extLst>
          </p:cNvPr>
          <p:cNvGrpSpPr/>
          <p:nvPr/>
        </p:nvGrpSpPr>
        <p:grpSpPr>
          <a:xfrm>
            <a:off x="10825222" y="1484129"/>
            <a:ext cx="1074383" cy="746856"/>
            <a:chOff x="10987618" y="59026"/>
            <a:chExt cx="1074383" cy="746856"/>
          </a:xfrm>
        </p:grpSpPr>
        <p:sp>
          <p:nvSpPr>
            <p:cNvPr id="7" name="Rectangle 6">
              <a:extLst>
                <a:ext uri="{FF2B5EF4-FFF2-40B4-BE49-F238E27FC236}">
                  <a16:creationId xmlns:a16="http://schemas.microsoft.com/office/drawing/2014/main" id="{335DA53C-D5B4-2EB5-4BF2-57708CDED45F}"/>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flag with black and blue stripes&#10;&#10;Description automatically generated">
              <a:extLst>
                <a:ext uri="{FF2B5EF4-FFF2-40B4-BE49-F238E27FC236}">
                  <a16:creationId xmlns:a16="http://schemas.microsoft.com/office/drawing/2014/main" id="{4303A834-9F82-8CBB-E452-F984A6D4A455}"/>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4" name="Picture 3" descr="A black electronic device with white text and red and yellow wires&#10;&#10;AI-generated content may be incorrect.">
            <a:extLst>
              <a:ext uri="{FF2B5EF4-FFF2-40B4-BE49-F238E27FC236}">
                <a16:creationId xmlns:a16="http://schemas.microsoft.com/office/drawing/2014/main" id="{40CF2F6F-F294-8E29-962A-5AEC07D4084F}"/>
              </a:ext>
            </a:extLst>
          </p:cNvPr>
          <p:cNvPicPr>
            <a:picLocks noChangeAspect="1"/>
          </p:cNvPicPr>
          <p:nvPr/>
        </p:nvPicPr>
        <p:blipFill>
          <a:blip r:embed="rId7"/>
          <a:stretch>
            <a:fillRect/>
          </a:stretch>
        </p:blipFill>
        <p:spPr>
          <a:xfrm>
            <a:off x="6217196" y="1192265"/>
            <a:ext cx="1774279" cy="1563417"/>
          </a:xfrm>
          <a:prstGeom prst="rect">
            <a:avLst/>
          </a:prstGeom>
        </p:spPr>
      </p:pic>
    </p:spTree>
    <p:extLst>
      <p:ext uri="{BB962C8B-B14F-4D97-AF65-F5344CB8AC3E}">
        <p14:creationId xmlns:p14="http://schemas.microsoft.com/office/powerpoint/2010/main" val="4149481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B6D1D-CCDB-6F4C-4263-3A9C7BF9B69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9F79574-AD72-21CC-F73A-3328FDC577BF}"/>
              </a:ext>
            </a:extLst>
          </p:cNvPr>
          <p:cNvPicPr>
            <a:picLocks noChangeAspect="1"/>
          </p:cNvPicPr>
          <p:nvPr/>
        </p:nvPicPr>
        <p:blipFill>
          <a:blip r:embed="rId3">
            <a:alphaModFix amt="54000"/>
          </a:blip>
          <a:srcRect l="8792" r="758"/>
          <a:stretch/>
        </p:blipFill>
        <p:spPr>
          <a:xfrm rot="5400000">
            <a:off x="3576171" y="-3632464"/>
            <a:ext cx="946304" cy="8098645"/>
          </a:xfrm>
          <a:prstGeom prst="rect">
            <a:avLst/>
          </a:prstGeom>
        </p:spPr>
      </p:pic>
      <p:pic>
        <p:nvPicPr>
          <p:cNvPr id="55" name="Picture 54" descr="A blue and black logo&#10;&#10;Description automatically generated">
            <a:extLst>
              <a:ext uri="{FF2B5EF4-FFF2-40B4-BE49-F238E27FC236}">
                <a16:creationId xmlns:a16="http://schemas.microsoft.com/office/drawing/2014/main" id="{8215CF49-BEE3-1A39-D297-CE470C50EF25}"/>
              </a:ext>
            </a:extLst>
          </p:cNvPr>
          <p:cNvPicPr>
            <a:picLocks noChangeAspect="1"/>
          </p:cNvPicPr>
          <p:nvPr/>
        </p:nvPicPr>
        <p:blipFill>
          <a:blip r:embed="rId4"/>
          <a:stretch>
            <a:fillRect/>
          </a:stretch>
        </p:blipFill>
        <p:spPr>
          <a:xfrm>
            <a:off x="458160" y="74640"/>
            <a:ext cx="1946229" cy="613281"/>
          </a:xfrm>
          <a:prstGeom prst="rect">
            <a:avLst/>
          </a:prstGeom>
        </p:spPr>
      </p:pic>
      <p:sp>
        <p:nvSpPr>
          <p:cNvPr id="10" name="TextBox 9">
            <a:extLst>
              <a:ext uri="{FF2B5EF4-FFF2-40B4-BE49-F238E27FC236}">
                <a16:creationId xmlns:a16="http://schemas.microsoft.com/office/drawing/2014/main" id="{7F7E6170-6C90-A672-4BEA-23F231F535E6}"/>
              </a:ext>
            </a:extLst>
          </p:cNvPr>
          <p:cNvSpPr txBox="1"/>
          <p:nvPr/>
        </p:nvSpPr>
        <p:spPr>
          <a:xfrm>
            <a:off x="234559" y="1585610"/>
            <a:ext cx="7409501" cy="3477875"/>
          </a:xfrm>
          <a:prstGeom prst="rect">
            <a:avLst/>
          </a:prstGeom>
          <a:noFill/>
        </p:spPr>
        <p:txBody>
          <a:bodyPr wrap="square" lIns="91440" tIns="45720" rIns="91440" bIns="45720" rtlCol="0" anchor="t">
            <a:spAutoFit/>
          </a:bodyPr>
          <a:lstStyle/>
          <a:p>
            <a:r>
              <a:rPr lang="en-US" sz="1600" b="1" dirty="0">
                <a:ea typeface="DM Sans"/>
                <a:cs typeface="DM Sans"/>
              </a:rPr>
              <a:t>Direct Spark Ignition (DSI)</a:t>
            </a:r>
            <a:endParaRPr lang="en-US" sz="1600" b="1" dirty="0">
              <a:ea typeface="DM Sans"/>
              <a:cs typeface="DM Sans"/>
              <a:sym typeface="DM Sans"/>
            </a:endParaRPr>
          </a:p>
          <a:p>
            <a:pPr marL="285750" indent="-285750">
              <a:buFont typeface="Arial"/>
              <a:buChar char="•"/>
            </a:pPr>
            <a:r>
              <a:rPr lang="en-US" sz="1400" dirty="0">
                <a:ea typeface="DM Sans"/>
                <a:cs typeface="DM Sans"/>
              </a:rPr>
              <a:t>Uses a spark coil to emit a high voltage spark across a gap to a ground rod to provide the means to ignite natural gas or propane in a gas fired furnace</a:t>
            </a:r>
          </a:p>
          <a:p>
            <a:endParaRPr lang="en-US" sz="1400" dirty="0">
              <a:ea typeface="DM Sans"/>
              <a:cs typeface="DM Sans"/>
            </a:endParaRPr>
          </a:p>
          <a:p>
            <a:r>
              <a:rPr lang="en-US" sz="1600" b="1" dirty="0">
                <a:ea typeface="DM Sans"/>
                <a:cs typeface="DM Sans"/>
                <a:sym typeface="DM Sans"/>
              </a:rPr>
              <a:t>The value of choosing ICM </a:t>
            </a:r>
            <a:r>
              <a:rPr lang="en-US" sz="1600" b="1">
                <a:ea typeface="DM Sans"/>
                <a:cs typeface="DM Sans"/>
                <a:sym typeface="DM Sans"/>
              </a:rPr>
              <a:t>controls DSI </a:t>
            </a:r>
            <a:r>
              <a:rPr lang="en-US" sz="1600" b="1" dirty="0">
                <a:ea typeface="DM Sans"/>
                <a:cs typeface="DM Sans"/>
                <a:sym typeface="DM Sans"/>
              </a:rPr>
              <a:t>Furnace Boards</a:t>
            </a:r>
            <a:endParaRPr lang="en-US" sz="1600" b="1" dirty="0"/>
          </a:p>
          <a:p>
            <a:pPr marL="285750" indent="-285750">
              <a:buFont typeface="Arial"/>
              <a:buChar char="•"/>
            </a:pPr>
            <a:r>
              <a:rPr lang="en-US" sz="1400" dirty="0"/>
              <a:t>Proudly assembled &amp; engineered in USA </a:t>
            </a:r>
          </a:p>
          <a:p>
            <a:pPr marL="285750" indent="-285750">
              <a:buFont typeface="Arial"/>
              <a:buChar char="•"/>
            </a:pPr>
            <a:r>
              <a:rPr lang="en-US" sz="1400" dirty="0"/>
              <a:t>Meets stringent agency requirements for safety </a:t>
            </a:r>
          </a:p>
          <a:p>
            <a:pPr marL="285750" indent="-285750">
              <a:buFont typeface="Arial"/>
              <a:buChar char="•"/>
            </a:pPr>
            <a:r>
              <a:rPr lang="en-US" sz="1400" dirty="0"/>
              <a:t>Durable circuit board design and construction ensures strong connections and increased reliability</a:t>
            </a:r>
          </a:p>
          <a:p>
            <a:pPr marL="285750" indent="-285750">
              <a:buFont typeface="Arial"/>
              <a:buChar char="•"/>
            </a:pPr>
            <a:r>
              <a:rPr lang="en-US" sz="1400" dirty="0"/>
              <a:t>U.S. based technical support with real technicians instead of artificial intelligence</a:t>
            </a:r>
          </a:p>
          <a:p>
            <a:pPr marL="285750" indent="-285750">
              <a:buFont typeface="Arial"/>
              <a:buChar char="•"/>
            </a:pPr>
            <a:endParaRPr lang="en-US" sz="1400" dirty="0"/>
          </a:p>
          <a:p>
            <a:r>
              <a:rPr lang="en-US" sz="1600" b="1" dirty="0"/>
              <a:t>Operation</a:t>
            </a:r>
            <a:endParaRPr lang="en-US" dirty="0"/>
          </a:p>
          <a:p>
            <a:pPr marL="285750" indent="-285750">
              <a:buFont typeface="Arial"/>
              <a:buChar char="•"/>
            </a:pPr>
            <a:r>
              <a:rPr lang="en-US" sz="1400" dirty="0"/>
              <a:t>The board controls all functions of the furnace including  timing, trial for ignition, gas valve, system safety switches, flame sensing and provides 100% lockout safety</a:t>
            </a:r>
          </a:p>
          <a:p>
            <a:endParaRPr lang="en-US" dirty="0"/>
          </a:p>
        </p:txBody>
      </p:sp>
      <p:sp>
        <p:nvSpPr>
          <p:cNvPr id="6" name="Title 1">
            <a:extLst>
              <a:ext uri="{FF2B5EF4-FFF2-40B4-BE49-F238E27FC236}">
                <a16:creationId xmlns:a16="http://schemas.microsoft.com/office/drawing/2014/main" id="{78D9AE12-CB54-5312-02AF-796DA0ACC21E}"/>
              </a:ext>
            </a:extLst>
          </p:cNvPr>
          <p:cNvSpPr txBox="1">
            <a:spLocks/>
          </p:cNvSpPr>
          <p:nvPr/>
        </p:nvSpPr>
        <p:spPr>
          <a:xfrm>
            <a:off x="234080" y="710543"/>
            <a:ext cx="7635621" cy="875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Direct Spark Ignition Furnace Boards</a:t>
            </a:r>
            <a:endParaRPr lang="en-US" sz="3200" b="1">
              <a:solidFill>
                <a:srgbClr val="2D3750"/>
              </a:solidFill>
              <a:latin typeface="Aptos ExtraBold" panose="020B0004020202020204" pitchFamily="34" charset="0"/>
            </a:endParaRPr>
          </a:p>
        </p:txBody>
      </p:sp>
      <p:pic>
        <p:nvPicPr>
          <p:cNvPr id="5" name="Picture 4" descr="A white and blue tool&#10;&#10;Description automatically generated">
            <a:extLst>
              <a:ext uri="{FF2B5EF4-FFF2-40B4-BE49-F238E27FC236}">
                <a16:creationId xmlns:a16="http://schemas.microsoft.com/office/drawing/2014/main" id="{4B75EA8B-60C5-6F1B-D562-4C31294B26C5}"/>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5688B165-873E-2658-093F-D74AB18576E3}"/>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8EAEE2DC-2916-5141-C615-FECACDD8C336}"/>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BE479469-46B2-257B-375E-069FF69C0AF1}"/>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DFAAF917-14E2-0900-B225-E5BF6648D76C}"/>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1D11EE92-5D70-A514-5407-49FBC25D0730}"/>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1E19F555-CE22-53A1-DEB8-AEEBC30A42A9}"/>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A0953AAB-B8BA-4D1F-B254-41E469853D55}"/>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3" name="Rectangle 2">
            <a:extLst>
              <a:ext uri="{FF2B5EF4-FFF2-40B4-BE49-F238E27FC236}">
                <a16:creationId xmlns:a16="http://schemas.microsoft.com/office/drawing/2014/main" id="{8752EC08-4A02-6D16-36E1-183BB9507360}"/>
              </a:ext>
            </a:extLst>
          </p:cNvPr>
          <p:cNvSpPr/>
          <p:nvPr/>
        </p:nvSpPr>
        <p:spPr>
          <a:xfrm>
            <a:off x="8096754" y="-28545"/>
            <a:ext cx="4097065" cy="4908443"/>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b="1">
              <a:solidFill>
                <a:srgbClr val="3CA1D5"/>
              </a:solidFill>
              <a:cs typeface="Arial"/>
            </a:endParaRPr>
          </a:p>
          <a:p>
            <a:endParaRPr lang="en-US" sz="2000" b="1">
              <a:cs typeface="Arial"/>
            </a:endParaRPr>
          </a:p>
          <a:p>
            <a:r>
              <a:rPr lang="en-US" sz="2000" b="1">
                <a:cs typeface="Arial"/>
              </a:rPr>
              <a:t> </a:t>
            </a:r>
          </a:p>
          <a:p>
            <a:endParaRPr lang="en-US">
              <a:cs typeface="Arial"/>
            </a:endParaRPr>
          </a:p>
          <a:p>
            <a:r>
              <a:rPr lang="en-US" sz="2000" b="1">
                <a:cs typeface="Arial"/>
              </a:rPr>
              <a:t> </a:t>
            </a:r>
          </a:p>
          <a:p>
            <a:pPr marL="285750" indent="-285750">
              <a:buFont typeface="Arial"/>
              <a:buChar char="•"/>
            </a:pPr>
            <a:endParaRPr lang="en-US" sz="1600">
              <a:cs typeface="Arial"/>
            </a:endParaRPr>
          </a:p>
        </p:txBody>
      </p:sp>
      <p:sp>
        <p:nvSpPr>
          <p:cNvPr id="2" name="TextBox 1">
            <a:extLst>
              <a:ext uri="{FF2B5EF4-FFF2-40B4-BE49-F238E27FC236}">
                <a16:creationId xmlns:a16="http://schemas.microsoft.com/office/drawing/2014/main" id="{CC01B552-153B-6F5D-F6AF-5311AC7B622B}"/>
              </a:ext>
            </a:extLst>
          </p:cNvPr>
          <p:cNvSpPr txBox="1"/>
          <p:nvPr/>
        </p:nvSpPr>
        <p:spPr>
          <a:xfrm>
            <a:off x="8454572" y="308428"/>
            <a:ext cx="3492499"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CA1D5"/>
                </a:solidFill>
              </a:rPr>
              <a:t>ICM CONTROLS HOT SURFACE IGNITION BOARDS CROSS TO MANY POPULAR ORIGINAL EQUIPMENT BRANDS  INCLUDING:</a:t>
            </a:r>
            <a:endParaRPr lang="en-US" sz="1600"/>
          </a:p>
          <a:p>
            <a:endParaRPr lang="en-US" sz="1600"/>
          </a:p>
          <a:p>
            <a:pPr marL="342900" indent="-342900">
              <a:buFont typeface="Arial,Sans-Serif"/>
              <a:buChar char="•"/>
            </a:pPr>
            <a:r>
              <a:rPr lang="en-US" sz="1400">
                <a:solidFill>
                  <a:srgbClr val="FFFFFF"/>
                </a:solidFill>
              </a:rPr>
              <a:t>White Rodgers </a:t>
            </a:r>
            <a:endParaRPr lang="en-US" sz="1400"/>
          </a:p>
          <a:p>
            <a:pPr marL="342900" indent="-342900">
              <a:buFont typeface="Arial,Sans-Serif"/>
              <a:buChar char="•"/>
            </a:pPr>
            <a:r>
              <a:rPr lang="en-US" sz="1400">
                <a:solidFill>
                  <a:srgbClr val="FFFFFF"/>
                </a:solidFill>
              </a:rPr>
              <a:t>Lennox </a:t>
            </a:r>
            <a:endParaRPr lang="en-US" sz="1400"/>
          </a:p>
          <a:p>
            <a:pPr marL="342900" indent="-342900">
              <a:buFont typeface="Arial,Sans-Serif"/>
              <a:buChar char="•"/>
            </a:pPr>
            <a:r>
              <a:rPr lang="en-US" sz="1400">
                <a:solidFill>
                  <a:srgbClr val="FFFFFF"/>
                </a:solidFill>
              </a:rPr>
              <a:t>Goodman </a:t>
            </a:r>
            <a:endParaRPr lang="en-US" sz="1400"/>
          </a:p>
          <a:p>
            <a:pPr marL="342900" indent="-342900">
              <a:buFont typeface="Arial,Sans-Serif"/>
              <a:buChar char="•"/>
            </a:pPr>
            <a:r>
              <a:rPr lang="en-US" sz="1400">
                <a:solidFill>
                  <a:srgbClr val="FFFFFF"/>
                </a:solidFill>
              </a:rPr>
              <a:t>Trane </a:t>
            </a:r>
            <a:endParaRPr lang="en-US" sz="1400"/>
          </a:p>
          <a:p>
            <a:pPr marL="342900" indent="-342900">
              <a:buFont typeface="Arial,Sans-Serif"/>
              <a:buChar char="•"/>
            </a:pPr>
            <a:r>
              <a:rPr lang="en-US" sz="1400">
                <a:solidFill>
                  <a:srgbClr val="FFFFFF"/>
                </a:solidFill>
              </a:rPr>
              <a:t>UTEC </a:t>
            </a:r>
            <a:endParaRPr lang="en-US" sz="1400"/>
          </a:p>
          <a:p>
            <a:pPr marL="342900" indent="-342900">
              <a:buFont typeface="Arial,Sans-Serif"/>
              <a:buChar char="•"/>
            </a:pPr>
            <a:r>
              <a:rPr lang="en-US" sz="1400">
                <a:solidFill>
                  <a:srgbClr val="FFFFFF"/>
                </a:solidFill>
              </a:rPr>
              <a:t>ICP </a:t>
            </a:r>
            <a:endParaRPr lang="en-US" sz="1400"/>
          </a:p>
          <a:p>
            <a:pPr marL="342900" indent="-342900">
              <a:buFont typeface="Arial,Sans-Serif"/>
              <a:buChar char="•"/>
            </a:pPr>
            <a:r>
              <a:rPr lang="en-US" sz="1400">
                <a:solidFill>
                  <a:srgbClr val="FFFFFF"/>
                </a:solidFill>
              </a:rPr>
              <a:t>Rheem</a:t>
            </a:r>
            <a:endParaRPr lang="en-US" sz="1400"/>
          </a:p>
          <a:p>
            <a:pPr marL="342900" indent="-342900">
              <a:buFont typeface="Arial,Sans-Serif"/>
              <a:buChar char="•"/>
            </a:pPr>
            <a:r>
              <a:rPr lang="en-US" sz="1400">
                <a:solidFill>
                  <a:srgbClr val="FFFFFF"/>
                </a:solidFill>
              </a:rPr>
              <a:t>Nordyne </a:t>
            </a:r>
            <a:endParaRPr lang="en-US" sz="1400"/>
          </a:p>
          <a:p>
            <a:pPr marL="342900" indent="-342900">
              <a:buFont typeface="Arial,Sans-Serif"/>
              <a:buChar char="•"/>
            </a:pPr>
            <a:r>
              <a:rPr lang="en-US" sz="1400">
                <a:solidFill>
                  <a:srgbClr val="FFFFFF"/>
                </a:solidFill>
              </a:rPr>
              <a:t>Texas Instruments</a:t>
            </a:r>
            <a:endParaRPr lang="en-US" sz="1400"/>
          </a:p>
          <a:p>
            <a:pPr marL="342900" indent="-342900">
              <a:buFont typeface="Arial,Sans-Serif"/>
              <a:buChar char="•"/>
            </a:pPr>
            <a:endParaRPr lang="en-US" sz="1600"/>
          </a:p>
          <a:p>
            <a:r>
              <a:rPr lang="en-US" sz="1400">
                <a:solidFill>
                  <a:srgbClr val="FFFFFF"/>
                </a:solidFill>
              </a:rPr>
              <a:t>ICM Controls Direct Spark Ignition furnace boards and their cross references to OEM boards can be found on the ICM Controls website at </a:t>
            </a:r>
            <a:r>
              <a:rPr lang="en-US" sz="1400">
                <a:hlinkClick r:id="rId6"/>
              </a:rPr>
              <a:t>www.icmcontrols.com</a:t>
            </a:r>
            <a:r>
              <a:rPr lang="en-US" sz="1400">
                <a:solidFill>
                  <a:srgbClr val="FFFFFF"/>
                </a:solidFill>
              </a:rPr>
              <a:t> </a:t>
            </a:r>
            <a:endParaRPr lang="en-US"/>
          </a:p>
        </p:txBody>
      </p:sp>
      <p:grpSp>
        <p:nvGrpSpPr>
          <p:cNvPr id="12" name="Group 11">
            <a:extLst>
              <a:ext uri="{FF2B5EF4-FFF2-40B4-BE49-F238E27FC236}">
                <a16:creationId xmlns:a16="http://schemas.microsoft.com/office/drawing/2014/main" id="{5524D623-3582-9039-4642-2D5C92794BBD}"/>
              </a:ext>
            </a:extLst>
          </p:cNvPr>
          <p:cNvGrpSpPr/>
          <p:nvPr/>
        </p:nvGrpSpPr>
        <p:grpSpPr>
          <a:xfrm>
            <a:off x="10829758" y="1715451"/>
            <a:ext cx="1074383" cy="746856"/>
            <a:chOff x="10987618" y="59026"/>
            <a:chExt cx="1074383" cy="746856"/>
          </a:xfrm>
        </p:grpSpPr>
        <p:sp>
          <p:nvSpPr>
            <p:cNvPr id="7" name="Rectangle 6">
              <a:extLst>
                <a:ext uri="{FF2B5EF4-FFF2-40B4-BE49-F238E27FC236}">
                  <a16:creationId xmlns:a16="http://schemas.microsoft.com/office/drawing/2014/main" id="{A46914F2-085B-4AC5-0077-8307566FC72C}"/>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flag with black and blue stripes&#10;&#10;Description automatically generated">
              <a:extLst>
                <a:ext uri="{FF2B5EF4-FFF2-40B4-BE49-F238E27FC236}">
                  <a16:creationId xmlns:a16="http://schemas.microsoft.com/office/drawing/2014/main" id="{01510345-2E80-A80C-0402-0C65278DA821}"/>
                </a:ext>
              </a:extLst>
            </p:cNvPr>
            <p:cNvPicPr>
              <a:picLocks noChangeAspect="1"/>
            </p:cNvPicPr>
            <p:nvPr/>
          </p:nvPicPr>
          <p:blipFill>
            <a:blip r:embed="rId7"/>
            <a:stretch>
              <a:fillRect/>
            </a:stretch>
          </p:blipFill>
          <p:spPr>
            <a:xfrm>
              <a:off x="11028816" y="113925"/>
              <a:ext cx="988032" cy="687578"/>
            </a:xfrm>
            <a:prstGeom prst="rect">
              <a:avLst/>
            </a:prstGeom>
            <a:ln>
              <a:noFill/>
            </a:ln>
          </p:spPr>
        </p:pic>
      </p:grpSp>
      <p:pic>
        <p:nvPicPr>
          <p:cNvPr id="4" name="Picture 3" descr="A green circuit board with black and gold components&#10;&#10;AI-generated content may be incorrect.">
            <a:extLst>
              <a:ext uri="{FF2B5EF4-FFF2-40B4-BE49-F238E27FC236}">
                <a16:creationId xmlns:a16="http://schemas.microsoft.com/office/drawing/2014/main" id="{73AC149E-D7A6-6636-9CBC-C6035B3F54D4}"/>
              </a:ext>
            </a:extLst>
          </p:cNvPr>
          <p:cNvPicPr>
            <a:picLocks noChangeAspect="1"/>
          </p:cNvPicPr>
          <p:nvPr/>
        </p:nvPicPr>
        <p:blipFill>
          <a:blip r:embed="rId8"/>
          <a:stretch>
            <a:fillRect/>
          </a:stretch>
        </p:blipFill>
        <p:spPr>
          <a:xfrm>
            <a:off x="461195" y="4573844"/>
            <a:ext cx="1990420" cy="2097959"/>
          </a:xfrm>
          <a:prstGeom prst="rect">
            <a:avLst/>
          </a:prstGeom>
        </p:spPr>
      </p:pic>
      <p:sp>
        <p:nvSpPr>
          <p:cNvPr id="19" name="TextBox 18">
            <a:extLst>
              <a:ext uri="{FF2B5EF4-FFF2-40B4-BE49-F238E27FC236}">
                <a16:creationId xmlns:a16="http://schemas.microsoft.com/office/drawing/2014/main" id="{FDF3FD00-56B0-2E88-FCF4-66B134B1951C}"/>
              </a:ext>
            </a:extLst>
          </p:cNvPr>
          <p:cNvSpPr txBox="1"/>
          <p:nvPr/>
        </p:nvSpPr>
        <p:spPr>
          <a:xfrm>
            <a:off x="522083" y="5991532"/>
            <a:ext cx="16591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ICM6700</a:t>
            </a:r>
          </a:p>
        </p:txBody>
      </p:sp>
      <p:pic>
        <p:nvPicPr>
          <p:cNvPr id="20" name="Picture 19" descr="A close-up of a circuit board&#10;&#10;AI-generated content may be incorrect.">
            <a:extLst>
              <a:ext uri="{FF2B5EF4-FFF2-40B4-BE49-F238E27FC236}">
                <a16:creationId xmlns:a16="http://schemas.microsoft.com/office/drawing/2014/main" id="{1BF8FFAB-AE40-EEAE-62F5-EE124802D35C}"/>
              </a:ext>
            </a:extLst>
          </p:cNvPr>
          <p:cNvPicPr>
            <a:picLocks noChangeAspect="1"/>
          </p:cNvPicPr>
          <p:nvPr/>
        </p:nvPicPr>
        <p:blipFill>
          <a:blip r:embed="rId9"/>
          <a:stretch>
            <a:fillRect/>
          </a:stretch>
        </p:blipFill>
        <p:spPr>
          <a:xfrm>
            <a:off x="6308930" y="4895542"/>
            <a:ext cx="1466850" cy="1454560"/>
          </a:xfrm>
          <a:prstGeom prst="rect">
            <a:avLst/>
          </a:prstGeom>
        </p:spPr>
      </p:pic>
      <p:sp>
        <p:nvSpPr>
          <p:cNvPr id="21" name="TextBox 20">
            <a:extLst>
              <a:ext uri="{FF2B5EF4-FFF2-40B4-BE49-F238E27FC236}">
                <a16:creationId xmlns:a16="http://schemas.microsoft.com/office/drawing/2014/main" id="{8AE724B9-7DB5-0F76-F5CA-C4D89A012731}"/>
              </a:ext>
            </a:extLst>
          </p:cNvPr>
          <p:cNvSpPr txBox="1"/>
          <p:nvPr/>
        </p:nvSpPr>
        <p:spPr>
          <a:xfrm>
            <a:off x="7269724" y="5991531"/>
            <a:ext cx="16591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ICM2911</a:t>
            </a:r>
          </a:p>
        </p:txBody>
      </p:sp>
      <p:pic>
        <p:nvPicPr>
          <p:cNvPr id="22" name="Picture 21" descr="A green circuit board with black and white components&#10;&#10;AI-generated content may be incorrect.">
            <a:extLst>
              <a:ext uri="{FF2B5EF4-FFF2-40B4-BE49-F238E27FC236}">
                <a16:creationId xmlns:a16="http://schemas.microsoft.com/office/drawing/2014/main" id="{3DBA52AD-3F56-57B0-E77A-6AF20462ACEC}"/>
              </a:ext>
            </a:extLst>
          </p:cNvPr>
          <p:cNvPicPr>
            <a:picLocks noChangeAspect="1"/>
          </p:cNvPicPr>
          <p:nvPr/>
        </p:nvPicPr>
        <p:blipFill>
          <a:blip r:embed="rId10"/>
          <a:stretch>
            <a:fillRect/>
          </a:stretch>
        </p:blipFill>
        <p:spPr>
          <a:xfrm>
            <a:off x="4048125" y="4700434"/>
            <a:ext cx="1944944" cy="1838633"/>
          </a:xfrm>
          <a:prstGeom prst="rect">
            <a:avLst/>
          </a:prstGeom>
        </p:spPr>
      </p:pic>
      <p:sp>
        <p:nvSpPr>
          <p:cNvPr id="23" name="TextBox 22">
            <a:extLst>
              <a:ext uri="{FF2B5EF4-FFF2-40B4-BE49-F238E27FC236}">
                <a16:creationId xmlns:a16="http://schemas.microsoft.com/office/drawing/2014/main" id="{797840C6-BFE2-A6FD-6E5D-A7B2FB3EAC46}"/>
              </a:ext>
            </a:extLst>
          </p:cNvPr>
          <p:cNvSpPr txBox="1"/>
          <p:nvPr/>
        </p:nvSpPr>
        <p:spPr>
          <a:xfrm>
            <a:off x="5161933" y="5991167"/>
            <a:ext cx="16591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ICM291</a:t>
            </a:r>
          </a:p>
        </p:txBody>
      </p:sp>
      <p:pic>
        <p:nvPicPr>
          <p:cNvPr id="24" name="Picture 23" descr="A green circuit board with many small components&#10;&#10;AI-generated content may be incorrect.">
            <a:extLst>
              <a:ext uri="{FF2B5EF4-FFF2-40B4-BE49-F238E27FC236}">
                <a16:creationId xmlns:a16="http://schemas.microsoft.com/office/drawing/2014/main" id="{E2F458F0-7A0F-23F0-D773-E8B89D4817E9}"/>
              </a:ext>
            </a:extLst>
          </p:cNvPr>
          <p:cNvPicPr>
            <a:picLocks noChangeAspect="1"/>
          </p:cNvPicPr>
          <p:nvPr/>
        </p:nvPicPr>
        <p:blipFill>
          <a:blip r:embed="rId11"/>
          <a:stretch>
            <a:fillRect/>
          </a:stretch>
        </p:blipFill>
        <p:spPr>
          <a:xfrm>
            <a:off x="2613537" y="4764344"/>
            <a:ext cx="1323668" cy="1323668"/>
          </a:xfrm>
          <a:prstGeom prst="rect">
            <a:avLst/>
          </a:prstGeom>
        </p:spPr>
      </p:pic>
      <p:sp>
        <p:nvSpPr>
          <p:cNvPr id="25" name="TextBox 24">
            <a:extLst>
              <a:ext uri="{FF2B5EF4-FFF2-40B4-BE49-F238E27FC236}">
                <a16:creationId xmlns:a16="http://schemas.microsoft.com/office/drawing/2014/main" id="{2E69D243-A65B-3DB9-49A3-25E611D2FEFA}"/>
              </a:ext>
            </a:extLst>
          </p:cNvPr>
          <p:cNvSpPr txBox="1"/>
          <p:nvPr/>
        </p:nvSpPr>
        <p:spPr>
          <a:xfrm>
            <a:off x="2929277" y="5991531"/>
            <a:ext cx="16591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ICM2920</a:t>
            </a:r>
          </a:p>
        </p:txBody>
      </p:sp>
    </p:spTree>
    <p:extLst>
      <p:ext uri="{BB962C8B-B14F-4D97-AF65-F5344CB8AC3E}">
        <p14:creationId xmlns:p14="http://schemas.microsoft.com/office/powerpoint/2010/main" val="244416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6FA0F-9F68-B29D-6D06-5C951D3AE49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C4D5E79-AD03-17F3-7716-69342670C6D4}"/>
              </a:ext>
            </a:extLst>
          </p:cNvPr>
          <p:cNvPicPr>
            <a:picLocks noChangeAspect="1"/>
          </p:cNvPicPr>
          <p:nvPr/>
        </p:nvPicPr>
        <p:blipFill>
          <a:blip r:embed="rId3">
            <a:alphaModFix amt="54000"/>
          </a:blip>
          <a:srcRect l="8792" r="758"/>
          <a:stretch/>
        </p:blipFill>
        <p:spPr>
          <a:xfrm rot="5400000">
            <a:off x="3358770" y="-3372797"/>
            <a:ext cx="946304" cy="7663843"/>
          </a:xfrm>
          <a:prstGeom prst="rect">
            <a:avLst/>
          </a:prstGeom>
        </p:spPr>
      </p:pic>
      <p:sp>
        <p:nvSpPr>
          <p:cNvPr id="13" name="Title 1">
            <a:extLst>
              <a:ext uri="{FF2B5EF4-FFF2-40B4-BE49-F238E27FC236}">
                <a16:creationId xmlns:a16="http://schemas.microsoft.com/office/drawing/2014/main" id="{33FF713F-61D6-45FD-D676-93A3E40EAF24}"/>
              </a:ext>
            </a:extLst>
          </p:cNvPr>
          <p:cNvSpPr txBox="1">
            <a:spLocks/>
          </p:cNvSpPr>
          <p:nvPr/>
        </p:nvSpPr>
        <p:spPr>
          <a:xfrm>
            <a:off x="399333" y="834210"/>
            <a:ext cx="7338341" cy="5774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solidFill>
                  <a:srgbClr val="2D3750"/>
                </a:solidFill>
                <a:latin typeface="Aptos ExtraBold"/>
              </a:rPr>
              <a:t>ICM Controls Drop In Furnace Control Board  Replacements</a:t>
            </a:r>
            <a:endParaRPr lang="en-US" sz="3000" b="1">
              <a:solidFill>
                <a:srgbClr val="2D3750"/>
              </a:solidFill>
              <a:latin typeface="Aptos ExtraBold" panose="020B0004020202020204" pitchFamily="34" charset="0"/>
            </a:endParaRPr>
          </a:p>
        </p:txBody>
      </p:sp>
      <p:pic>
        <p:nvPicPr>
          <p:cNvPr id="23" name="Picture 22" descr="A white and blue tool&#10;&#10;Description automatically generated">
            <a:extLst>
              <a:ext uri="{FF2B5EF4-FFF2-40B4-BE49-F238E27FC236}">
                <a16:creationId xmlns:a16="http://schemas.microsoft.com/office/drawing/2014/main" id="{B207D354-CA53-5EF9-862A-BBD16783EE75}"/>
              </a:ext>
            </a:extLst>
          </p:cNvPr>
          <p:cNvPicPr>
            <a:picLocks noChangeAspect="1"/>
          </p:cNvPicPr>
          <p:nvPr/>
        </p:nvPicPr>
        <p:blipFill>
          <a:blip r:embed="rId4"/>
          <a:srcRect l="9420" t="46422" r="9087" b="47098"/>
          <a:stretch/>
        </p:blipFill>
        <p:spPr>
          <a:xfrm>
            <a:off x="-2" y="6272365"/>
            <a:ext cx="12192002" cy="746856"/>
          </a:xfrm>
          <a:prstGeom prst="rect">
            <a:avLst/>
          </a:prstGeom>
        </p:spPr>
      </p:pic>
      <p:sp>
        <p:nvSpPr>
          <p:cNvPr id="6" name="Rectangle 5">
            <a:extLst>
              <a:ext uri="{FF2B5EF4-FFF2-40B4-BE49-F238E27FC236}">
                <a16:creationId xmlns:a16="http://schemas.microsoft.com/office/drawing/2014/main" id="{58EF0687-A545-B484-A6DB-3DE9F97A024C}"/>
              </a:ext>
            </a:extLst>
          </p:cNvPr>
          <p:cNvSpPr/>
          <p:nvPr/>
        </p:nvSpPr>
        <p:spPr>
          <a:xfrm>
            <a:off x="7664926" y="-16310"/>
            <a:ext cx="4528893" cy="4324311"/>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rtl="0"/>
            <a:endParaRPr lang="en-US" sz="1600">
              <a:cs typeface="Arial"/>
            </a:endParaRPr>
          </a:p>
        </p:txBody>
      </p:sp>
      <p:grpSp>
        <p:nvGrpSpPr>
          <p:cNvPr id="2" name="Group 1">
            <a:extLst>
              <a:ext uri="{FF2B5EF4-FFF2-40B4-BE49-F238E27FC236}">
                <a16:creationId xmlns:a16="http://schemas.microsoft.com/office/drawing/2014/main" id="{B1B66DA5-9C8F-A2DD-F67B-8965ACD9F566}"/>
              </a:ext>
            </a:extLst>
          </p:cNvPr>
          <p:cNvGrpSpPr/>
          <p:nvPr/>
        </p:nvGrpSpPr>
        <p:grpSpPr>
          <a:xfrm>
            <a:off x="3433865" y="6504921"/>
            <a:ext cx="8472791" cy="389999"/>
            <a:chOff x="3433865" y="6391059"/>
            <a:chExt cx="8472791" cy="389999"/>
          </a:xfrm>
        </p:grpSpPr>
        <p:sp>
          <p:nvSpPr>
            <p:cNvPr id="24" name="TextBox 23">
              <a:extLst>
                <a:ext uri="{FF2B5EF4-FFF2-40B4-BE49-F238E27FC236}">
                  <a16:creationId xmlns:a16="http://schemas.microsoft.com/office/drawing/2014/main" id="{C7F61AD6-6463-DB15-82E6-DB515152B611}"/>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25" name="TextBox 24">
              <a:extLst>
                <a:ext uri="{FF2B5EF4-FFF2-40B4-BE49-F238E27FC236}">
                  <a16:creationId xmlns:a16="http://schemas.microsoft.com/office/drawing/2014/main" id="{B4D3D668-AEC0-F488-81F7-C73ED47EE8AD}"/>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26" name="TextBox 25">
              <a:extLst>
                <a:ext uri="{FF2B5EF4-FFF2-40B4-BE49-F238E27FC236}">
                  <a16:creationId xmlns:a16="http://schemas.microsoft.com/office/drawing/2014/main" id="{B4C1236B-4877-B1BC-39A8-865D70FA48A7}"/>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27" name="TextBox 26">
              <a:extLst>
                <a:ext uri="{FF2B5EF4-FFF2-40B4-BE49-F238E27FC236}">
                  <a16:creationId xmlns:a16="http://schemas.microsoft.com/office/drawing/2014/main" id="{E1B7CC1F-783B-E858-4DBE-BB19E0272939}"/>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28" name="TextBox 27">
              <a:extLst>
                <a:ext uri="{FF2B5EF4-FFF2-40B4-BE49-F238E27FC236}">
                  <a16:creationId xmlns:a16="http://schemas.microsoft.com/office/drawing/2014/main" id="{1DCC1801-5B92-402A-6C44-1E8461309A44}"/>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29" name="TextBox 28">
              <a:extLst>
                <a:ext uri="{FF2B5EF4-FFF2-40B4-BE49-F238E27FC236}">
                  <a16:creationId xmlns:a16="http://schemas.microsoft.com/office/drawing/2014/main" id="{1D27BE15-23AC-3478-FC27-E862B30ACC23}"/>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47" name="TextBox 12">
            <a:extLst>
              <a:ext uri="{FF2B5EF4-FFF2-40B4-BE49-F238E27FC236}">
                <a16:creationId xmlns:a16="http://schemas.microsoft.com/office/drawing/2014/main" id="{E8DB6836-F449-54BA-4FB9-B1EFDC831078}"/>
              </a:ext>
            </a:extLst>
          </p:cNvPr>
          <p:cNvSpPr txBox="1"/>
          <p:nvPr/>
        </p:nvSpPr>
        <p:spPr>
          <a:xfrm>
            <a:off x="7932032" y="3351023"/>
            <a:ext cx="3763387" cy="566630"/>
          </a:xfrm>
          <a:prstGeom prst="rect">
            <a:avLst/>
          </a:prstGeom>
        </p:spPr>
        <p:txBody>
          <a:bodyPr wrap="square" lIns="0" tIns="0" rIns="0" bIns="0" rtlCol="0" anchor="t">
            <a:spAutoFit/>
          </a:bodyPr>
          <a:lstStyle/>
          <a:p>
            <a:pPr marL="0" lvl="0" indent="0" algn="l">
              <a:lnSpc>
                <a:spcPts val="5347"/>
              </a:lnSpc>
              <a:spcBef>
                <a:spcPct val="0"/>
              </a:spcBef>
            </a:pPr>
            <a:r>
              <a:rPr lang="en-US" sz="1600" b="1">
                <a:solidFill>
                  <a:srgbClr val="3CA1D5"/>
                </a:solidFill>
                <a:ea typeface="DM Sans Bold"/>
                <a:cs typeface="DM Sans Bold"/>
                <a:sym typeface="DM Sans Bold"/>
              </a:rPr>
              <a:t>   </a:t>
            </a:r>
            <a:endParaRPr lang="en-US"/>
          </a:p>
        </p:txBody>
      </p:sp>
      <p:pic>
        <p:nvPicPr>
          <p:cNvPr id="55" name="Picture 54" descr="A blue and black logo&#10;&#10;Description automatically generated">
            <a:extLst>
              <a:ext uri="{FF2B5EF4-FFF2-40B4-BE49-F238E27FC236}">
                <a16:creationId xmlns:a16="http://schemas.microsoft.com/office/drawing/2014/main" id="{FB0B8B53-2F2F-03EF-F7E3-C942D48AC078}"/>
              </a:ext>
            </a:extLst>
          </p:cNvPr>
          <p:cNvPicPr>
            <a:picLocks noChangeAspect="1"/>
          </p:cNvPicPr>
          <p:nvPr/>
        </p:nvPicPr>
        <p:blipFill>
          <a:blip r:embed="rId5"/>
          <a:stretch>
            <a:fillRect/>
          </a:stretch>
        </p:blipFill>
        <p:spPr>
          <a:xfrm>
            <a:off x="458160" y="124772"/>
            <a:ext cx="1946229" cy="613281"/>
          </a:xfrm>
          <a:prstGeom prst="rect">
            <a:avLst/>
          </a:prstGeom>
        </p:spPr>
      </p:pic>
      <p:sp>
        <p:nvSpPr>
          <p:cNvPr id="10" name="TextBox 9">
            <a:extLst>
              <a:ext uri="{FF2B5EF4-FFF2-40B4-BE49-F238E27FC236}">
                <a16:creationId xmlns:a16="http://schemas.microsoft.com/office/drawing/2014/main" id="{9E744F8A-7B56-6954-7EFF-1A96F5526FD0}"/>
              </a:ext>
            </a:extLst>
          </p:cNvPr>
          <p:cNvSpPr txBox="1"/>
          <p:nvPr/>
        </p:nvSpPr>
        <p:spPr>
          <a:xfrm>
            <a:off x="400582" y="1606996"/>
            <a:ext cx="7190383" cy="6186309"/>
          </a:xfrm>
          <a:prstGeom prst="rect">
            <a:avLst/>
          </a:prstGeom>
          <a:noFill/>
        </p:spPr>
        <p:txBody>
          <a:bodyPr wrap="square" lIns="91440" tIns="45720" rIns="91440" bIns="45720" rtlCol="0" anchor="t">
            <a:spAutoFit/>
          </a:bodyPr>
          <a:lstStyle/>
          <a:p>
            <a:r>
              <a:rPr lang="en-US" b="1" dirty="0">
                <a:ea typeface="DM Sans"/>
                <a:cs typeface="DM Sans"/>
                <a:sym typeface="DM Sans"/>
              </a:rPr>
              <a:t>Why we need options for furnace board replacements and their applications?</a:t>
            </a:r>
          </a:p>
          <a:p>
            <a:pPr marL="285750" indent="-285750">
              <a:buFont typeface="Arial"/>
              <a:buChar char="•"/>
            </a:pPr>
            <a:r>
              <a:rPr lang="en-US" sz="1400" dirty="0">
                <a:ea typeface="DM Sans"/>
                <a:cs typeface="DM Sans"/>
              </a:rPr>
              <a:t>When your furnace breaks down you need a solution fast </a:t>
            </a:r>
          </a:p>
          <a:p>
            <a:pPr marL="285750" indent="-285750">
              <a:buFont typeface="Arial"/>
              <a:buChar char="•"/>
            </a:pPr>
            <a:r>
              <a:rPr lang="en-US" sz="1400" dirty="0">
                <a:ea typeface="DM Sans"/>
                <a:cs typeface="DM Sans"/>
              </a:rPr>
              <a:t>The original manufacturer's board may not readily be available </a:t>
            </a:r>
          </a:p>
          <a:p>
            <a:pPr marL="285750" indent="-285750">
              <a:buFont typeface="Arial"/>
              <a:buChar char="•"/>
            </a:pPr>
            <a:r>
              <a:rPr lang="en-US" sz="1400" dirty="0">
                <a:ea typeface="DM Sans"/>
                <a:cs typeface="DM Sans"/>
              </a:rPr>
              <a:t>The manufacturer board is likely to be far more expensive </a:t>
            </a:r>
          </a:p>
          <a:p>
            <a:pPr marL="285750" indent="-285750">
              <a:buFont typeface="Arial"/>
              <a:buChar char="•"/>
            </a:pPr>
            <a:endParaRPr lang="en-US" sz="1600" dirty="0">
              <a:ea typeface="DM Sans"/>
              <a:cs typeface="DM Sans"/>
            </a:endParaRPr>
          </a:p>
          <a:p>
            <a:r>
              <a:rPr lang="en-US" b="1" dirty="0">
                <a:ea typeface="DM Sans"/>
                <a:cs typeface="DM Sans"/>
                <a:sym typeface="DM Sans"/>
              </a:rPr>
              <a:t>The value of using  ICM controls furnace boards:</a:t>
            </a:r>
            <a:endParaRPr lang="en-US" dirty="0"/>
          </a:p>
          <a:p>
            <a:pPr marL="285750" indent="-285750">
              <a:buFont typeface="Arial"/>
              <a:buChar char="•"/>
            </a:pPr>
            <a:r>
              <a:rPr lang="en-US" sz="1400" dirty="0"/>
              <a:t>ICM controls has a full line of both Hot Surface Ignition (HSI) and Direct Spark Ignition (DSI)  furnace boards</a:t>
            </a:r>
          </a:p>
          <a:p>
            <a:pPr marL="285750" indent="-285750">
              <a:buFont typeface="Arial"/>
              <a:buChar char="•"/>
            </a:pPr>
            <a:r>
              <a:rPr lang="en-US" sz="1400" dirty="0"/>
              <a:t>Many popular OEM brands like Goodman, Rheem, Lennox, Trane, Carrier...etc.</a:t>
            </a:r>
          </a:p>
          <a:p>
            <a:pPr marL="285750" indent="-285750">
              <a:buFont typeface="Arial"/>
              <a:buChar char="•"/>
            </a:pPr>
            <a:r>
              <a:rPr lang="en-US" sz="1400" dirty="0"/>
              <a:t>Readily available either online or at a local HVAC distributor </a:t>
            </a:r>
          </a:p>
          <a:p>
            <a:pPr marL="285750" indent="-285750">
              <a:buFont typeface="Arial"/>
              <a:buChar char="•"/>
            </a:pPr>
            <a:r>
              <a:rPr lang="en-US" sz="1400" dirty="0"/>
              <a:t>Drop-in, form, fit, and functional boards for easy replacement </a:t>
            </a:r>
          </a:p>
          <a:p>
            <a:pPr marL="285750" indent="-285750">
              <a:buFont typeface="Arial"/>
              <a:buChar char="•"/>
            </a:pPr>
            <a:r>
              <a:rPr lang="en-US" sz="1400" dirty="0"/>
              <a:t>Less time for installation saves the customer money</a:t>
            </a:r>
          </a:p>
          <a:p>
            <a:endParaRPr lang="en-US" sz="1600" dirty="0"/>
          </a:p>
          <a:p>
            <a:r>
              <a:rPr lang="en-US" b="1" dirty="0"/>
              <a:t>Operation:</a:t>
            </a:r>
            <a:endParaRPr lang="en-US" dirty="0"/>
          </a:p>
          <a:p>
            <a:pPr marL="285750" indent="-285750">
              <a:buFont typeface="Arial"/>
              <a:buChar char="•"/>
            </a:pPr>
            <a:r>
              <a:rPr lang="en-US" sz="1400" dirty="0"/>
              <a:t>ICM Controls automated gas ignition control boards  monitor the ignition sequence including the inducer, pressure switch, ignition, gas valve, flame sense, and circulating blower while maintaining full safety circuit monitoring. Onboard diagnostics will indicate when a fault condition exists.</a:t>
            </a:r>
          </a:p>
          <a:p>
            <a:pPr marL="285750" indent="-285750">
              <a:buFont typeface="Arial"/>
              <a:buChar char="•"/>
            </a:pPr>
            <a:endParaRPr lang="en-US" dirty="0"/>
          </a:p>
          <a:p>
            <a:endParaRPr lang="en-US" b="1" dirty="0"/>
          </a:p>
          <a:p>
            <a:endParaRPr lang="en-US" b="1" dirty="0"/>
          </a:p>
          <a:p>
            <a:endParaRPr lang="en-US" b="1" dirty="0"/>
          </a:p>
          <a:p>
            <a:endParaRPr lang="en-US" b="1" dirty="0"/>
          </a:p>
          <a:p>
            <a:pPr marL="285750" indent="-285750">
              <a:buFont typeface="Arial" panose="020B0604020202020204" pitchFamily="34" charset="0"/>
              <a:buChar char="•"/>
            </a:pPr>
            <a:endParaRPr lang="en-US" sz="1400" dirty="0"/>
          </a:p>
        </p:txBody>
      </p:sp>
      <p:sp>
        <p:nvSpPr>
          <p:cNvPr id="15" name="TextBox 14">
            <a:extLst>
              <a:ext uri="{FF2B5EF4-FFF2-40B4-BE49-F238E27FC236}">
                <a16:creationId xmlns:a16="http://schemas.microsoft.com/office/drawing/2014/main" id="{6721E986-2A69-C1A7-14ED-4CC767C6C39F}"/>
              </a:ext>
            </a:extLst>
          </p:cNvPr>
          <p:cNvSpPr txBox="1"/>
          <p:nvPr/>
        </p:nvSpPr>
        <p:spPr>
          <a:xfrm>
            <a:off x="7930830" y="122588"/>
            <a:ext cx="3625550"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solidFill>
                  <a:srgbClr val="3CA1D5"/>
                </a:solidFill>
              </a:rPr>
              <a:t>FEATURES:</a:t>
            </a:r>
          </a:p>
          <a:p>
            <a:pPr marL="285750" indent="-285750">
              <a:buFont typeface="Arial"/>
              <a:buChar char="•"/>
            </a:pPr>
            <a:r>
              <a:rPr lang="en-US" sz="1400" dirty="0">
                <a:solidFill>
                  <a:schemeClr val="bg1"/>
                </a:solidFill>
                <a:ea typeface="+mn-lt"/>
                <a:cs typeface="+mn-lt"/>
              </a:rPr>
              <a:t>Controls full operation of the furnace</a:t>
            </a:r>
            <a:endParaRPr lang="en-US" sz="1400" dirty="0">
              <a:solidFill>
                <a:schemeClr val="bg1"/>
              </a:solidFill>
            </a:endParaRPr>
          </a:p>
          <a:p>
            <a:pPr marL="285750" indent="-285750">
              <a:buFont typeface="Arial"/>
              <a:buChar char="•"/>
            </a:pPr>
            <a:r>
              <a:rPr lang="en-US" sz="1400" dirty="0">
                <a:solidFill>
                  <a:schemeClr val="bg1"/>
                </a:solidFill>
                <a:ea typeface="+mn-lt"/>
                <a:cs typeface="+mn-lt"/>
              </a:rPr>
              <a:t>Microprocessor based precision control and timing</a:t>
            </a:r>
          </a:p>
          <a:p>
            <a:pPr marL="285750" indent="-285750">
              <a:buFont typeface="Arial"/>
              <a:buChar char="•"/>
            </a:pPr>
            <a:r>
              <a:rPr lang="en-US" sz="1400" dirty="0">
                <a:solidFill>
                  <a:schemeClr val="bg1"/>
                </a:solidFill>
                <a:ea typeface="+mn-lt"/>
                <a:cs typeface="+mn-lt"/>
              </a:rPr>
              <a:t>Assembled in USA</a:t>
            </a:r>
            <a:endParaRPr lang="en-US" sz="1400" dirty="0">
              <a:solidFill>
                <a:schemeClr val="bg1"/>
              </a:solidFill>
            </a:endParaRPr>
          </a:p>
          <a:p>
            <a:pPr marL="285750" indent="-285750">
              <a:buFont typeface="Arial"/>
              <a:buChar char="•"/>
            </a:pPr>
            <a:r>
              <a:rPr lang="en-US" sz="1400" dirty="0">
                <a:solidFill>
                  <a:schemeClr val="bg1"/>
                </a:solidFill>
              </a:rPr>
              <a:t>Double sided  plated through hole construction  for durability </a:t>
            </a:r>
          </a:p>
          <a:p>
            <a:pPr marL="285750" indent="-285750">
              <a:buFont typeface="Arial"/>
              <a:buChar char="•"/>
            </a:pPr>
            <a:r>
              <a:rPr lang="en-US" sz="1400" dirty="0">
                <a:solidFill>
                  <a:schemeClr val="bg1"/>
                </a:solidFill>
              </a:rPr>
              <a:t>Conformal coated for protection</a:t>
            </a:r>
          </a:p>
          <a:p>
            <a:r>
              <a:rPr lang="en-US" sz="1600" b="1" dirty="0">
                <a:solidFill>
                  <a:srgbClr val="3CA1D5"/>
                </a:solidFill>
              </a:rPr>
              <a:t>SPECIFICATIONS:</a:t>
            </a:r>
          </a:p>
          <a:p>
            <a:pPr marL="285750" indent="-285750">
              <a:buFont typeface="Arial"/>
              <a:buChar char="•"/>
            </a:pPr>
            <a:r>
              <a:rPr lang="en-US" sz="1400" dirty="0">
                <a:solidFill>
                  <a:schemeClr val="bg1"/>
                </a:solidFill>
              </a:rPr>
              <a:t>Line Voltage: 120VAC or 120/240VAC (depends on model)</a:t>
            </a:r>
          </a:p>
          <a:p>
            <a:pPr marL="285750" indent="-285750">
              <a:buFont typeface="Arial"/>
              <a:buChar char="•"/>
            </a:pPr>
            <a:r>
              <a:rPr lang="en-US" sz="1400" dirty="0">
                <a:solidFill>
                  <a:schemeClr val="bg1"/>
                </a:solidFill>
              </a:rPr>
              <a:t>Control voltage: 18-30VAC</a:t>
            </a:r>
          </a:p>
          <a:p>
            <a:pPr marL="285750" indent="-285750">
              <a:buFont typeface="Arial"/>
              <a:buChar char="•"/>
            </a:pPr>
            <a:r>
              <a:rPr lang="en-US" sz="1400" dirty="0">
                <a:solidFill>
                  <a:schemeClr val="bg1"/>
                </a:solidFill>
              </a:rPr>
              <a:t>Output:  Relay (amperage depends on model)</a:t>
            </a:r>
          </a:p>
          <a:p>
            <a:r>
              <a:rPr lang="en-US" sz="1600" b="1" dirty="0">
                <a:solidFill>
                  <a:srgbClr val="3CA1D5"/>
                </a:solidFill>
              </a:rPr>
              <a:t>REPLACES:</a:t>
            </a:r>
          </a:p>
          <a:p>
            <a:pPr marL="285750" indent="-285750">
              <a:buFont typeface="Arial"/>
              <a:buChar char="•"/>
            </a:pPr>
            <a:r>
              <a:rPr lang="en-US" sz="1400" dirty="0">
                <a:solidFill>
                  <a:schemeClr val="bg1"/>
                </a:solidFill>
              </a:rPr>
              <a:t>Many popular OEM brands like Goodman, Rheem, Lennox, Trane, Carrier...etc.</a:t>
            </a:r>
          </a:p>
          <a:p>
            <a:endParaRPr lang="en-US"/>
          </a:p>
        </p:txBody>
      </p:sp>
      <p:pic>
        <p:nvPicPr>
          <p:cNvPr id="4" name="Picture 3" descr="A green circuit board with many different components&#10;&#10;AI-generated content may be incorrect.">
            <a:extLst>
              <a:ext uri="{FF2B5EF4-FFF2-40B4-BE49-F238E27FC236}">
                <a16:creationId xmlns:a16="http://schemas.microsoft.com/office/drawing/2014/main" id="{CA55F9E6-027D-A1F6-9E44-D64D909A98D9}"/>
              </a:ext>
            </a:extLst>
          </p:cNvPr>
          <p:cNvPicPr>
            <a:picLocks noChangeAspect="1"/>
          </p:cNvPicPr>
          <p:nvPr/>
        </p:nvPicPr>
        <p:blipFill>
          <a:blip r:embed="rId6"/>
          <a:stretch>
            <a:fillRect/>
          </a:stretch>
        </p:blipFill>
        <p:spPr>
          <a:xfrm>
            <a:off x="7666937" y="4538880"/>
            <a:ext cx="2201311" cy="1135313"/>
          </a:xfrm>
          <a:prstGeom prst="rect">
            <a:avLst/>
          </a:prstGeom>
        </p:spPr>
      </p:pic>
      <p:sp>
        <p:nvSpPr>
          <p:cNvPr id="5" name="TextBox 4">
            <a:extLst>
              <a:ext uri="{FF2B5EF4-FFF2-40B4-BE49-F238E27FC236}">
                <a16:creationId xmlns:a16="http://schemas.microsoft.com/office/drawing/2014/main" id="{E4D8ACC0-E498-C51C-E9F9-2515CB28CFA5}"/>
              </a:ext>
            </a:extLst>
          </p:cNvPr>
          <p:cNvSpPr txBox="1"/>
          <p:nvPr/>
        </p:nvSpPr>
        <p:spPr>
          <a:xfrm>
            <a:off x="8421283" y="5672627"/>
            <a:ext cx="9524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HSI</a:t>
            </a:r>
          </a:p>
        </p:txBody>
      </p:sp>
      <p:pic>
        <p:nvPicPr>
          <p:cNvPr id="7" name="Picture 6" descr="A green circuit board with many small components&#10;&#10;AI-generated content may be incorrect.">
            <a:extLst>
              <a:ext uri="{FF2B5EF4-FFF2-40B4-BE49-F238E27FC236}">
                <a16:creationId xmlns:a16="http://schemas.microsoft.com/office/drawing/2014/main" id="{524B3C28-A224-25B8-44FE-6A5E8850AF68}"/>
              </a:ext>
            </a:extLst>
          </p:cNvPr>
          <p:cNvPicPr>
            <a:picLocks noChangeAspect="1"/>
          </p:cNvPicPr>
          <p:nvPr/>
        </p:nvPicPr>
        <p:blipFill>
          <a:blip r:embed="rId7"/>
          <a:stretch>
            <a:fillRect/>
          </a:stretch>
        </p:blipFill>
        <p:spPr>
          <a:xfrm>
            <a:off x="10214676" y="4538147"/>
            <a:ext cx="1479935" cy="1227922"/>
          </a:xfrm>
          <a:prstGeom prst="rect">
            <a:avLst/>
          </a:prstGeom>
        </p:spPr>
      </p:pic>
      <p:sp>
        <p:nvSpPr>
          <p:cNvPr id="8" name="TextBox 7">
            <a:extLst>
              <a:ext uri="{FF2B5EF4-FFF2-40B4-BE49-F238E27FC236}">
                <a16:creationId xmlns:a16="http://schemas.microsoft.com/office/drawing/2014/main" id="{697B0EAF-B89C-D1E5-52D5-5ABE786B5B2E}"/>
              </a:ext>
            </a:extLst>
          </p:cNvPr>
          <p:cNvSpPr txBox="1"/>
          <p:nvPr/>
        </p:nvSpPr>
        <p:spPr>
          <a:xfrm>
            <a:off x="10702757" y="5852162"/>
            <a:ext cx="13678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DSI</a:t>
            </a:r>
          </a:p>
        </p:txBody>
      </p:sp>
      <p:grpSp>
        <p:nvGrpSpPr>
          <p:cNvPr id="14" name="Group 13">
            <a:extLst>
              <a:ext uri="{FF2B5EF4-FFF2-40B4-BE49-F238E27FC236}">
                <a16:creationId xmlns:a16="http://schemas.microsoft.com/office/drawing/2014/main" id="{6EBB6CCC-5BAF-94E8-02A9-6C336967958A}"/>
              </a:ext>
            </a:extLst>
          </p:cNvPr>
          <p:cNvGrpSpPr/>
          <p:nvPr/>
        </p:nvGrpSpPr>
        <p:grpSpPr>
          <a:xfrm>
            <a:off x="10954814" y="856905"/>
            <a:ext cx="1074383" cy="746856"/>
            <a:chOff x="10987618" y="59026"/>
            <a:chExt cx="1074383" cy="746856"/>
          </a:xfrm>
        </p:grpSpPr>
        <p:sp>
          <p:nvSpPr>
            <p:cNvPr id="11" name="Rectangle 10">
              <a:extLst>
                <a:ext uri="{FF2B5EF4-FFF2-40B4-BE49-F238E27FC236}">
                  <a16:creationId xmlns:a16="http://schemas.microsoft.com/office/drawing/2014/main" id="{C223104C-631F-F976-ECE1-ABBB1086F655}"/>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flag with black and blue stripes&#10;&#10;Description automatically generated">
              <a:extLst>
                <a:ext uri="{FF2B5EF4-FFF2-40B4-BE49-F238E27FC236}">
                  <a16:creationId xmlns:a16="http://schemas.microsoft.com/office/drawing/2014/main" id="{9B94BFD3-52B1-2154-8D8A-25F4786E9E5A}"/>
                </a:ext>
              </a:extLst>
            </p:cNvPr>
            <p:cNvPicPr>
              <a:picLocks noChangeAspect="1"/>
            </p:cNvPicPr>
            <p:nvPr/>
          </p:nvPicPr>
          <p:blipFill>
            <a:blip r:embed="rId8"/>
            <a:stretch>
              <a:fillRect/>
            </a:stretch>
          </p:blipFill>
          <p:spPr>
            <a:xfrm>
              <a:off x="11028816" y="113925"/>
              <a:ext cx="988032" cy="687578"/>
            </a:xfrm>
            <a:prstGeom prst="rect">
              <a:avLst/>
            </a:prstGeom>
            <a:ln>
              <a:noFill/>
            </a:ln>
          </p:spPr>
        </p:pic>
      </p:grpSp>
    </p:spTree>
    <p:extLst>
      <p:ext uri="{BB962C8B-B14F-4D97-AF65-F5344CB8AC3E}">
        <p14:creationId xmlns:p14="http://schemas.microsoft.com/office/powerpoint/2010/main" val="1764450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C3933-60B3-FF27-710A-92BF5D2D034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FA8378F-323A-ACAC-0F2C-9816B01D0F15}"/>
              </a:ext>
            </a:extLst>
          </p:cNvPr>
          <p:cNvPicPr>
            <a:picLocks noChangeAspect="1"/>
          </p:cNvPicPr>
          <p:nvPr/>
        </p:nvPicPr>
        <p:blipFill>
          <a:blip r:embed="rId3">
            <a:alphaModFix amt="54000"/>
          </a:blip>
          <a:srcRect l="8792" r="758"/>
          <a:stretch/>
        </p:blipFill>
        <p:spPr>
          <a:xfrm rot="5400000">
            <a:off x="3576171" y="-3632464"/>
            <a:ext cx="946304" cy="8098645"/>
          </a:xfrm>
          <a:prstGeom prst="rect">
            <a:avLst/>
          </a:prstGeom>
        </p:spPr>
      </p:pic>
      <p:pic>
        <p:nvPicPr>
          <p:cNvPr id="55" name="Picture 54" descr="A blue and black logo&#10;&#10;Description automatically generated">
            <a:extLst>
              <a:ext uri="{FF2B5EF4-FFF2-40B4-BE49-F238E27FC236}">
                <a16:creationId xmlns:a16="http://schemas.microsoft.com/office/drawing/2014/main" id="{D627261B-D1D6-22BC-D80C-EC37E95EE236}"/>
              </a:ext>
            </a:extLst>
          </p:cNvPr>
          <p:cNvPicPr>
            <a:picLocks noChangeAspect="1"/>
          </p:cNvPicPr>
          <p:nvPr/>
        </p:nvPicPr>
        <p:blipFill>
          <a:blip r:embed="rId4"/>
          <a:stretch>
            <a:fillRect/>
          </a:stretch>
        </p:blipFill>
        <p:spPr>
          <a:xfrm>
            <a:off x="458160" y="74640"/>
            <a:ext cx="1946229" cy="613281"/>
          </a:xfrm>
          <a:prstGeom prst="rect">
            <a:avLst/>
          </a:prstGeom>
        </p:spPr>
      </p:pic>
      <p:sp>
        <p:nvSpPr>
          <p:cNvPr id="10" name="TextBox 9">
            <a:extLst>
              <a:ext uri="{FF2B5EF4-FFF2-40B4-BE49-F238E27FC236}">
                <a16:creationId xmlns:a16="http://schemas.microsoft.com/office/drawing/2014/main" id="{AC5C1F48-6793-91DF-0C30-D29BF9DF01C3}"/>
              </a:ext>
            </a:extLst>
          </p:cNvPr>
          <p:cNvSpPr txBox="1"/>
          <p:nvPr/>
        </p:nvSpPr>
        <p:spPr>
          <a:xfrm>
            <a:off x="559198" y="1842616"/>
            <a:ext cx="5418075" cy="4797589"/>
          </a:xfrm>
          <a:prstGeom prst="rect">
            <a:avLst/>
          </a:prstGeom>
          <a:noFill/>
        </p:spPr>
        <p:txBody>
          <a:bodyPr wrap="square" lIns="91440" tIns="45720" rIns="91440" bIns="45720" rtlCol="0" anchor="t">
            <a:spAutoFit/>
          </a:bodyPr>
          <a:lstStyle/>
          <a:p>
            <a:r>
              <a:rPr lang="en-US" sz="1600" b="1" dirty="0">
                <a:ea typeface="DM Sans"/>
                <a:cs typeface="DM Sans"/>
                <a:sym typeface="DM Sans"/>
              </a:rPr>
              <a:t>Why Universal furnace control boards are the way to go?</a:t>
            </a:r>
            <a:endParaRPr lang="en-US" sz="1600" dirty="0"/>
          </a:p>
          <a:p>
            <a:pPr marL="285750" indent="-285750">
              <a:buFont typeface="Arial"/>
              <a:buChar char="•"/>
            </a:pPr>
            <a:r>
              <a:rPr lang="en-US" sz="1400" dirty="0">
                <a:ea typeface="DM Sans"/>
                <a:cs typeface="DM Sans"/>
              </a:rPr>
              <a:t>Reduces truck stock inventory</a:t>
            </a:r>
          </a:p>
          <a:p>
            <a:pPr marL="285750" indent="-285750">
              <a:buFont typeface="Arial"/>
              <a:buChar char="•"/>
            </a:pPr>
            <a:r>
              <a:rPr lang="en-US" sz="1400" dirty="0">
                <a:ea typeface="DM Sans"/>
                <a:cs typeface="DM Sans"/>
              </a:rPr>
              <a:t>Eliminates trips back and forth to distributors</a:t>
            </a:r>
          </a:p>
          <a:p>
            <a:pPr marL="285750" indent="-285750">
              <a:buFont typeface="Arial"/>
              <a:buChar char="•"/>
            </a:pPr>
            <a:r>
              <a:rPr lang="en-US" sz="1400" dirty="0">
                <a:ea typeface="DM Sans"/>
                <a:cs typeface="DM Sans"/>
              </a:rPr>
              <a:t>Reduces inaccurate crosses by offering a single affordable solution to OEM boards</a:t>
            </a:r>
            <a:r>
              <a:rPr lang="en-US" sz="1400" dirty="0">
                <a:ea typeface="DM Sans"/>
                <a:cs typeface="DM Sans"/>
                <a:sym typeface="DM Sans"/>
              </a:rPr>
              <a:t>  </a:t>
            </a:r>
            <a:endParaRPr lang="en-US" sz="1400" dirty="0">
              <a:ea typeface="DM Sans"/>
              <a:cs typeface="DM Sans"/>
            </a:endParaRPr>
          </a:p>
          <a:p>
            <a:pPr marL="285750" indent="-285750">
              <a:buFont typeface="Arial"/>
              <a:buChar char="•"/>
            </a:pPr>
            <a:endParaRPr lang="en-US" sz="1400" dirty="0">
              <a:ea typeface="DM Sans"/>
              <a:cs typeface="DM Sans"/>
              <a:sym typeface="DM Sans"/>
            </a:endParaRPr>
          </a:p>
          <a:p>
            <a:r>
              <a:rPr lang="en-US" sz="1600" b="1" dirty="0">
                <a:ea typeface="DM Sans"/>
                <a:cs typeface="DM Sans"/>
                <a:sym typeface="DM Sans"/>
              </a:rPr>
              <a:t>The value of  choosing ICM controls Furnace Boards</a:t>
            </a:r>
            <a:endParaRPr lang="en-US" sz="1600" b="1" dirty="0"/>
          </a:p>
          <a:p>
            <a:pPr marL="285750" indent="-285750">
              <a:buFont typeface="Arial"/>
              <a:buChar char="•"/>
            </a:pPr>
            <a:r>
              <a:rPr lang="en-US" sz="1400" dirty="0"/>
              <a:t>Proudly assembled in USA </a:t>
            </a:r>
          </a:p>
          <a:p>
            <a:pPr marL="285750" indent="-285750">
              <a:buFont typeface="Arial"/>
              <a:buChar char="•"/>
            </a:pPr>
            <a:r>
              <a:rPr lang="en-US" sz="1400" dirty="0"/>
              <a:t>Meets stringent agency requirements for safety </a:t>
            </a:r>
          </a:p>
          <a:p>
            <a:pPr marL="285750" indent="-285750">
              <a:buFont typeface="Arial"/>
              <a:buChar char="•"/>
            </a:pPr>
            <a:r>
              <a:rPr lang="en-US" sz="1400" dirty="0"/>
              <a:t>Durable circuit board design and construction ensures strong connections increasing reliability</a:t>
            </a:r>
          </a:p>
          <a:p>
            <a:pPr marL="285750" indent="-285750">
              <a:buFont typeface="Arial"/>
              <a:buChar char="•"/>
            </a:pPr>
            <a:r>
              <a:rPr lang="en-US" sz="1400" dirty="0"/>
              <a:t>Complete with all the required cables to easily fit over 200 furnace boards</a:t>
            </a:r>
          </a:p>
          <a:p>
            <a:pPr marL="285750" indent="-285750">
              <a:buFont typeface="Arial"/>
              <a:buChar char="•"/>
            </a:pPr>
            <a:r>
              <a:rPr lang="en-US" sz="1400" dirty="0"/>
              <a:t>U.S. based live technical support with real technicians instead of artificial intelligence</a:t>
            </a:r>
          </a:p>
          <a:p>
            <a:pPr marL="285750" indent="-285750">
              <a:buFont typeface="Arial"/>
              <a:buChar char="•"/>
            </a:pPr>
            <a:endParaRPr lang="en-US" sz="1400" dirty="0"/>
          </a:p>
          <a:p>
            <a:r>
              <a:rPr lang="en-US" sz="1600" b="1" dirty="0"/>
              <a:t>Operation</a:t>
            </a:r>
            <a:endParaRPr lang="en-US" dirty="0"/>
          </a:p>
          <a:p>
            <a:pPr marL="285750" indent="-285750">
              <a:buFont typeface="Arial"/>
              <a:buChar char="•"/>
            </a:pPr>
            <a:r>
              <a:rPr lang="en-US" sz="1400" dirty="0"/>
              <a:t>The board controls all functions of the furnace including  timing, trial for ignition, gas valve, system safety switches, flame sensing and provides 100% lockout safety</a:t>
            </a:r>
          </a:p>
          <a:p>
            <a:endParaRPr lang="en-US" dirty="0"/>
          </a:p>
        </p:txBody>
      </p:sp>
      <p:pic>
        <p:nvPicPr>
          <p:cNvPr id="4" name="Picture 3" descr="A close-up of a computer circuit board&#10;&#10;AI-generated content may be incorrect.">
            <a:extLst>
              <a:ext uri="{FF2B5EF4-FFF2-40B4-BE49-F238E27FC236}">
                <a16:creationId xmlns:a16="http://schemas.microsoft.com/office/drawing/2014/main" id="{3280EC7D-3635-C635-7944-EE28BC556CCA}"/>
              </a:ext>
            </a:extLst>
          </p:cNvPr>
          <p:cNvPicPr>
            <a:picLocks noChangeAspect="1"/>
          </p:cNvPicPr>
          <p:nvPr/>
        </p:nvPicPr>
        <p:blipFill>
          <a:blip r:embed="rId5"/>
          <a:stretch>
            <a:fillRect/>
          </a:stretch>
        </p:blipFill>
        <p:spPr>
          <a:xfrm>
            <a:off x="6087752" y="1463555"/>
            <a:ext cx="1814034" cy="1889194"/>
          </a:xfrm>
          <a:prstGeom prst="rect">
            <a:avLst/>
          </a:prstGeom>
        </p:spPr>
      </p:pic>
      <p:sp>
        <p:nvSpPr>
          <p:cNvPr id="6" name="Title 1">
            <a:extLst>
              <a:ext uri="{FF2B5EF4-FFF2-40B4-BE49-F238E27FC236}">
                <a16:creationId xmlns:a16="http://schemas.microsoft.com/office/drawing/2014/main" id="{6F7D9900-B0AA-C9BD-FC5D-6FEFD71419BF}"/>
              </a:ext>
            </a:extLst>
          </p:cNvPr>
          <p:cNvSpPr txBox="1">
            <a:spLocks/>
          </p:cNvSpPr>
          <p:nvPr/>
        </p:nvSpPr>
        <p:spPr>
          <a:xfrm>
            <a:off x="454417" y="760763"/>
            <a:ext cx="7163907" cy="8528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ICM2812-KIT Universal Hot Surface Ignition Furnace Control board</a:t>
            </a:r>
            <a:endParaRPr lang="en-US" sz="3200" b="1">
              <a:solidFill>
                <a:srgbClr val="2D3750"/>
              </a:solidFill>
              <a:latin typeface="Aptos ExtraBold" panose="020B0004020202020204" pitchFamily="34" charset="0"/>
            </a:endParaRPr>
          </a:p>
        </p:txBody>
      </p:sp>
      <p:sp>
        <p:nvSpPr>
          <p:cNvPr id="8" name="Rectangle 7">
            <a:extLst>
              <a:ext uri="{FF2B5EF4-FFF2-40B4-BE49-F238E27FC236}">
                <a16:creationId xmlns:a16="http://schemas.microsoft.com/office/drawing/2014/main" id="{FBD38D79-5B72-F003-FB47-DCC1E350DC3D}"/>
              </a:ext>
            </a:extLst>
          </p:cNvPr>
          <p:cNvSpPr/>
          <p:nvPr/>
        </p:nvSpPr>
        <p:spPr>
          <a:xfrm>
            <a:off x="8103201" y="-26270"/>
            <a:ext cx="4090619" cy="4273490"/>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rtl="0"/>
            <a:r>
              <a:rPr lang="en-US" sz="1600" b="1" baseline="0" dirty="0">
                <a:solidFill>
                  <a:srgbClr val="3CA1D5"/>
                </a:solidFill>
                <a:latin typeface="Aptos"/>
                <a:ea typeface="Arial"/>
                <a:cs typeface="Arial"/>
              </a:rPr>
              <a:t>FEATURES:</a:t>
            </a:r>
            <a:r>
              <a:rPr lang="en-US" sz="1600" baseline="0" dirty="0">
                <a:solidFill>
                  <a:srgbClr val="FFFFFF"/>
                </a:solidFill>
                <a:latin typeface="Aptos"/>
                <a:ea typeface="Arial"/>
                <a:cs typeface="Arial"/>
              </a:rPr>
              <a:t>​</a:t>
            </a:r>
            <a:r>
              <a:rPr lang="en-US" sz="1600" dirty="0">
                <a:latin typeface="Aptos"/>
                <a:ea typeface="Arial"/>
                <a:cs typeface="Arial"/>
              </a:rPr>
              <a:t>​</a:t>
            </a:r>
          </a:p>
          <a:p>
            <a:pPr marL="285750" lvl="0" indent="-285750" rtl="0">
              <a:buFont typeface="Wingdings"/>
              <a:buChar char="ü"/>
            </a:pPr>
            <a:r>
              <a:rPr lang="en-US" sz="1400" baseline="0" dirty="0">
                <a:solidFill>
                  <a:srgbClr val="FFFFFF"/>
                </a:solidFill>
                <a:latin typeface="Aptos"/>
                <a:ea typeface="Arial"/>
                <a:cs typeface="Arial"/>
              </a:rPr>
              <a:t>Redundant </a:t>
            </a:r>
            <a:r>
              <a:rPr lang="en-US" sz="1400" dirty="0">
                <a:solidFill>
                  <a:srgbClr val="FFFFFF"/>
                </a:solidFill>
                <a:latin typeface="Aptos"/>
                <a:ea typeface="Arial"/>
                <a:cs typeface="Arial"/>
              </a:rPr>
              <a:t>gas</a:t>
            </a:r>
            <a:r>
              <a:rPr lang="en-US" sz="1400" baseline="0" dirty="0">
                <a:solidFill>
                  <a:srgbClr val="FFFFFF"/>
                </a:solidFill>
                <a:latin typeface="Aptos"/>
                <a:ea typeface="Arial"/>
                <a:cs typeface="Arial"/>
              </a:rPr>
              <a:t> valve </a:t>
            </a:r>
            <a:r>
              <a:rPr lang="en-US" sz="1400" dirty="0">
                <a:solidFill>
                  <a:srgbClr val="FFFFFF"/>
                </a:solidFill>
                <a:latin typeface="Aptos"/>
                <a:ea typeface="Arial"/>
                <a:cs typeface="Arial"/>
              </a:rPr>
              <a:t>safety</a:t>
            </a:r>
            <a:r>
              <a:rPr lang="en-US" sz="1400" baseline="0" dirty="0">
                <a:solidFill>
                  <a:srgbClr val="FFFFFF"/>
                </a:solidFill>
                <a:latin typeface="Aptos"/>
                <a:ea typeface="Arial"/>
                <a:cs typeface="Arial"/>
              </a:rPr>
              <a:t> design​</a:t>
            </a:r>
            <a:r>
              <a:rPr lang="en-US" sz="1400" dirty="0">
                <a:latin typeface="Aptos"/>
                <a:ea typeface="Arial"/>
                <a:cs typeface="Arial"/>
              </a:rPr>
              <a:t>​</a:t>
            </a:r>
          </a:p>
          <a:p>
            <a:pPr marL="285750" indent="-285750">
              <a:buFont typeface="Wingdings"/>
              <a:buChar char="ü"/>
            </a:pPr>
            <a:r>
              <a:rPr lang="en-US" sz="1400" baseline="0" dirty="0">
                <a:solidFill>
                  <a:srgbClr val="FFFFFF"/>
                </a:solidFill>
                <a:latin typeface="Aptos"/>
                <a:ea typeface="Arial"/>
                <a:cs typeface="Arial"/>
              </a:rPr>
              <a:t>Double sided plated </a:t>
            </a:r>
            <a:r>
              <a:rPr lang="en-US" sz="1400" dirty="0">
                <a:solidFill>
                  <a:srgbClr val="FFFFFF"/>
                </a:solidFill>
                <a:latin typeface="Aptos"/>
                <a:ea typeface="Arial"/>
                <a:cs typeface="Arial"/>
              </a:rPr>
              <a:t>through hole</a:t>
            </a:r>
            <a:r>
              <a:rPr lang="en-US" sz="1400" baseline="0" dirty="0">
                <a:solidFill>
                  <a:srgbClr val="FFFFFF"/>
                </a:solidFill>
                <a:latin typeface="Aptos"/>
                <a:ea typeface="Arial"/>
                <a:cs typeface="Arial"/>
              </a:rPr>
              <a:t> board </a:t>
            </a:r>
            <a:r>
              <a:rPr lang="en-US" sz="1400" dirty="0">
                <a:solidFill>
                  <a:srgbClr val="FFFFFF"/>
                </a:solidFill>
                <a:latin typeface="Aptos"/>
                <a:ea typeface="Arial"/>
                <a:cs typeface="Arial"/>
              </a:rPr>
              <a:t>construction</a:t>
            </a:r>
            <a:r>
              <a:rPr lang="en-US" sz="1400" dirty="0">
                <a:latin typeface="Aptos"/>
                <a:ea typeface="Arial"/>
                <a:cs typeface="Arial"/>
              </a:rPr>
              <a:t>​</a:t>
            </a:r>
          </a:p>
          <a:p>
            <a:pPr marL="285750" lvl="0" indent="-285750" rtl="0">
              <a:buFont typeface="Wingdings"/>
              <a:buChar char="ü"/>
            </a:pPr>
            <a:r>
              <a:rPr lang="en-US" sz="1400" baseline="0" dirty="0">
                <a:solidFill>
                  <a:srgbClr val="FFFFFF"/>
                </a:solidFill>
                <a:latin typeface="Aptos"/>
                <a:ea typeface="Arial"/>
                <a:cs typeface="Arial"/>
              </a:rPr>
              <a:t>Fault memory​</a:t>
            </a:r>
            <a:r>
              <a:rPr lang="en-US" sz="1400" dirty="0">
                <a:latin typeface="Aptos"/>
                <a:ea typeface="Arial"/>
                <a:cs typeface="Arial"/>
              </a:rPr>
              <a:t>​</a:t>
            </a:r>
          </a:p>
          <a:p>
            <a:pPr marL="285750" lvl="0" indent="-285750" rtl="0">
              <a:buFont typeface="Wingdings"/>
              <a:buChar char="ü"/>
            </a:pPr>
            <a:r>
              <a:rPr lang="en-US" sz="1400" baseline="0" dirty="0">
                <a:solidFill>
                  <a:srgbClr val="FFFFFF"/>
                </a:solidFill>
                <a:latin typeface="Aptos"/>
                <a:ea typeface="Arial"/>
                <a:cs typeface="Arial"/>
              </a:rPr>
              <a:t>​Agency certified</a:t>
            </a:r>
            <a:r>
              <a:rPr lang="en-US" sz="1400" dirty="0">
                <a:latin typeface="Aptos"/>
                <a:ea typeface="Arial"/>
                <a:cs typeface="Arial"/>
              </a:rPr>
              <a:t>​</a:t>
            </a:r>
          </a:p>
          <a:p>
            <a:pPr marL="285750" lvl="0" indent="-285750" rtl="0">
              <a:buFont typeface="Wingdings"/>
              <a:buChar char="ü"/>
            </a:pPr>
            <a:r>
              <a:rPr lang="en-US" sz="1400" baseline="0" dirty="0">
                <a:solidFill>
                  <a:srgbClr val="FFFFFF"/>
                </a:solidFill>
                <a:latin typeface="Aptos"/>
                <a:ea typeface="Arial"/>
                <a:cs typeface="Arial"/>
              </a:rPr>
              <a:t>Hot </a:t>
            </a:r>
            <a:r>
              <a:rPr lang="en-US" sz="1400" dirty="0">
                <a:solidFill>
                  <a:srgbClr val="FFFFFF"/>
                </a:solidFill>
                <a:latin typeface="Aptos"/>
                <a:ea typeface="Arial"/>
                <a:cs typeface="Arial"/>
              </a:rPr>
              <a:t>surface</a:t>
            </a:r>
            <a:r>
              <a:rPr lang="en-US" sz="1400" baseline="0" dirty="0">
                <a:solidFill>
                  <a:srgbClr val="FFFFFF"/>
                </a:solidFill>
                <a:latin typeface="Aptos"/>
                <a:ea typeface="Arial"/>
                <a:cs typeface="Arial"/>
              </a:rPr>
              <a:t> ignition</a:t>
            </a:r>
            <a:r>
              <a:rPr lang="en-US" sz="1400" dirty="0">
                <a:latin typeface="Aptos"/>
                <a:ea typeface="Arial"/>
                <a:cs typeface="Arial"/>
              </a:rPr>
              <a:t>​</a:t>
            </a:r>
          </a:p>
          <a:p>
            <a:pPr marL="285750" lvl="0" indent="-285750" rtl="0">
              <a:buFont typeface="Wingdings"/>
              <a:buChar char="ü"/>
            </a:pPr>
            <a:r>
              <a:rPr lang="en-US" sz="1400" baseline="0" dirty="0">
                <a:solidFill>
                  <a:srgbClr val="FFFFFF"/>
                </a:solidFill>
                <a:latin typeface="Aptos"/>
                <a:ea typeface="Arial"/>
                <a:cs typeface="Arial"/>
              </a:rPr>
              <a:t>Compatible with over 200 crosses</a:t>
            </a:r>
            <a:r>
              <a:rPr lang="en-US" sz="1400" dirty="0">
                <a:latin typeface="Aptos"/>
                <a:ea typeface="Arial"/>
                <a:cs typeface="Arial"/>
              </a:rPr>
              <a:t>​</a:t>
            </a:r>
          </a:p>
          <a:p>
            <a:pPr rtl="0"/>
            <a:r>
              <a:rPr lang="en-US" sz="1600" b="1" baseline="0" dirty="0">
                <a:solidFill>
                  <a:srgbClr val="3CA1D5"/>
                </a:solidFill>
                <a:latin typeface="Aptos"/>
                <a:ea typeface="Arial"/>
                <a:cs typeface="Arial"/>
              </a:rPr>
              <a:t>SPECIFICATIONS:</a:t>
            </a:r>
            <a:r>
              <a:rPr lang="en-US" sz="1600" baseline="0" dirty="0">
                <a:solidFill>
                  <a:srgbClr val="FFFFFF"/>
                </a:solidFill>
                <a:latin typeface="Aptos"/>
                <a:ea typeface="Arial"/>
                <a:cs typeface="Arial"/>
              </a:rPr>
              <a:t>​</a:t>
            </a:r>
            <a:r>
              <a:rPr lang="en-US" sz="1600" dirty="0">
                <a:latin typeface="Aptos"/>
                <a:ea typeface="Arial"/>
                <a:cs typeface="Arial"/>
              </a:rPr>
              <a:t>​</a:t>
            </a:r>
          </a:p>
          <a:p>
            <a:pPr marL="285750" lvl="0" indent="-285750" rtl="0">
              <a:buFont typeface="Wingdings"/>
              <a:buChar char="ü"/>
            </a:pPr>
            <a:r>
              <a:rPr lang="en-US" sz="1400" b="1" baseline="0" dirty="0">
                <a:solidFill>
                  <a:srgbClr val="FFFFFF"/>
                </a:solidFill>
                <a:latin typeface="Aptos"/>
                <a:ea typeface="Arial"/>
                <a:cs typeface="Arial"/>
              </a:rPr>
              <a:t>Input:​</a:t>
            </a:r>
            <a:r>
              <a:rPr lang="en-US" sz="1400" b="1" dirty="0">
                <a:latin typeface="Aptos"/>
                <a:ea typeface="Arial"/>
                <a:cs typeface="Arial"/>
              </a:rPr>
              <a:t>​</a:t>
            </a:r>
            <a:br>
              <a:rPr lang="en-US" sz="1400" dirty="0">
                <a:latin typeface="Aptos"/>
                <a:ea typeface="Arial"/>
                <a:cs typeface="Arial"/>
              </a:rPr>
            </a:br>
            <a:r>
              <a:rPr lang="en-US" sz="1400" baseline="0" dirty="0">
                <a:solidFill>
                  <a:srgbClr val="FFFFFF"/>
                </a:solidFill>
                <a:latin typeface="Aptos"/>
                <a:ea typeface="Arial"/>
                <a:cs typeface="Arial"/>
              </a:rPr>
              <a:t>• Line Voltage: 120 VAC​</a:t>
            </a:r>
            <a:r>
              <a:rPr lang="en-US" sz="1400" dirty="0">
                <a:latin typeface="Aptos"/>
                <a:ea typeface="Arial"/>
                <a:cs typeface="Arial"/>
              </a:rPr>
              <a:t>​</a:t>
            </a:r>
            <a:br>
              <a:rPr lang="en-US" sz="1400" dirty="0">
                <a:latin typeface="Aptos"/>
                <a:ea typeface="Arial"/>
                <a:cs typeface="Arial"/>
              </a:rPr>
            </a:br>
            <a:r>
              <a:rPr lang="en-US" sz="1400" baseline="0" dirty="0">
                <a:solidFill>
                  <a:srgbClr val="FFFFFF"/>
                </a:solidFill>
                <a:latin typeface="Aptos"/>
                <a:ea typeface="Arial"/>
                <a:cs typeface="Arial"/>
              </a:rPr>
              <a:t>• Control Voltage: 18 – 30 VAC​</a:t>
            </a:r>
            <a:r>
              <a:rPr lang="en-US" sz="1400" dirty="0">
                <a:latin typeface="Aptos"/>
                <a:ea typeface="Arial"/>
                <a:cs typeface="Arial"/>
              </a:rPr>
              <a:t>​</a:t>
            </a:r>
          </a:p>
          <a:p>
            <a:pPr marL="285750" indent="-285750">
              <a:buFont typeface="Wingdings"/>
              <a:buChar char="ü"/>
            </a:pPr>
            <a:r>
              <a:rPr lang="en-US" sz="1400" b="1" baseline="0" dirty="0">
                <a:solidFill>
                  <a:srgbClr val="FFFFFF"/>
                </a:solidFill>
                <a:latin typeface="Aptos"/>
                <a:ea typeface="Arial"/>
                <a:cs typeface="Arial"/>
              </a:rPr>
              <a:t>Output:​</a:t>
            </a:r>
            <a:r>
              <a:rPr lang="en-US" sz="1400" b="1" dirty="0">
                <a:latin typeface="Aptos"/>
                <a:ea typeface="Arial"/>
                <a:cs typeface="Arial"/>
              </a:rPr>
              <a:t>​</a:t>
            </a:r>
            <a:br>
              <a:rPr lang="en-US" sz="1400" dirty="0">
                <a:latin typeface="Aptos"/>
                <a:ea typeface="Arial"/>
                <a:cs typeface="Arial"/>
              </a:rPr>
            </a:br>
            <a:r>
              <a:rPr lang="en-US" sz="1400" baseline="0" dirty="0">
                <a:solidFill>
                  <a:srgbClr val="FFFFFF"/>
                </a:solidFill>
                <a:latin typeface="Aptos"/>
                <a:ea typeface="Arial"/>
                <a:cs typeface="Arial"/>
              </a:rPr>
              <a:t>• Type: Relay</a:t>
            </a:r>
            <a:r>
              <a:rPr lang="en-US" sz="1400" dirty="0">
                <a:latin typeface="Aptos"/>
                <a:ea typeface="Arial"/>
                <a:cs typeface="Arial"/>
              </a:rPr>
              <a:t>​</a:t>
            </a:r>
            <a:br>
              <a:rPr lang="en-US" sz="1400" dirty="0">
                <a:latin typeface="Aptos"/>
                <a:ea typeface="Arial"/>
                <a:cs typeface="Arial"/>
              </a:rPr>
            </a:br>
            <a:r>
              <a:rPr lang="en-US" sz="1400" baseline="0" dirty="0">
                <a:solidFill>
                  <a:srgbClr val="FFFFFF"/>
                </a:solidFill>
                <a:latin typeface="Aptos"/>
                <a:ea typeface="Arial"/>
                <a:cs typeface="Arial"/>
              </a:rPr>
              <a:t>• </a:t>
            </a:r>
            <a:r>
              <a:rPr lang="en-US" sz="1400" dirty="0">
                <a:solidFill>
                  <a:srgbClr val="FFFFFF"/>
                </a:solidFill>
                <a:latin typeface="Aptos"/>
                <a:ea typeface="Arial"/>
                <a:cs typeface="Arial"/>
              </a:rPr>
              <a:t>Blower motor: 9.5 FLA</a:t>
            </a:r>
            <a:r>
              <a:rPr lang="en-US" sz="1400" baseline="0" dirty="0">
                <a:solidFill>
                  <a:srgbClr val="FFFFFF"/>
                </a:solidFill>
                <a:latin typeface="Aptos"/>
                <a:ea typeface="Arial"/>
                <a:cs typeface="Arial"/>
              </a:rPr>
              <a:t> @</a:t>
            </a:r>
            <a:r>
              <a:rPr lang="en-US" sz="1400" dirty="0">
                <a:latin typeface="Aptos"/>
                <a:ea typeface="Arial"/>
                <a:cs typeface="Arial"/>
              </a:rPr>
              <a:t>​ 120VAC</a:t>
            </a:r>
          </a:p>
          <a:p>
            <a:r>
              <a:rPr lang="en-US" sz="1600" b="1" dirty="0">
                <a:solidFill>
                  <a:srgbClr val="3CA1D5"/>
                </a:solidFill>
                <a:cs typeface="Arial"/>
              </a:rPr>
              <a:t>REPLACES:</a:t>
            </a:r>
            <a:r>
              <a:rPr lang="en-US" sz="1600" dirty="0">
                <a:cs typeface="Arial"/>
              </a:rPr>
              <a:t>  </a:t>
            </a:r>
          </a:p>
          <a:p>
            <a:r>
              <a:rPr lang="en-US" sz="1050" dirty="0">
                <a:cs typeface="Arial"/>
              </a:rPr>
              <a:t>White Rogers 50M26U-843U and over 200 popular furnace boards including  Carrier, Rheem, Nordyne, Goodman, Trane etc.</a:t>
            </a:r>
          </a:p>
        </p:txBody>
      </p:sp>
      <p:pic>
        <p:nvPicPr>
          <p:cNvPr id="3" name="Picture 2" descr="A diagram of a wiring diagram&#10;&#10;AI-generated content may be incorrect.">
            <a:extLst>
              <a:ext uri="{FF2B5EF4-FFF2-40B4-BE49-F238E27FC236}">
                <a16:creationId xmlns:a16="http://schemas.microsoft.com/office/drawing/2014/main" id="{9832154B-9AEB-6F42-6A6F-4A4CB31BBBAE}"/>
              </a:ext>
            </a:extLst>
          </p:cNvPr>
          <p:cNvPicPr>
            <a:picLocks noChangeAspect="1"/>
          </p:cNvPicPr>
          <p:nvPr/>
        </p:nvPicPr>
        <p:blipFill>
          <a:blip r:embed="rId6"/>
          <a:stretch>
            <a:fillRect/>
          </a:stretch>
        </p:blipFill>
        <p:spPr>
          <a:xfrm>
            <a:off x="6573914" y="4233919"/>
            <a:ext cx="5617570" cy="2163439"/>
          </a:xfrm>
          <a:prstGeom prst="rect">
            <a:avLst/>
          </a:prstGeom>
        </p:spPr>
      </p:pic>
      <p:pic>
        <p:nvPicPr>
          <p:cNvPr id="5" name="Picture 4" descr="A white and blue tool&#10;&#10;Description automatically generated">
            <a:extLst>
              <a:ext uri="{FF2B5EF4-FFF2-40B4-BE49-F238E27FC236}">
                <a16:creationId xmlns:a16="http://schemas.microsoft.com/office/drawing/2014/main" id="{797E8EAD-40DE-5F12-069E-5928D230DD8A}"/>
              </a:ext>
            </a:extLst>
          </p:cNvPr>
          <p:cNvPicPr>
            <a:picLocks noChangeAspect="1"/>
          </p:cNvPicPr>
          <p:nvPr/>
        </p:nvPicPr>
        <p:blipFill>
          <a:blip r:embed="rId7"/>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949DD937-1358-6830-6946-3475E30DD701}"/>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DDF2AF7D-119B-33CA-0D4D-13BE86870AD1}"/>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5E173689-9B5E-B098-4496-3D2676FBD617}"/>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285860C5-E72A-3ACA-1203-2BAF041310B9}"/>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4DB57120-A4A7-880C-DD71-C27623B7E1EF}"/>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7070C235-5E6B-32B8-A43F-0DC421DF524A}"/>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0509A782-5241-85D5-D133-5AEAB1F09D8D}"/>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22" name="Group 21">
            <a:extLst>
              <a:ext uri="{FF2B5EF4-FFF2-40B4-BE49-F238E27FC236}">
                <a16:creationId xmlns:a16="http://schemas.microsoft.com/office/drawing/2014/main" id="{6FFFC248-AC60-F695-E752-90AFBEFB097F}"/>
              </a:ext>
            </a:extLst>
          </p:cNvPr>
          <p:cNvGrpSpPr/>
          <p:nvPr/>
        </p:nvGrpSpPr>
        <p:grpSpPr>
          <a:xfrm>
            <a:off x="10907874" y="2052631"/>
            <a:ext cx="1074383" cy="746856"/>
            <a:chOff x="10987618" y="59026"/>
            <a:chExt cx="1074383" cy="746856"/>
          </a:xfrm>
        </p:grpSpPr>
        <p:sp>
          <p:nvSpPr>
            <p:cNvPr id="20" name="Rectangle 19">
              <a:extLst>
                <a:ext uri="{FF2B5EF4-FFF2-40B4-BE49-F238E27FC236}">
                  <a16:creationId xmlns:a16="http://schemas.microsoft.com/office/drawing/2014/main" id="{B435FE01-893F-20DA-B6A3-18A0D70EFC91}"/>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flag with black and blue stripes&#10;&#10;Description automatically generated">
              <a:extLst>
                <a:ext uri="{FF2B5EF4-FFF2-40B4-BE49-F238E27FC236}">
                  <a16:creationId xmlns:a16="http://schemas.microsoft.com/office/drawing/2014/main" id="{881D18E0-60E7-381D-1E5C-531439B05A69}"/>
                </a:ext>
              </a:extLst>
            </p:cNvPr>
            <p:cNvPicPr>
              <a:picLocks noChangeAspect="1"/>
            </p:cNvPicPr>
            <p:nvPr/>
          </p:nvPicPr>
          <p:blipFill>
            <a:blip r:embed="rId8"/>
            <a:stretch>
              <a:fillRect/>
            </a:stretch>
          </p:blipFill>
          <p:spPr>
            <a:xfrm>
              <a:off x="11028816" y="113925"/>
              <a:ext cx="988032" cy="687578"/>
            </a:xfrm>
            <a:prstGeom prst="rect">
              <a:avLst/>
            </a:prstGeom>
            <a:ln>
              <a:noFill/>
            </a:ln>
          </p:spPr>
        </p:pic>
      </p:grpSp>
    </p:spTree>
    <p:extLst>
      <p:ext uri="{BB962C8B-B14F-4D97-AF65-F5344CB8AC3E}">
        <p14:creationId xmlns:p14="http://schemas.microsoft.com/office/powerpoint/2010/main" val="101111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CF7B4-2DE4-32FF-7DA5-1393AD0DBF2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A5F9E0F-09DF-65BD-7678-84317FA8AF6A}"/>
              </a:ext>
            </a:extLst>
          </p:cNvPr>
          <p:cNvPicPr>
            <a:picLocks noChangeAspect="1"/>
          </p:cNvPicPr>
          <p:nvPr/>
        </p:nvPicPr>
        <p:blipFill>
          <a:blip r:embed="rId3">
            <a:alphaModFix amt="54000"/>
          </a:blip>
          <a:srcRect l="8792" r="758"/>
          <a:stretch/>
        </p:blipFill>
        <p:spPr>
          <a:xfrm rot="5400000">
            <a:off x="3576171" y="-3632464"/>
            <a:ext cx="946304" cy="8098645"/>
          </a:xfrm>
          <a:prstGeom prst="rect">
            <a:avLst/>
          </a:prstGeom>
        </p:spPr>
      </p:pic>
      <p:pic>
        <p:nvPicPr>
          <p:cNvPr id="55" name="Picture 54" descr="A blue and black logo&#10;&#10;Description automatically generated">
            <a:extLst>
              <a:ext uri="{FF2B5EF4-FFF2-40B4-BE49-F238E27FC236}">
                <a16:creationId xmlns:a16="http://schemas.microsoft.com/office/drawing/2014/main" id="{2CE90BE6-5A6A-C4AB-AC30-248D8FAFD002}"/>
              </a:ext>
            </a:extLst>
          </p:cNvPr>
          <p:cNvPicPr>
            <a:picLocks noChangeAspect="1"/>
          </p:cNvPicPr>
          <p:nvPr/>
        </p:nvPicPr>
        <p:blipFill>
          <a:blip r:embed="rId4"/>
          <a:stretch>
            <a:fillRect/>
          </a:stretch>
        </p:blipFill>
        <p:spPr>
          <a:xfrm>
            <a:off x="458160" y="74640"/>
            <a:ext cx="1946229" cy="613281"/>
          </a:xfrm>
          <a:prstGeom prst="rect">
            <a:avLst/>
          </a:prstGeom>
        </p:spPr>
      </p:pic>
      <p:sp>
        <p:nvSpPr>
          <p:cNvPr id="10" name="TextBox 9">
            <a:extLst>
              <a:ext uri="{FF2B5EF4-FFF2-40B4-BE49-F238E27FC236}">
                <a16:creationId xmlns:a16="http://schemas.microsoft.com/office/drawing/2014/main" id="{6C0D495C-0524-66A3-F668-E30216803A5B}"/>
              </a:ext>
            </a:extLst>
          </p:cNvPr>
          <p:cNvSpPr txBox="1"/>
          <p:nvPr/>
        </p:nvSpPr>
        <p:spPr>
          <a:xfrm>
            <a:off x="246849" y="1482573"/>
            <a:ext cx="7629468" cy="3477875"/>
          </a:xfrm>
          <a:prstGeom prst="rect">
            <a:avLst/>
          </a:prstGeom>
          <a:noFill/>
        </p:spPr>
        <p:txBody>
          <a:bodyPr wrap="square" lIns="91440" tIns="45720" rIns="91440" bIns="45720" rtlCol="0" anchor="t">
            <a:spAutoFit/>
          </a:bodyPr>
          <a:lstStyle/>
          <a:p>
            <a:r>
              <a:rPr lang="en-US" sz="1600" b="1" dirty="0">
                <a:ea typeface="DM Sans"/>
                <a:cs typeface="DM Sans"/>
              </a:rPr>
              <a:t>Hot surface Ignition (HSI)</a:t>
            </a:r>
            <a:endParaRPr lang="en-US" sz="1600" b="1" dirty="0">
              <a:ea typeface="DM Sans"/>
              <a:cs typeface="DM Sans"/>
              <a:sym typeface="DM Sans"/>
            </a:endParaRPr>
          </a:p>
          <a:p>
            <a:pPr marL="285750" indent="-285750">
              <a:buFont typeface="Arial"/>
              <a:buChar char="•"/>
            </a:pPr>
            <a:r>
              <a:rPr lang="en-US" sz="1400" dirty="0">
                <a:ea typeface="DM Sans"/>
                <a:cs typeface="DM Sans"/>
              </a:rPr>
              <a:t>Use a high resistance element which glows red hot to provide the means to ignite natural gas in a natural gas furnace</a:t>
            </a:r>
          </a:p>
          <a:p>
            <a:pPr marL="285750" indent="-285750">
              <a:buFont typeface="Arial"/>
              <a:buChar char="•"/>
            </a:pPr>
            <a:endParaRPr lang="en-US" sz="1400" dirty="0">
              <a:ea typeface="DM Sans"/>
              <a:cs typeface="DM Sans"/>
              <a:sym typeface="DM Sans"/>
            </a:endParaRPr>
          </a:p>
          <a:p>
            <a:r>
              <a:rPr lang="en-US" sz="1600" b="1" dirty="0">
                <a:ea typeface="DM Sans"/>
                <a:cs typeface="DM Sans"/>
                <a:sym typeface="DM Sans"/>
              </a:rPr>
              <a:t>The value of  choosing ICM controls HSI Furnace Boards</a:t>
            </a:r>
            <a:endParaRPr lang="en-US" sz="1600" b="1" dirty="0"/>
          </a:p>
          <a:p>
            <a:pPr marL="285750" indent="-285750">
              <a:buFont typeface="Arial"/>
              <a:buChar char="•"/>
            </a:pPr>
            <a:r>
              <a:rPr lang="en-US" sz="1400" dirty="0"/>
              <a:t>Proudly assembled &amp; engineered  in USA </a:t>
            </a:r>
          </a:p>
          <a:p>
            <a:pPr marL="285750" indent="-285750">
              <a:buFont typeface="Arial"/>
              <a:buChar char="•"/>
            </a:pPr>
            <a:r>
              <a:rPr lang="en-US" sz="1400" dirty="0"/>
              <a:t>Meets stringent agency requirements for safety </a:t>
            </a:r>
          </a:p>
          <a:p>
            <a:pPr marL="285750" indent="-285750">
              <a:buFont typeface="Arial"/>
              <a:buChar char="•"/>
            </a:pPr>
            <a:r>
              <a:rPr lang="en-US" sz="1400" dirty="0"/>
              <a:t>Durable circuit board design and construction ensures strong connections and increased reliability</a:t>
            </a:r>
          </a:p>
          <a:p>
            <a:pPr marL="285750" indent="-285750">
              <a:buFont typeface="Arial"/>
              <a:buChar char="•"/>
            </a:pPr>
            <a:r>
              <a:rPr lang="en-US" sz="1400" dirty="0"/>
              <a:t>U.S. based technical support with real technicians instead of artificial intelligence</a:t>
            </a:r>
          </a:p>
          <a:p>
            <a:pPr marL="285750" indent="-285750">
              <a:buFont typeface="Arial"/>
              <a:buChar char="•"/>
            </a:pPr>
            <a:endParaRPr lang="en-US" sz="1400" dirty="0"/>
          </a:p>
          <a:p>
            <a:r>
              <a:rPr lang="en-US" sz="1600" b="1" dirty="0"/>
              <a:t>Operation</a:t>
            </a:r>
            <a:endParaRPr lang="en-US" dirty="0"/>
          </a:p>
          <a:p>
            <a:pPr marL="285750" indent="-285750">
              <a:buFont typeface="Arial"/>
              <a:buChar char="•"/>
            </a:pPr>
            <a:r>
              <a:rPr lang="en-US" sz="1400" dirty="0"/>
              <a:t>The board controls all functions of the furnace including  timing, trial for ignition, gas valve, system safety switches, flame sensing and provides 100% lockout safety</a:t>
            </a:r>
          </a:p>
          <a:p>
            <a:endParaRPr lang="en-US" dirty="0"/>
          </a:p>
        </p:txBody>
      </p:sp>
      <p:sp>
        <p:nvSpPr>
          <p:cNvPr id="6" name="Title 1">
            <a:extLst>
              <a:ext uri="{FF2B5EF4-FFF2-40B4-BE49-F238E27FC236}">
                <a16:creationId xmlns:a16="http://schemas.microsoft.com/office/drawing/2014/main" id="{80A3E5FC-9D75-62BC-EEF9-E972BB48761D}"/>
              </a:ext>
            </a:extLst>
          </p:cNvPr>
          <p:cNvSpPr txBox="1">
            <a:spLocks/>
          </p:cNvSpPr>
          <p:nvPr/>
        </p:nvSpPr>
        <p:spPr>
          <a:xfrm>
            <a:off x="225157" y="688319"/>
            <a:ext cx="7848799" cy="875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Hot Surface Ignition Furnace Boards</a:t>
            </a:r>
            <a:endParaRPr lang="en-US" sz="3200" b="1">
              <a:solidFill>
                <a:srgbClr val="2D3750"/>
              </a:solidFill>
              <a:latin typeface="Aptos ExtraBold" panose="020B0004020202020204" pitchFamily="34" charset="0"/>
            </a:endParaRPr>
          </a:p>
        </p:txBody>
      </p:sp>
      <p:pic>
        <p:nvPicPr>
          <p:cNvPr id="5" name="Picture 4" descr="A white and blue tool&#10;&#10;Description automatically generated">
            <a:extLst>
              <a:ext uri="{FF2B5EF4-FFF2-40B4-BE49-F238E27FC236}">
                <a16:creationId xmlns:a16="http://schemas.microsoft.com/office/drawing/2014/main" id="{57702906-AA54-4062-9DDD-08D60BB0D852}"/>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7AEB4DA4-EBB1-A342-6651-A688BCD6BC6D}"/>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74A66A13-ED6E-0FE9-9FE8-D655F589A2EF}"/>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05050137-88C5-C985-F2DE-100267A32E83}"/>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A90EA819-1999-17D6-4B72-10126338D5FC}"/>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CD6634E2-A970-8C6F-3259-D18CB739B897}"/>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C86A062E-5C35-F71C-9D3F-CB1D3F2552FA}"/>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C1CABFAE-F15B-99B0-72B7-761B1969B62E}"/>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3" name="Rectangle 2">
            <a:extLst>
              <a:ext uri="{FF2B5EF4-FFF2-40B4-BE49-F238E27FC236}">
                <a16:creationId xmlns:a16="http://schemas.microsoft.com/office/drawing/2014/main" id="{3E9E8096-DB0A-C00A-951B-3EA1D34A225B}"/>
              </a:ext>
            </a:extLst>
          </p:cNvPr>
          <p:cNvSpPr/>
          <p:nvPr/>
        </p:nvSpPr>
        <p:spPr>
          <a:xfrm>
            <a:off x="8101289" y="-56153"/>
            <a:ext cx="4092530" cy="4987520"/>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b="1">
              <a:solidFill>
                <a:srgbClr val="3CA1D5"/>
              </a:solidFill>
              <a:cs typeface="Arial"/>
            </a:endParaRPr>
          </a:p>
          <a:p>
            <a:endParaRPr lang="en-US" sz="2000" b="1">
              <a:cs typeface="Arial"/>
            </a:endParaRPr>
          </a:p>
          <a:p>
            <a:r>
              <a:rPr lang="en-US" sz="2000" b="1">
                <a:cs typeface="Arial"/>
              </a:rPr>
              <a:t> </a:t>
            </a:r>
          </a:p>
          <a:p>
            <a:endParaRPr lang="en-US">
              <a:cs typeface="Arial"/>
            </a:endParaRPr>
          </a:p>
          <a:p>
            <a:endParaRPr lang="en-US" sz="2000" b="1">
              <a:cs typeface="Arial"/>
            </a:endParaRPr>
          </a:p>
          <a:p>
            <a:pPr marL="285750" indent="-285750">
              <a:buFont typeface="Arial"/>
              <a:buChar char="•"/>
            </a:pPr>
            <a:endParaRPr lang="en-US" sz="1600">
              <a:cs typeface="Arial"/>
            </a:endParaRPr>
          </a:p>
        </p:txBody>
      </p:sp>
      <p:sp>
        <p:nvSpPr>
          <p:cNvPr id="2" name="TextBox 1">
            <a:extLst>
              <a:ext uri="{FF2B5EF4-FFF2-40B4-BE49-F238E27FC236}">
                <a16:creationId xmlns:a16="http://schemas.microsoft.com/office/drawing/2014/main" id="{E0D6325C-B19B-DBAC-7902-54A7A80DC895}"/>
              </a:ext>
            </a:extLst>
          </p:cNvPr>
          <p:cNvSpPr txBox="1"/>
          <p:nvPr/>
        </p:nvSpPr>
        <p:spPr>
          <a:xfrm>
            <a:off x="8372928" y="181428"/>
            <a:ext cx="3528785"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CA1D5"/>
                </a:solidFill>
              </a:rPr>
              <a:t>ICM CONTROLS HOT SURFACE IGNITION BOARDS CROSS TO MANY POPULAR ORIGINAL EQUIPMENT BRANDS  INCLUDING:</a:t>
            </a:r>
            <a:endParaRPr lang="en-US" sz="1600"/>
          </a:p>
          <a:p>
            <a:endParaRPr lang="en-US" sz="1600"/>
          </a:p>
          <a:p>
            <a:pPr marL="342900" indent="-342900">
              <a:buFont typeface="Arial,Sans-Serif"/>
              <a:buChar char="•"/>
            </a:pPr>
            <a:r>
              <a:rPr lang="en-US" sz="1400">
                <a:solidFill>
                  <a:srgbClr val="FFFFFF"/>
                </a:solidFill>
              </a:rPr>
              <a:t>Carrier </a:t>
            </a:r>
            <a:endParaRPr lang="en-US" sz="1400"/>
          </a:p>
          <a:p>
            <a:pPr marL="342900" indent="-342900">
              <a:buFont typeface="Arial,Sans-Serif"/>
              <a:buChar char="•"/>
            </a:pPr>
            <a:r>
              <a:rPr lang="en-US" sz="1400">
                <a:solidFill>
                  <a:srgbClr val="FFFFFF"/>
                </a:solidFill>
              </a:rPr>
              <a:t>White Rodgers </a:t>
            </a:r>
            <a:endParaRPr lang="en-US" sz="1400"/>
          </a:p>
          <a:p>
            <a:pPr marL="342900" indent="-342900">
              <a:buFont typeface="Arial,Sans-Serif"/>
              <a:buChar char="•"/>
            </a:pPr>
            <a:r>
              <a:rPr lang="en-US" sz="1400">
                <a:solidFill>
                  <a:srgbClr val="FFFFFF"/>
                </a:solidFill>
              </a:rPr>
              <a:t>Lennox </a:t>
            </a:r>
            <a:endParaRPr lang="en-US" sz="1400"/>
          </a:p>
          <a:p>
            <a:pPr marL="342900" indent="-342900">
              <a:buFont typeface="Arial,Sans-Serif"/>
              <a:buChar char="•"/>
            </a:pPr>
            <a:r>
              <a:rPr lang="en-US" sz="1400">
                <a:solidFill>
                  <a:srgbClr val="FFFFFF"/>
                </a:solidFill>
              </a:rPr>
              <a:t>Goodman </a:t>
            </a:r>
            <a:endParaRPr lang="en-US" sz="1400"/>
          </a:p>
          <a:p>
            <a:pPr marL="342900" indent="-342900">
              <a:buFont typeface="Arial,Sans-Serif"/>
              <a:buChar char="•"/>
            </a:pPr>
            <a:r>
              <a:rPr lang="en-US" sz="1400">
                <a:solidFill>
                  <a:srgbClr val="FFFFFF"/>
                </a:solidFill>
              </a:rPr>
              <a:t>Trane </a:t>
            </a:r>
            <a:endParaRPr lang="en-US" sz="1400"/>
          </a:p>
          <a:p>
            <a:pPr marL="342900" indent="-342900">
              <a:buFont typeface="Arial,Sans-Serif"/>
              <a:buChar char="•"/>
            </a:pPr>
            <a:r>
              <a:rPr lang="en-US" sz="1400">
                <a:solidFill>
                  <a:srgbClr val="FFFFFF"/>
                </a:solidFill>
              </a:rPr>
              <a:t>UTEC </a:t>
            </a:r>
            <a:endParaRPr lang="en-US" sz="1400"/>
          </a:p>
          <a:p>
            <a:pPr marL="342900" indent="-342900">
              <a:buFont typeface="Arial,Sans-Serif"/>
              <a:buChar char="•"/>
            </a:pPr>
            <a:r>
              <a:rPr lang="en-US" sz="1400">
                <a:solidFill>
                  <a:srgbClr val="FFFFFF"/>
                </a:solidFill>
              </a:rPr>
              <a:t>ICP </a:t>
            </a:r>
            <a:endParaRPr lang="en-US" sz="1400"/>
          </a:p>
          <a:p>
            <a:pPr marL="342900" indent="-342900">
              <a:buFont typeface="Arial,Sans-Serif"/>
              <a:buChar char="•"/>
            </a:pPr>
            <a:r>
              <a:rPr lang="en-US" sz="1400">
                <a:solidFill>
                  <a:srgbClr val="FFFFFF"/>
                </a:solidFill>
              </a:rPr>
              <a:t>Rheem</a:t>
            </a:r>
            <a:endParaRPr lang="en-US" sz="1400"/>
          </a:p>
          <a:p>
            <a:pPr marL="342900" indent="-342900">
              <a:buFont typeface="Arial,Sans-Serif"/>
              <a:buChar char="•"/>
            </a:pPr>
            <a:r>
              <a:rPr lang="en-US" sz="1400">
                <a:solidFill>
                  <a:srgbClr val="FFFFFF"/>
                </a:solidFill>
              </a:rPr>
              <a:t>Nordyne </a:t>
            </a:r>
            <a:endParaRPr lang="en-US" sz="1400"/>
          </a:p>
          <a:p>
            <a:pPr marL="342900" indent="-342900">
              <a:buFont typeface="Arial,Sans-Serif"/>
              <a:buChar char="•"/>
            </a:pPr>
            <a:r>
              <a:rPr lang="en-US" sz="1400">
                <a:solidFill>
                  <a:srgbClr val="FFFFFF"/>
                </a:solidFill>
              </a:rPr>
              <a:t>Texas Instruments</a:t>
            </a:r>
            <a:endParaRPr lang="en-US" sz="1400"/>
          </a:p>
          <a:p>
            <a:pPr marL="342900" indent="-342900">
              <a:buFont typeface="Arial,Sans-Serif"/>
              <a:buChar char="•"/>
            </a:pPr>
            <a:endParaRPr lang="en-US" sz="1600"/>
          </a:p>
          <a:p>
            <a:r>
              <a:rPr lang="en-US" sz="1400">
                <a:solidFill>
                  <a:srgbClr val="FFFFFF"/>
                </a:solidFill>
              </a:rPr>
              <a:t>ICM Controls Hot Surface Ignition furnace boards and their cross references to OEM boards can be found on the ICM Controls website at www.icmcontrols.com</a:t>
            </a:r>
            <a:endParaRPr lang="en-US" sz="1400"/>
          </a:p>
        </p:txBody>
      </p:sp>
      <p:grpSp>
        <p:nvGrpSpPr>
          <p:cNvPr id="12" name="Group 11">
            <a:extLst>
              <a:ext uri="{FF2B5EF4-FFF2-40B4-BE49-F238E27FC236}">
                <a16:creationId xmlns:a16="http://schemas.microsoft.com/office/drawing/2014/main" id="{E0077F53-228B-612F-9E61-C675529CA1D7}"/>
              </a:ext>
            </a:extLst>
          </p:cNvPr>
          <p:cNvGrpSpPr/>
          <p:nvPr/>
        </p:nvGrpSpPr>
        <p:grpSpPr>
          <a:xfrm>
            <a:off x="10825222" y="1484129"/>
            <a:ext cx="1074383" cy="746856"/>
            <a:chOff x="10987618" y="59026"/>
            <a:chExt cx="1074383" cy="746856"/>
          </a:xfrm>
        </p:grpSpPr>
        <p:sp>
          <p:nvSpPr>
            <p:cNvPr id="7" name="Rectangle 6">
              <a:extLst>
                <a:ext uri="{FF2B5EF4-FFF2-40B4-BE49-F238E27FC236}">
                  <a16:creationId xmlns:a16="http://schemas.microsoft.com/office/drawing/2014/main" id="{C050F40C-757F-B03A-8ECF-FB2F32D125E3}"/>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flag with black and blue stripes&#10;&#10;Description automatically generated">
              <a:extLst>
                <a:ext uri="{FF2B5EF4-FFF2-40B4-BE49-F238E27FC236}">
                  <a16:creationId xmlns:a16="http://schemas.microsoft.com/office/drawing/2014/main" id="{036019A9-34BC-C631-4E11-0708AED729D5}"/>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14" name="Picture 13" descr="A green circuit board with many different components&#10;&#10;AI-generated content may be incorrect.">
            <a:extLst>
              <a:ext uri="{FF2B5EF4-FFF2-40B4-BE49-F238E27FC236}">
                <a16:creationId xmlns:a16="http://schemas.microsoft.com/office/drawing/2014/main" id="{C07AC25C-BE00-5940-C4BB-40E1A00A8B66}"/>
              </a:ext>
            </a:extLst>
          </p:cNvPr>
          <p:cNvPicPr>
            <a:picLocks noChangeAspect="1"/>
          </p:cNvPicPr>
          <p:nvPr/>
        </p:nvPicPr>
        <p:blipFill>
          <a:blip r:embed="rId7"/>
          <a:stretch>
            <a:fillRect/>
          </a:stretch>
        </p:blipFill>
        <p:spPr>
          <a:xfrm rot="1140000">
            <a:off x="360414" y="4293932"/>
            <a:ext cx="2400916" cy="2166170"/>
          </a:xfrm>
          <a:prstGeom prst="rect">
            <a:avLst/>
          </a:prstGeom>
        </p:spPr>
      </p:pic>
      <p:sp>
        <p:nvSpPr>
          <p:cNvPr id="19" name="TextBox 18">
            <a:extLst>
              <a:ext uri="{FF2B5EF4-FFF2-40B4-BE49-F238E27FC236}">
                <a16:creationId xmlns:a16="http://schemas.microsoft.com/office/drawing/2014/main" id="{0FA06C5A-6A2A-7E4A-86B3-098E9B42393F}"/>
              </a:ext>
            </a:extLst>
          </p:cNvPr>
          <p:cNvSpPr txBox="1"/>
          <p:nvPr/>
        </p:nvSpPr>
        <p:spPr>
          <a:xfrm>
            <a:off x="866467" y="6009968"/>
            <a:ext cx="16591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t>ICM282B</a:t>
            </a:r>
          </a:p>
        </p:txBody>
      </p:sp>
      <p:pic>
        <p:nvPicPr>
          <p:cNvPr id="20" name="Picture 19" descr="A green circuit board with many different components&#10;&#10;AI-generated content may be incorrect.">
            <a:extLst>
              <a:ext uri="{FF2B5EF4-FFF2-40B4-BE49-F238E27FC236}">
                <a16:creationId xmlns:a16="http://schemas.microsoft.com/office/drawing/2014/main" id="{F36BE03E-6EE0-CDA7-6326-DF3E1F22FC12}"/>
              </a:ext>
            </a:extLst>
          </p:cNvPr>
          <p:cNvPicPr>
            <a:picLocks noChangeAspect="1"/>
          </p:cNvPicPr>
          <p:nvPr/>
        </p:nvPicPr>
        <p:blipFill>
          <a:blip r:embed="rId8"/>
          <a:stretch>
            <a:fillRect/>
          </a:stretch>
        </p:blipFill>
        <p:spPr>
          <a:xfrm rot="540000">
            <a:off x="2760098" y="4658646"/>
            <a:ext cx="1897013" cy="1535064"/>
          </a:xfrm>
          <a:prstGeom prst="rect">
            <a:avLst/>
          </a:prstGeom>
        </p:spPr>
      </p:pic>
      <p:sp>
        <p:nvSpPr>
          <p:cNvPr id="21" name="TextBox 20">
            <a:extLst>
              <a:ext uri="{FF2B5EF4-FFF2-40B4-BE49-F238E27FC236}">
                <a16:creationId xmlns:a16="http://schemas.microsoft.com/office/drawing/2014/main" id="{4405947A-EDED-F9DB-570A-9CEA7C5160BE}"/>
              </a:ext>
            </a:extLst>
          </p:cNvPr>
          <p:cNvSpPr txBox="1"/>
          <p:nvPr/>
        </p:nvSpPr>
        <p:spPr>
          <a:xfrm>
            <a:off x="3232353" y="6009968"/>
            <a:ext cx="16591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t>ICM280</a:t>
            </a:r>
          </a:p>
        </p:txBody>
      </p:sp>
      <p:pic>
        <p:nvPicPr>
          <p:cNvPr id="22" name="Picture 21" descr="A green circuit board with black and white components&#10;&#10;AI-generated content may be incorrect.">
            <a:extLst>
              <a:ext uri="{FF2B5EF4-FFF2-40B4-BE49-F238E27FC236}">
                <a16:creationId xmlns:a16="http://schemas.microsoft.com/office/drawing/2014/main" id="{DDCB0985-63FC-C5B5-7A88-D61C4A02E6DA}"/>
              </a:ext>
            </a:extLst>
          </p:cNvPr>
          <p:cNvPicPr>
            <a:picLocks noChangeAspect="1"/>
          </p:cNvPicPr>
          <p:nvPr/>
        </p:nvPicPr>
        <p:blipFill>
          <a:blip r:embed="rId9"/>
          <a:stretch>
            <a:fillRect/>
          </a:stretch>
        </p:blipFill>
        <p:spPr>
          <a:xfrm rot="2520000">
            <a:off x="4609389" y="4274075"/>
            <a:ext cx="2433485" cy="2230695"/>
          </a:xfrm>
          <a:prstGeom prst="rect">
            <a:avLst/>
          </a:prstGeom>
        </p:spPr>
      </p:pic>
      <p:sp>
        <p:nvSpPr>
          <p:cNvPr id="23" name="TextBox 22">
            <a:extLst>
              <a:ext uri="{FF2B5EF4-FFF2-40B4-BE49-F238E27FC236}">
                <a16:creationId xmlns:a16="http://schemas.microsoft.com/office/drawing/2014/main" id="{EE1C460A-B068-1566-473F-25DF6B522B77}"/>
              </a:ext>
            </a:extLst>
          </p:cNvPr>
          <p:cNvSpPr txBox="1"/>
          <p:nvPr/>
        </p:nvSpPr>
        <p:spPr>
          <a:xfrm>
            <a:off x="5241820" y="5973096"/>
            <a:ext cx="16591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t>ICM2910</a:t>
            </a:r>
          </a:p>
        </p:txBody>
      </p:sp>
    </p:spTree>
    <p:extLst>
      <p:ext uri="{BB962C8B-B14F-4D97-AF65-F5344CB8AC3E}">
        <p14:creationId xmlns:p14="http://schemas.microsoft.com/office/powerpoint/2010/main" val="3089856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5C03F-9C8B-00BD-39F3-EA5150A61163}"/>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D2C1A6C5-D753-A58B-E219-ABFC6C90E41B}"/>
              </a:ext>
            </a:extLst>
          </p:cNvPr>
          <p:cNvSpPr/>
          <p:nvPr/>
        </p:nvSpPr>
        <p:spPr>
          <a:xfrm rot="10800000">
            <a:off x="7801536" y="-5368"/>
            <a:ext cx="4374891" cy="5110767"/>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B5B36BAE-FB9B-AE89-50C7-61C382826276}"/>
              </a:ext>
            </a:extLst>
          </p:cNvPr>
          <p:cNvPicPr>
            <a:picLocks noChangeAspect="1"/>
          </p:cNvPicPr>
          <p:nvPr/>
        </p:nvPicPr>
        <p:blipFill>
          <a:blip r:embed="rId3">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A79A74DC-B378-D51F-4F45-1AFF040641A7}"/>
              </a:ext>
            </a:extLst>
          </p:cNvPr>
          <p:cNvSpPr txBox="1">
            <a:spLocks/>
          </p:cNvSpPr>
          <p:nvPr/>
        </p:nvSpPr>
        <p:spPr>
          <a:xfrm>
            <a:off x="128623" y="804723"/>
            <a:ext cx="748921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D3750"/>
                </a:solidFill>
                <a:latin typeface="Aptos ExtraBold"/>
              </a:rPr>
              <a:t>ICM280 – Furnace Control</a:t>
            </a:r>
            <a:endParaRPr lang="en-US" sz="3200" b="1" dirty="0">
              <a:solidFill>
                <a:srgbClr val="2D3750"/>
              </a:solidFill>
              <a:latin typeface="Aptos ExtraBold" panose="020B0004020202020204" pitchFamily="34" charset="0"/>
            </a:endParaRPr>
          </a:p>
        </p:txBody>
      </p:sp>
      <p:sp>
        <p:nvSpPr>
          <p:cNvPr id="47" name="TextBox 12">
            <a:extLst>
              <a:ext uri="{FF2B5EF4-FFF2-40B4-BE49-F238E27FC236}">
                <a16:creationId xmlns:a16="http://schemas.microsoft.com/office/drawing/2014/main" id="{58DE2727-CB7F-9806-0CD5-E33C8B048A71}"/>
              </a:ext>
            </a:extLst>
          </p:cNvPr>
          <p:cNvSpPr txBox="1"/>
          <p:nvPr/>
        </p:nvSpPr>
        <p:spPr>
          <a:xfrm>
            <a:off x="8071257" y="2647630"/>
            <a:ext cx="3609267" cy="2787494"/>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   REPLACES:</a:t>
            </a:r>
            <a:endParaRPr lang="en-US" sz="1600" dirty="0">
              <a:ea typeface="DM Sans Bold"/>
              <a:cs typeface="DM Sans Bold"/>
              <a:sym typeface="DM Sans Bold"/>
            </a:endParaRPr>
          </a:p>
          <a:p>
            <a:pPr marL="285750" indent="-285750">
              <a:spcBef>
                <a:spcPct val="0"/>
              </a:spcBef>
              <a:buFont typeface="Arial" panose="020B0604020202020204" pitchFamily="34" charset="0"/>
              <a:buChar char="•"/>
            </a:pPr>
            <a:r>
              <a:rPr lang="en-US" sz="1400" b="1" dirty="0">
                <a:solidFill>
                  <a:schemeClr val="bg1"/>
                </a:solidFill>
              </a:rPr>
              <a:t>Goodman:</a:t>
            </a:r>
            <a:r>
              <a:rPr lang="en-US" sz="1400" dirty="0">
                <a:solidFill>
                  <a:schemeClr val="bg1"/>
                </a:solidFill>
              </a:rPr>
              <a:t> B180999-06, B180999-08, B180999-10, B180999-13, B180999-13S</a:t>
            </a:r>
          </a:p>
          <a:p>
            <a:pPr marL="285750" indent="-285750">
              <a:spcBef>
                <a:spcPct val="0"/>
              </a:spcBef>
              <a:buFont typeface="Arial" panose="020B0604020202020204" pitchFamily="34" charset="0"/>
              <a:buChar char="•"/>
            </a:pPr>
            <a:r>
              <a:rPr lang="en-US" sz="1400" dirty="0">
                <a:solidFill>
                  <a:schemeClr val="bg1"/>
                </a:solidFill>
              </a:rPr>
              <a:t> </a:t>
            </a:r>
            <a:r>
              <a:rPr lang="en-US" sz="1400" b="1" dirty="0">
                <a:solidFill>
                  <a:schemeClr val="bg1"/>
                </a:solidFill>
              </a:rPr>
              <a:t>UTEC:</a:t>
            </a:r>
            <a:r>
              <a:rPr lang="en-US" sz="1400" dirty="0">
                <a:solidFill>
                  <a:schemeClr val="bg1"/>
                </a:solidFill>
              </a:rPr>
              <a:t> 1012-933D </a:t>
            </a:r>
          </a:p>
          <a:p>
            <a:pPr marL="285750" indent="-285750">
              <a:spcBef>
                <a:spcPct val="0"/>
              </a:spcBef>
              <a:buFont typeface="Arial" panose="020B0604020202020204" pitchFamily="34" charset="0"/>
              <a:buChar char="•"/>
            </a:pPr>
            <a:r>
              <a:rPr lang="en-US" sz="1400" b="1" dirty="0">
                <a:solidFill>
                  <a:schemeClr val="bg1"/>
                </a:solidFill>
              </a:rPr>
              <a:t>Texas Instruments:</a:t>
            </a:r>
            <a:r>
              <a:rPr lang="en-US" sz="1400" dirty="0">
                <a:solidFill>
                  <a:schemeClr val="bg1"/>
                </a:solidFill>
              </a:rPr>
              <a:t> 41F-5</a:t>
            </a:r>
          </a:p>
          <a:p>
            <a:pPr marL="285750" indent="-285750">
              <a:spcBef>
                <a:spcPct val="0"/>
              </a:spcBef>
              <a:buFont typeface="Arial" panose="020B0604020202020204" pitchFamily="34" charset="0"/>
              <a:buChar char="•"/>
            </a:pPr>
            <a:r>
              <a:rPr lang="en-US" sz="1400" b="1" dirty="0">
                <a:solidFill>
                  <a:schemeClr val="bg1"/>
                </a:solidFill>
              </a:rPr>
              <a:t>White-Rodgers:</a:t>
            </a:r>
            <a:r>
              <a:rPr lang="en-US" sz="1400" dirty="0">
                <a:solidFill>
                  <a:schemeClr val="bg1"/>
                </a:solidFill>
              </a:rPr>
              <a:t> 50T35-730, 50T35-743</a:t>
            </a:r>
          </a:p>
          <a:p>
            <a:pPr>
              <a:spcBef>
                <a:spcPct val="0"/>
              </a:spcBef>
            </a:pPr>
            <a:endParaRPr lang="en-US" sz="1600" b="1" dirty="0">
              <a:solidFill>
                <a:srgbClr val="3CA1D5"/>
              </a:solidFill>
            </a:endParaRPr>
          </a:p>
          <a:p>
            <a:pPr>
              <a:lnSpc>
                <a:spcPts val="5347"/>
              </a:lnSpc>
              <a:spcBef>
                <a:spcPct val="0"/>
              </a:spcBef>
            </a:pPr>
            <a:endParaRPr lang="en-US" sz="1600" b="1" dirty="0">
              <a:solidFill>
                <a:srgbClr val="3CA1D5"/>
              </a:solidFill>
            </a:endParaRPr>
          </a:p>
          <a:p>
            <a:pPr>
              <a:lnSpc>
                <a:spcPts val="5347"/>
              </a:lnSpc>
              <a:spcBef>
                <a:spcPct val="0"/>
              </a:spcBef>
            </a:pPr>
            <a:endParaRPr lang="en-US" sz="800" dirty="0">
              <a:solidFill>
                <a:schemeClr val="bg1"/>
              </a:solidFill>
            </a:endParaRPr>
          </a:p>
        </p:txBody>
      </p:sp>
      <p:sp>
        <p:nvSpPr>
          <p:cNvPr id="48" name="TextBox 12">
            <a:extLst>
              <a:ext uri="{FF2B5EF4-FFF2-40B4-BE49-F238E27FC236}">
                <a16:creationId xmlns:a16="http://schemas.microsoft.com/office/drawing/2014/main" id="{99FC09C2-1264-1F88-BB5A-77083A583F69}"/>
              </a:ext>
            </a:extLst>
          </p:cNvPr>
          <p:cNvSpPr txBox="1"/>
          <p:nvPr/>
        </p:nvSpPr>
        <p:spPr>
          <a:xfrm>
            <a:off x="8071257" y="159835"/>
            <a:ext cx="4137382" cy="2088136"/>
          </a:xfrm>
          <a:prstGeom prst="rect">
            <a:avLst/>
          </a:prstGeom>
        </p:spPr>
        <p:txBody>
          <a:bodyPr wrap="square" lIns="0" tIns="0" rIns="0" bIns="0" rtlCol="0" anchor="t">
            <a:spAutoFit/>
          </a:bodyPr>
          <a:lstStyle/>
          <a:p>
            <a:r>
              <a:rPr lang="en-US" sz="1600" b="1" dirty="0">
                <a:solidFill>
                  <a:srgbClr val="3CA1D5"/>
                </a:solidFill>
                <a:ea typeface="DM Sans Bold"/>
                <a:cs typeface="DM Sans Bold"/>
                <a:sym typeface="DM Sans Bold"/>
              </a:rPr>
              <a:t>SPECIFICATIONS:</a:t>
            </a:r>
          </a:p>
          <a:p>
            <a:pPr marL="285750" indent="-285750">
              <a:buFont typeface="Arial" panose="020B0604020202020204" pitchFamily="34" charset="0"/>
              <a:buChar char="•"/>
            </a:pPr>
            <a:r>
              <a:rPr lang="en-US" sz="1400" b="1" dirty="0">
                <a:solidFill>
                  <a:schemeClr val="bg1"/>
                </a:solidFill>
              </a:rPr>
              <a:t>Line voltage:</a:t>
            </a:r>
            <a:r>
              <a:rPr lang="en-US" sz="1400" dirty="0">
                <a:solidFill>
                  <a:schemeClr val="bg1"/>
                </a:solidFill>
              </a:rPr>
              <a:t> 120 VAC @ 60 Hz</a:t>
            </a:r>
          </a:p>
          <a:p>
            <a:pPr marL="285750" indent="-285750">
              <a:buFont typeface="Arial" panose="020B0604020202020204" pitchFamily="34" charset="0"/>
              <a:buChar char="•"/>
            </a:pPr>
            <a:r>
              <a:rPr lang="en-US" sz="1400" b="1" dirty="0">
                <a:solidFill>
                  <a:schemeClr val="bg1"/>
                </a:solidFill>
              </a:rPr>
              <a:t>Control voltage:</a:t>
            </a:r>
            <a:r>
              <a:rPr lang="en-US" sz="1400" dirty="0">
                <a:solidFill>
                  <a:schemeClr val="bg1"/>
                </a:solidFill>
              </a:rPr>
              <a:t> 24 VAC</a:t>
            </a:r>
          </a:p>
          <a:p>
            <a:pPr marL="285750" indent="-285750">
              <a:buFont typeface="Arial" panose="020B0604020202020204" pitchFamily="34" charset="0"/>
              <a:buChar char="•"/>
            </a:pPr>
            <a:r>
              <a:rPr lang="en-US" sz="1400" dirty="0">
                <a:solidFill>
                  <a:schemeClr val="bg1"/>
                </a:solidFill>
              </a:rPr>
              <a:t> </a:t>
            </a:r>
            <a:r>
              <a:rPr lang="en-US" sz="1400" b="1" dirty="0">
                <a:solidFill>
                  <a:schemeClr val="bg1"/>
                </a:solidFill>
              </a:rPr>
              <a:t>Fan:</a:t>
            </a:r>
            <a:r>
              <a:rPr lang="en-US" sz="1400" dirty="0">
                <a:solidFill>
                  <a:schemeClr val="bg1"/>
                </a:solidFill>
              </a:rPr>
              <a:t> 2 HP @ 240 VAC</a:t>
            </a:r>
          </a:p>
          <a:p>
            <a:pPr marL="285750" indent="-285750">
              <a:buFont typeface="Arial" panose="020B0604020202020204" pitchFamily="34" charset="0"/>
              <a:buChar char="•"/>
            </a:pPr>
            <a:r>
              <a:rPr lang="en-US" sz="1400" dirty="0">
                <a:solidFill>
                  <a:schemeClr val="bg1"/>
                </a:solidFill>
              </a:rPr>
              <a:t> </a:t>
            </a:r>
            <a:r>
              <a:rPr lang="en-US" sz="1400" b="1" dirty="0">
                <a:solidFill>
                  <a:schemeClr val="bg1"/>
                </a:solidFill>
              </a:rPr>
              <a:t>Inducer motor:</a:t>
            </a:r>
            <a:r>
              <a:rPr lang="en-US" sz="1400" dirty="0">
                <a:solidFill>
                  <a:schemeClr val="bg1"/>
                </a:solidFill>
              </a:rPr>
              <a:t> 7 amps @ 250 VAC</a:t>
            </a:r>
          </a:p>
          <a:p>
            <a:pPr marL="285750" indent="-285750">
              <a:buFont typeface="Arial" panose="020B0604020202020204" pitchFamily="34" charset="0"/>
              <a:buChar char="•"/>
            </a:pPr>
            <a:r>
              <a:rPr lang="en-US" sz="1400" b="1" dirty="0">
                <a:solidFill>
                  <a:schemeClr val="bg1"/>
                </a:solidFill>
              </a:rPr>
              <a:t>Gas valve:</a:t>
            </a:r>
            <a:r>
              <a:rPr lang="en-US" sz="1400" dirty="0">
                <a:solidFill>
                  <a:schemeClr val="bg1"/>
                </a:solidFill>
              </a:rPr>
              <a:t> 1 amp @ 24 VAC</a:t>
            </a:r>
          </a:p>
          <a:p>
            <a:pPr marL="285750" indent="-285750">
              <a:buFont typeface="Arial" panose="020B0604020202020204" pitchFamily="34" charset="0"/>
              <a:buChar char="•"/>
            </a:pPr>
            <a:r>
              <a:rPr lang="en-US" sz="1400" b="1" dirty="0">
                <a:solidFill>
                  <a:schemeClr val="bg1"/>
                </a:solidFill>
              </a:rPr>
              <a:t>Ignitor:</a:t>
            </a:r>
            <a:r>
              <a:rPr lang="en-US" sz="1400" dirty="0">
                <a:solidFill>
                  <a:schemeClr val="bg1"/>
                </a:solidFill>
              </a:rPr>
              <a:t> 5 amps @ 120 VAC</a:t>
            </a:r>
          </a:p>
          <a:p>
            <a:pPr marL="285750" indent="-285750">
              <a:buFont typeface="Arial" panose="020B0604020202020204" pitchFamily="34" charset="0"/>
              <a:buChar char="•"/>
            </a:pPr>
            <a:r>
              <a:rPr lang="en-US" sz="1400" b="1" dirty="0">
                <a:solidFill>
                  <a:schemeClr val="bg1"/>
                </a:solidFill>
              </a:rPr>
              <a:t>Dimensions:</a:t>
            </a:r>
            <a:r>
              <a:rPr lang="en-US" sz="1400" dirty="0">
                <a:solidFill>
                  <a:schemeClr val="bg1"/>
                </a:solidFill>
              </a:rPr>
              <a:t> 5.80” x 4.50” x 1.00”</a:t>
            </a:r>
          </a:p>
          <a:p>
            <a:pPr marL="0" lvl="0" indent="0" algn="l">
              <a:lnSpc>
                <a:spcPct val="150000"/>
              </a:lnSpc>
              <a:spcBef>
                <a:spcPct val="0"/>
              </a:spcBef>
            </a:pPr>
            <a:endParaRPr lang="en-US" sz="1600" b="1" dirty="0">
              <a:solidFill>
                <a:srgbClr val="3CA1D5"/>
              </a:solidFill>
              <a:ea typeface="DM Sans Bold"/>
              <a:cs typeface="DM Sans Bold"/>
            </a:endParaRPr>
          </a:p>
        </p:txBody>
      </p:sp>
      <p:pic>
        <p:nvPicPr>
          <p:cNvPr id="55" name="Picture 54" descr="A blue and black logo&#10;&#10;Description automatically generated">
            <a:extLst>
              <a:ext uri="{FF2B5EF4-FFF2-40B4-BE49-F238E27FC236}">
                <a16:creationId xmlns:a16="http://schemas.microsoft.com/office/drawing/2014/main" id="{3B559447-D1A4-04B5-9BE6-3C8CEFA0D7A0}"/>
              </a:ext>
            </a:extLst>
          </p:cNvPr>
          <p:cNvPicPr>
            <a:picLocks noChangeAspect="1"/>
          </p:cNvPicPr>
          <p:nvPr/>
        </p:nvPicPr>
        <p:blipFill>
          <a:blip r:embed="rId4"/>
          <a:stretch>
            <a:fillRect/>
          </a:stretch>
        </p:blipFill>
        <p:spPr>
          <a:xfrm>
            <a:off x="262897" y="193702"/>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EDFC2FE6-41D0-D132-22C4-7AE54F6B12FF}"/>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CE6FF553-6CD2-1AD3-C700-9EF0F346F6A9}"/>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24B50908-DF70-21C6-C700-985835152745}"/>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B2334E90-E4EA-A101-CA51-87A8A1F950C4}"/>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80A26014-E985-6236-0071-1E6A1FF69C35}"/>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2C19B7E4-2D5B-F3EC-F0C6-874356EAE567}"/>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0815A123-B173-C69E-5E91-D5455BC3CF69}"/>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AA966851-DE5B-B751-0898-DC471DE5EBD0}"/>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BA636310-712E-B59C-DC51-A155C2A49894}"/>
              </a:ext>
            </a:extLst>
          </p:cNvPr>
          <p:cNvSpPr txBox="1"/>
          <p:nvPr/>
        </p:nvSpPr>
        <p:spPr>
          <a:xfrm>
            <a:off x="262897" y="1325424"/>
            <a:ext cx="5945322" cy="1231106"/>
          </a:xfrm>
          <a:prstGeom prst="rect">
            <a:avLst/>
          </a:prstGeom>
          <a:noFill/>
        </p:spPr>
        <p:txBody>
          <a:bodyPr wrap="square" lIns="91440" tIns="45720" rIns="91440" bIns="45720" rtlCol="0" anchor="t">
            <a:spAutoFit/>
          </a:bodyPr>
          <a:lstStyle/>
          <a:p>
            <a:endParaRPr lang="en-US" dirty="0">
              <a:ea typeface="DM Sans"/>
              <a:cs typeface="DM Sans"/>
            </a:endParaRPr>
          </a:p>
          <a:p>
            <a:pPr marL="285750" indent="-285750">
              <a:buFont typeface="Arial" panose="020B0604020202020204" pitchFamily="34" charset="0"/>
              <a:buChar char="•"/>
            </a:pPr>
            <a:r>
              <a:rPr lang="en-US" sz="1400" dirty="0"/>
              <a:t>Controls gas valve, ignitor,  blower motor, inducer</a:t>
            </a:r>
          </a:p>
          <a:p>
            <a:pPr marL="285750" indent="-285750">
              <a:buFont typeface="Arial" panose="020B0604020202020204" pitchFamily="34" charset="0"/>
              <a:buChar char="•"/>
            </a:pPr>
            <a:r>
              <a:rPr lang="en-US" sz="1400" dirty="0"/>
              <a:t>Microprocessor-based</a:t>
            </a:r>
          </a:p>
          <a:p>
            <a:pPr marL="285750" indent="-285750">
              <a:buFont typeface="Arial" panose="020B0604020202020204" pitchFamily="34" charset="0"/>
              <a:buChar char="•"/>
            </a:pPr>
            <a:r>
              <a:rPr lang="en-US" sz="1400" dirty="0"/>
              <a:t>Status LED for fault codes</a:t>
            </a:r>
          </a:p>
          <a:p>
            <a:pPr marL="285750" indent="-285750">
              <a:buFont typeface="Arial" panose="020B0604020202020204" pitchFamily="34" charset="0"/>
              <a:buChar char="•"/>
            </a:pPr>
            <a:r>
              <a:rPr lang="en-US" sz="1400" dirty="0"/>
              <a:t>Twinning compatible with another </a:t>
            </a:r>
            <a:r>
              <a:rPr lang="en-US" sz="1400" b="1" dirty="0"/>
              <a:t>ICM280</a:t>
            </a:r>
            <a:r>
              <a:rPr lang="en-US" sz="1400" dirty="0"/>
              <a:t> board</a:t>
            </a:r>
          </a:p>
        </p:txBody>
      </p:sp>
      <p:grpSp>
        <p:nvGrpSpPr>
          <p:cNvPr id="38" name="Group 37">
            <a:extLst>
              <a:ext uri="{FF2B5EF4-FFF2-40B4-BE49-F238E27FC236}">
                <a16:creationId xmlns:a16="http://schemas.microsoft.com/office/drawing/2014/main" id="{9B8AB242-4221-5F2F-5272-1462CADB03ED}"/>
              </a:ext>
            </a:extLst>
          </p:cNvPr>
          <p:cNvGrpSpPr/>
          <p:nvPr/>
        </p:nvGrpSpPr>
        <p:grpSpPr>
          <a:xfrm>
            <a:off x="10875862" y="1955419"/>
            <a:ext cx="1074383" cy="746856"/>
            <a:chOff x="10987618" y="59026"/>
            <a:chExt cx="1074383" cy="746856"/>
          </a:xfrm>
        </p:grpSpPr>
        <p:sp>
          <p:nvSpPr>
            <p:cNvPr id="36" name="Rectangle 35">
              <a:extLst>
                <a:ext uri="{FF2B5EF4-FFF2-40B4-BE49-F238E27FC236}">
                  <a16:creationId xmlns:a16="http://schemas.microsoft.com/office/drawing/2014/main" id="{A3292C14-F5DF-979D-D341-A3297386B983}"/>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1CC6CA33-4238-8509-A844-BF72A9EE7509}"/>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3" name="Picture 2" descr="A close-up of a circuit board&#10;&#10;AI-generated content may be incorrect.">
            <a:extLst>
              <a:ext uri="{FF2B5EF4-FFF2-40B4-BE49-F238E27FC236}">
                <a16:creationId xmlns:a16="http://schemas.microsoft.com/office/drawing/2014/main" id="{3B8B3153-497D-8B57-EFFB-44BDBBC45CF7}"/>
              </a:ext>
            </a:extLst>
          </p:cNvPr>
          <p:cNvPicPr>
            <a:picLocks noChangeAspect="1"/>
          </p:cNvPicPr>
          <p:nvPr/>
        </p:nvPicPr>
        <p:blipFill>
          <a:blip r:embed="rId7"/>
          <a:stretch>
            <a:fillRect/>
          </a:stretch>
        </p:blipFill>
        <p:spPr>
          <a:xfrm>
            <a:off x="934580" y="3163941"/>
            <a:ext cx="3455885" cy="2654120"/>
          </a:xfrm>
          <a:prstGeom prst="rect">
            <a:avLst/>
          </a:prstGeom>
        </p:spPr>
      </p:pic>
    </p:spTree>
    <p:extLst>
      <p:ext uri="{BB962C8B-B14F-4D97-AF65-F5344CB8AC3E}">
        <p14:creationId xmlns:p14="http://schemas.microsoft.com/office/powerpoint/2010/main" val="1075866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7A8F4-0168-D025-A5F7-DDF7797D8E81}"/>
            </a:ext>
          </a:extLst>
        </p:cNvPr>
        <p:cNvGrpSpPr/>
        <p:nvPr/>
      </p:nvGrpSpPr>
      <p:grpSpPr>
        <a:xfrm>
          <a:off x="0" y="0"/>
          <a:ext cx="0" cy="0"/>
          <a:chOff x="0" y="0"/>
          <a:chExt cx="0" cy="0"/>
        </a:xfrm>
      </p:grpSpPr>
      <p:pic>
        <p:nvPicPr>
          <p:cNvPr id="4" name="Picture 3" descr="A close-up of a green circuit board&#10;&#10;AI-generated content may be incorrect.">
            <a:extLst>
              <a:ext uri="{FF2B5EF4-FFF2-40B4-BE49-F238E27FC236}">
                <a16:creationId xmlns:a16="http://schemas.microsoft.com/office/drawing/2014/main" id="{EFB934DF-9394-8CBA-FB9F-4E62B4DBFF67}"/>
              </a:ext>
            </a:extLst>
          </p:cNvPr>
          <p:cNvPicPr>
            <a:picLocks noChangeAspect="1"/>
          </p:cNvPicPr>
          <p:nvPr/>
        </p:nvPicPr>
        <p:blipFill>
          <a:blip r:embed="rId3"/>
          <a:stretch>
            <a:fillRect/>
          </a:stretch>
        </p:blipFill>
        <p:spPr>
          <a:xfrm>
            <a:off x="752397" y="3945804"/>
            <a:ext cx="2913457" cy="2167612"/>
          </a:xfrm>
          <a:prstGeom prst="rect">
            <a:avLst/>
          </a:prstGeom>
        </p:spPr>
      </p:pic>
      <p:sp>
        <p:nvSpPr>
          <p:cNvPr id="42" name="Rectangle 41">
            <a:extLst>
              <a:ext uri="{FF2B5EF4-FFF2-40B4-BE49-F238E27FC236}">
                <a16:creationId xmlns:a16="http://schemas.microsoft.com/office/drawing/2014/main" id="{2750F122-0B06-CF91-06FF-B816929112B0}"/>
              </a:ext>
            </a:extLst>
          </p:cNvPr>
          <p:cNvSpPr/>
          <p:nvPr/>
        </p:nvSpPr>
        <p:spPr>
          <a:xfrm rot="10800000">
            <a:off x="7801533" y="-5370"/>
            <a:ext cx="4374891" cy="4427058"/>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A8AAD923-2B21-D407-A8EB-A8BB6F09DDEE}"/>
              </a:ext>
            </a:extLst>
          </p:cNvPr>
          <p:cNvPicPr>
            <a:picLocks noChangeAspect="1"/>
          </p:cNvPicPr>
          <p:nvPr/>
        </p:nvPicPr>
        <p:blipFill>
          <a:blip r:embed="rId4">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C701948C-8209-3D27-7A6D-E71595B0E9ED}"/>
              </a:ext>
            </a:extLst>
          </p:cNvPr>
          <p:cNvSpPr txBox="1">
            <a:spLocks/>
          </p:cNvSpPr>
          <p:nvPr/>
        </p:nvSpPr>
        <p:spPr>
          <a:xfrm>
            <a:off x="128623" y="804723"/>
            <a:ext cx="748921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D3750"/>
                </a:solidFill>
                <a:latin typeface="Aptos ExtraBold"/>
              </a:rPr>
              <a:t>ICM281 – Furnace Control</a:t>
            </a:r>
            <a:endParaRPr lang="en-US" sz="3200" b="1" dirty="0">
              <a:solidFill>
                <a:srgbClr val="2D3750"/>
              </a:solidFill>
              <a:latin typeface="Aptos ExtraBold" panose="020B0004020202020204" pitchFamily="34" charset="0"/>
            </a:endParaRPr>
          </a:p>
        </p:txBody>
      </p:sp>
      <p:sp>
        <p:nvSpPr>
          <p:cNvPr id="47" name="TextBox 12">
            <a:extLst>
              <a:ext uri="{FF2B5EF4-FFF2-40B4-BE49-F238E27FC236}">
                <a16:creationId xmlns:a16="http://schemas.microsoft.com/office/drawing/2014/main" id="{E4F89D17-D45A-D78F-F376-FEEEABD126B4}"/>
              </a:ext>
            </a:extLst>
          </p:cNvPr>
          <p:cNvSpPr txBox="1"/>
          <p:nvPr/>
        </p:nvSpPr>
        <p:spPr>
          <a:xfrm>
            <a:off x="8080242" y="2894302"/>
            <a:ext cx="2759452" cy="2572051"/>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   REPLACES:</a:t>
            </a:r>
            <a:endParaRPr lang="en-US" sz="1600" dirty="0">
              <a:ea typeface="DM Sans Bold"/>
              <a:cs typeface="DM Sans Bold"/>
              <a:sym typeface="DM Sans Bold"/>
            </a:endParaRPr>
          </a:p>
          <a:p>
            <a:pPr marL="285750" indent="-285750">
              <a:spcBef>
                <a:spcPct val="0"/>
              </a:spcBef>
              <a:buFont typeface="Arial" panose="020B0604020202020204" pitchFamily="34" charset="0"/>
              <a:buChar char="•"/>
            </a:pPr>
            <a:r>
              <a:rPr lang="en-US" sz="1400" b="1" dirty="0">
                <a:solidFill>
                  <a:schemeClr val="bg1"/>
                </a:solidFill>
              </a:rPr>
              <a:t>Carrier: </a:t>
            </a:r>
            <a:r>
              <a:rPr lang="en-US" sz="1400" dirty="0">
                <a:solidFill>
                  <a:schemeClr val="bg1"/>
                </a:solidFill>
              </a:rPr>
              <a:t>CES0110020, CES0110048, CES0110057-00, CES0110057-01, CES0110057-02, HH84AA016</a:t>
            </a:r>
          </a:p>
          <a:p>
            <a:pPr>
              <a:spcBef>
                <a:spcPct val="0"/>
              </a:spcBef>
            </a:pPr>
            <a:endParaRPr lang="en-US" sz="1600" b="1" dirty="0">
              <a:solidFill>
                <a:srgbClr val="3CA1D5"/>
              </a:solidFill>
            </a:endParaRPr>
          </a:p>
          <a:p>
            <a:pPr>
              <a:lnSpc>
                <a:spcPts val="5347"/>
              </a:lnSpc>
              <a:spcBef>
                <a:spcPct val="0"/>
              </a:spcBef>
            </a:pPr>
            <a:endParaRPr lang="en-US" sz="1600" b="1" dirty="0">
              <a:solidFill>
                <a:srgbClr val="3CA1D5"/>
              </a:solidFill>
            </a:endParaRPr>
          </a:p>
          <a:p>
            <a:pPr>
              <a:lnSpc>
                <a:spcPts val="5347"/>
              </a:lnSpc>
              <a:spcBef>
                <a:spcPct val="0"/>
              </a:spcBef>
            </a:pPr>
            <a:endParaRPr lang="en-US" sz="800" dirty="0">
              <a:solidFill>
                <a:schemeClr val="bg1"/>
              </a:solidFill>
            </a:endParaRPr>
          </a:p>
        </p:txBody>
      </p:sp>
      <p:sp>
        <p:nvSpPr>
          <p:cNvPr id="48" name="TextBox 12">
            <a:extLst>
              <a:ext uri="{FF2B5EF4-FFF2-40B4-BE49-F238E27FC236}">
                <a16:creationId xmlns:a16="http://schemas.microsoft.com/office/drawing/2014/main" id="{388F3268-AFDC-805B-B0E0-0263FBBDF26F}"/>
              </a:ext>
            </a:extLst>
          </p:cNvPr>
          <p:cNvSpPr txBox="1"/>
          <p:nvPr/>
        </p:nvSpPr>
        <p:spPr>
          <a:xfrm>
            <a:off x="8071257" y="159835"/>
            <a:ext cx="4137382" cy="2734467"/>
          </a:xfrm>
          <a:prstGeom prst="rect">
            <a:avLst/>
          </a:prstGeom>
        </p:spPr>
        <p:txBody>
          <a:bodyPr wrap="square" lIns="0" tIns="0" rIns="0" bIns="0" rtlCol="0" anchor="t">
            <a:spAutoFit/>
          </a:bodyPr>
          <a:lstStyle/>
          <a:p>
            <a:r>
              <a:rPr lang="en-US" sz="1600" b="1" dirty="0">
                <a:solidFill>
                  <a:srgbClr val="3CA1D5"/>
                </a:solidFill>
                <a:ea typeface="DM Sans Bold"/>
                <a:cs typeface="DM Sans Bold"/>
                <a:sym typeface="DM Sans Bold"/>
              </a:rPr>
              <a:t>SPECIFICATIONS:</a:t>
            </a:r>
          </a:p>
          <a:p>
            <a:pPr marL="285750" indent="-285750">
              <a:buFont typeface="Arial" panose="020B0604020202020204" pitchFamily="34" charset="0"/>
              <a:buChar char="•"/>
            </a:pPr>
            <a:r>
              <a:rPr lang="en-US" sz="1400" b="1" dirty="0">
                <a:solidFill>
                  <a:schemeClr val="bg1"/>
                </a:solidFill>
              </a:rPr>
              <a:t>Line voltage:</a:t>
            </a:r>
            <a:r>
              <a:rPr lang="en-US" sz="1400" dirty="0">
                <a:solidFill>
                  <a:schemeClr val="bg1"/>
                </a:solidFill>
              </a:rPr>
              <a:t> 120 VAC @ 60 Hz</a:t>
            </a:r>
          </a:p>
          <a:p>
            <a:pPr marL="285750" indent="-285750">
              <a:buFont typeface="Arial" panose="020B0604020202020204" pitchFamily="34" charset="0"/>
              <a:buChar char="•"/>
            </a:pPr>
            <a:r>
              <a:rPr lang="en-US" sz="1400" b="1" dirty="0">
                <a:solidFill>
                  <a:schemeClr val="bg1"/>
                </a:solidFill>
              </a:rPr>
              <a:t>Control voltage:</a:t>
            </a:r>
            <a:r>
              <a:rPr lang="en-US" sz="1400" dirty="0">
                <a:solidFill>
                  <a:schemeClr val="bg1"/>
                </a:solidFill>
              </a:rPr>
              <a:t> 24 VAC</a:t>
            </a:r>
          </a:p>
          <a:p>
            <a:pPr marL="285750" indent="-285750">
              <a:buFont typeface="Arial" panose="020B0604020202020204" pitchFamily="34" charset="0"/>
              <a:buChar char="•"/>
            </a:pPr>
            <a:r>
              <a:rPr lang="en-US" sz="1400" b="1" dirty="0">
                <a:solidFill>
                  <a:schemeClr val="bg1"/>
                </a:solidFill>
              </a:rPr>
              <a:t>Operating temp.: </a:t>
            </a:r>
            <a:r>
              <a:rPr lang="en-US" sz="1400" dirty="0">
                <a:solidFill>
                  <a:schemeClr val="bg1"/>
                </a:solidFill>
              </a:rPr>
              <a:t>-40°F to 176°F </a:t>
            </a:r>
            <a:br>
              <a:rPr lang="en-US" sz="1400" dirty="0">
                <a:solidFill>
                  <a:schemeClr val="bg1"/>
                </a:solidFill>
              </a:rPr>
            </a:br>
            <a:r>
              <a:rPr lang="en-US" sz="1400" dirty="0">
                <a:solidFill>
                  <a:schemeClr val="bg1"/>
                </a:solidFill>
              </a:rPr>
              <a:t>(-40°C to 75°C)</a:t>
            </a:r>
          </a:p>
          <a:p>
            <a:pPr marL="285750" indent="-285750">
              <a:buFont typeface="Arial" panose="020B0604020202020204" pitchFamily="34" charset="0"/>
              <a:buChar char="•"/>
            </a:pPr>
            <a:r>
              <a:rPr lang="en-US" sz="1400" b="1" dirty="0">
                <a:solidFill>
                  <a:schemeClr val="bg1"/>
                </a:solidFill>
              </a:rPr>
              <a:t>Ignitor:</a:t>
            </a:r>
            <a:r>
              <a:rPr lang="en-US" sz="1400" dirty="0">
                <a:solidFill>
                  <a:schemeClr val="bg1"/>
                </a:solidFill>
              </a:rPr>
              <a:t> 5A @ 120 VAC</a:t>
            </a:r>
          </a:p>
          <a:p>
            <a:pPr marL="285750" indent="-285750">
              <a:buFont typeface="Arial" panose="020B0604020202020204" pitchFamily="34" charset="0"/>
              <a:buChar char="•"/>
            </a:pPr>
            <a:r>
              <a:rPr lang="en-US" sz="1400" b="1" dirty="0">
                <a:solidFill>
                  <a:schemeClr val="bg1"/>
                </a:solidFill>
              </a:rPr>
              <a:t>Cool blower:</a:t>
            </a:r>
            <a:r>
              <a:rPr lang="en-US" sz="1400" dirty="0">
                <a:solidFill>
                  <a:schemeClr val="bg1"/>
                </a:solidFill>
              </a:rPr>
              <a:t> 30A, 2HP, 240 VAC</a:t>
            </a:r>
          </a:p>
          <a:p>
            <a:pPr marL="285750" indent="-285750">
              <a:buFont typeface="Arial" panose="020B0604020202020204" pitchFamily="34" charset="0"/>
              <a:buChar char="•"/>
            </a:pPr>
            <a:r>
              <a:rPr lang="en-US" sz="1400" dirty="0">
                <a:solidFill>
                  <a:schemeClr val="bg1"/>
                </a:solidFill>
              </a:rPr>
              <a:t> </a:t>
            </a:r>
            <a:r>
              <a:rPr lang="en-US" sz="1400" b="1" dirty="0">
                <a:solidFill>
                  <a:schemeClr val="bg1"/>
                </a:solidFill>
              </a:rPr>
              <a:t>Heat:</a:t>
            </a:r>
            <a:r>
              <a:rPr lang="en-US" sz="1400" dirty="0">
                <a:solidFill>
                  <a:schemeClr val="bg1"/>
                </a:solidFill>
              </a:rPr>
              <a:t> 5A, 1/2 HP, 240 VAC</a:t>
            </a:r>
          </a:p>
          <a:p>
            <a:pPr marL="285750" indent="-285750">
              <a:buFont typeface="Arial" panose="020B0604020202020204" pitchFamily="34" charset="0"/>
              <a:buChar char="•"/>
            </a:pPr>
            <a:r>
              <a:rPr lang="en-US" sz="1400" b="1" dirty="0">
                <a:solidFill>
                  <a:schemeClr val="bg1"/>
                </a:solidFill>
              </a:rPr>
              <a:t>Inducer motor:</a:t>
            </a:r>
            <a:r>
              <a:rPr lang="en-US" sz="1400" dirty="0">
                <a:solidFill>
                  <a:schemeClr val="bg1"/>
                </a:solidFill>
              </a:rPr>
              <a:t> 4A, FLA-8.0 LRA @ 120 VAC</a:t>
            </a:r>
          </a:p>
          <a:p>
            <a:pPr marL="285750" indent="-285750">
              <a:buFont typeface="Arial" panose="020B0604020202020204" pitchFamily="34" charset="0"/>
              <a:buChar char="•"/>
            </a:pPr>
            <a:r>
              <a:rPr lang="en-US" sz="1400" b="1" dirty="0">
                <a:solidFill>
                  <a:schemeClr val="bg1"/>
                </a:solidFill>
              </a:rPr>
              <a:t>Gas valve:</a:t>
            </a:r>
            <a:r>
              <a:rPr lang="en-US" sz="1400" dirty="0">
                <a:solidFill>
                  <a:schemeClr val="bg1"/>
                </a:solidFill>
              </a:rPr>
              <a:t> 1.5A @ 30 VAC</a:t>
            </a:r>
          </a:p>
          <a:p>
            <a:pPr marL="285750" indent="-285750">
              <a:buFont typeface="Arial" panose="020B0604020202020204" pitchFamily="34" charset="0"/>
              <a:buChar char="•"/>
            </a:pPr>
            <a:r>
              <a:rPr lang="en-US" sz="1400" b="1" dirty="0">
                <a:solidFill>
                  <a:schemeClr val="bg1"/>
                </a:solidFill>
              </a:rPr>
              <a:t>Dimensions:</a:t>
            </a:r>
            <a:r>
              <a:rPr lang="en-US" sz="1400" dirty="0">
                <a:solidFill>
                  <a:schemeClr val="bg1"/>
                </a:solidFill>
              </a:rPr>
              <a:t> 8.50” x 7.50” x 1.00”</a:t>
            </a:r>
          </a:p>
          <a:p>
            <a:pPr marL="0" lvl="0" indent="0" algn="l">
              <a:lnSpc>
                <a:spcPct val="150000"/>
              </a:lnSpc>
              <a:spcBef>
                <a:spcPct val="0"/>
              </a:spcBef>
            </a:pPr>
            <a:endParaRPr lang="en-US" sz="1600" b="1" dirty="0">
              <a:solidFill>
                <a:srgbClr val="3CA1D5"/>
              </a:solidFill>
              <a:ea typeface="DM Sans Bold"/>
              <a:cs typeface="DM Sans Bold"/>
            </a:endParaRPr>
          </a:p>
        </p:txBody>
      </p:sp>
      <p:pic>
        <p:nvPicPr>
          <p:cNvPr id="55" name="Picture 54" descr="A blue and black logo&#10;&#10;Description automatically generated">
            <a:extLst>
              <a:ext uri="{FF2B5EF4-FFF2-40B4-BE49-F238E27FC236}">
                <a16:creationId xmlns:a16="http://schemas.microsoft.com/office/drawing/2014/main" id="{4B036254-4A3A-75FE-D91B-8B2CE87F497C}"/>
              </a:ext>
            </a:extLst>
          </p:cNvPr>
          <p:cNvPicPr>
            <a:picLocks noChangeAspect="1"/>
          </p:cNvPicPr>
          <p:nvPr/>
        </p:nvPicPr>
        <p:blipFill>
          <a:blip r:embed="rId5"/>
          <a:stretch>
            <a:fillRect/>
          </a:stretch>
        </p:blipFill>
        <p:spPr>
          <a:xfrm>
            <a:off x="262897" y="193702"/>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5A7689D0-F651-7ECB-97C5-644E52D203A4}"/>
              </a:ext>
            </a:extLst>
          </p:cNvPr>
          <p:cNvPicPr>
            <a:picLocks noChangeAspect="1"/>
          </p:cNvPicPr>
          <p:nvPr/>
        </p:nvPicPr>
        <p:blipFill>
          <a:blip r:embed="rId6"/>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15C69359-D470-EF0B-6AC7-35543F7102F9}"/>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D7C5E4E0-7831-F3A0-1351-2ADC8214148F}"/>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9D99A77E-4A39-3F93-8228-75F36FFE9CAA}"/>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083A2CBF-480D-39D2-D3DA-B1CBCB354701}"/>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09E4876F-2E03-A061-164D-40581A152B36}"/>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416CF144-2BC4-1EBE-EE6A-0740FC84DC0F}"/>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C6D5C10C-0DE1-B79D-C63D-C45CE79ABC17}"/>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C14B631A-3138-208F-DCF4-69B8A90D943C}"/>
              </a:ext>
            </a:extLst>
          </p:cNvPr>
          <p:cNvSpPr txBox="1"/>
          <p:nvPr/>
        </p:nvSpPr>
        <p:spPr>
          <a:xfrm>
            <a:off x="262897" y="1325424"/>
            <a:ext cx="6733978" cy="2585323"/>
          </a:xfrm>
          <a:prstGeom prst="rect">
            <a:avLst/>
          </a:prstGeom>
          <a:noFill/>
        </p:spPr>
        <p:txBody>
          <a:bodyPr wrap="square" lIns="91440" tIns="45720" rIns="91440" bIns="45720" rtlCol="0" anchor="t">
            <a:spAutoFit/>
          </a:bodyPr>
          <a:lstStyle/>
          <a:p>
            <a:endParaRPr lang="en-US" dirty="0"/>
          </a:p>
          <a:p>
            <a:pPr marL="285750" indent="-285750">
              <a:buFont typeface="Arial" panose="020B0604020202020204" pitchFamily="34" charset="0"/>
              <a:buChar char="•"/>
            </a:pPr>
            <a:r>
              <a:rPr lang="en-US" sz="1400" dirty="0"/>
              <a:t>Control gas valve, ignitor, blower motor, inducer, humidifier and air cleaner</a:t>
            </a:r>
          </a:p>
          <a:p>
            <a:pPr marL="285750" indent="-285750">
              <a:buFont typeface="Arial" panose="020B0604020202020204" pitchFamily="34" charset="0"/>
              <a:buChar char="•"/>
            </a:pPr>
            <a:r>
              <a:rPr lang="en-US" sz="1400" dirty="0"/>
              <a:t>Microprocessor-based</a:t>
            </a:r>
          </a:p>
          <a:p>
            <a:pPr marL="285750" indent="-285750">
              <a:buFont typeface="Arial" panose="020B0604020202020204" pitchFamily="34" charset="0"/>
              <a:buChar char="•"/>
            </a:pPr>
            <a:r>
              <a:rPr lang="en-US" sz="1400" dirty="0"/>
              <a:t>Designed for 100% gas shutoff in case of ignition failure</a:t>
            </a:r>
          </a:p>
          <a:p>
            <a:pPr marL="285750" indent="-285750">
              <a:buFont typeface="Arial" panose="020B0604020202020204" pitchFamily="34" charset="0"/>
              <a:buChar char="•"/>
            </a:pPr>
            <a:r>
              <a:rPr lang="en-US" sz="1400" dirty="0"/>
              <a:t>Model selection of 80+ and 90+ furnace operation</a:t>
            </a:r>
          </a:p>
          <a:p>
            <a:pPr marL="285750" indent="-285750">
              <a:buFont typeface="Arial" panose="020B0604020202020204" pitchFamily="34" charset="0"/>
              <a:buChar char="•"/>
            </a:pPr>
            <a:r>
              <a:rPr lang="en-US" sz="1400" dirty="0"/>
              <a:t>Reverse polarity protection</a:t>
            </a:r>
          </a:p>
          <a:p>
            <a:pPr marL="285750" indent="-285750">
              <a:buFont typeface="Arial" panose="020B0604020202020204" pitchFamily="34" charset="0"/>
              <a:buChar char="•"/>
            </a:pPr>
            <a:r>
              <a:rPr lang="en-US" sz="1400" dirty="0"/>
              <a:t>Secondary brownout voltage protection</a:t>
            </a:r>
          </a:p>
          <a:p>
            <a:pPr marL="285750" indent="-285750">
              <a:buFont typeface="Arial" panose="020B0604020202020204" pitchFamily="34" charset="0"/>
              <a:buChar char="•"/>
            </a:pPr>
            <a:r>
              <a:rPr lang="en-US" sz="1400" dirty="0"/>
              <a:t>Heating and cooling fan functions in response to standard thermostat</a:t>
            </a:r>
          </a:p>
          <a:p>
            <a:pPr marL="285750" indent="-285750">
              <a:buFont typeface="Arial" panose="020B0604020202020204" pitchFamily="34" charset="0"/>
              <a:buChar char="•"/>
            </a:pPr>
            <a:r>
              <a:rPr lang="en-US" sz="1400" dirty="0"/>
              <a:t>Provides diagnostic LEDs to aid in troubleshooting</a:t>
            </a:r>
          </a:p>
          <a:p>
            <a:pPr marL="285750" indent="-285750">
              <a:buFont typeface="Arial" panose="020B0604020202020204" pitchFamily="34" charset="0"/>
              <a:buChar char="•"/>
            </a:pPr>
            <a:r>
              <a:rPr lang="en-US" sz="1400" dirty="0"/>
              <a:t>Twinning compatible with another</a:t>
            </a:r>
            <a:r>
              <a:rPr lang="en-US" sz="1400" b="1" dirty="0"/>
              <a:t> ICM281</a:t>
            </a:r>
            <a:r>
              <a:rPr lang="en-US" sz="1400" dirty="0"/>
              <a:t> board</a:t>
            </a:r>
          </a:p>
          <a:p>
            <a:endParaRPr lang="en-US" dirty="0">
              <a:ea typeface="DM Sans"/>
              <a:cs typeface="DM Sans"/>
            </a:endParaRPr>
          </a:p>
        </p:txBody>
      </p:sp>
      <p:grpSp>
        <p:nvGrpSpPr>
          <p:cNvPr id="38" name="Group 37">
            <a:extLst>
              <a:ext uri="{FF2B5EF4-FFF2-40B4-BE49-F238E27FC236}">
                <a16:creationId xmlns:a16="http://schemas.microsoft.com/office/drawing/2014/main" id="{3997364D-8121-F174-9A88-938561A9F9AC}"/>
              </a:ext>
            </a:extLst>
          </p:cNvPr>
          <p:cNvGrpSpPr/>
          <p:nvPr/>
        </p:nvGrpSpPr>
        <p:grpSpPr>
          <a:xfrm>
            <a:off x="10832273" y="2753430"/>
            <a:ext cx="1074383" cy="746856"/>
            <a:chOff x="10987618" y="59026"/>
            <a:chExt cx="1074383" cy="746856"/>
          </a:xfrm>
        </p:grpSpPr>
        <p:sp>
          <p:nvSpPr>
            <p:cNvPr id="36" name="Rectangle 35">
              <a:extLst>
                <a:ext uri="{FF2B5EF4-FFF2-40B4-BE49-F238E27FC236}">
                  <a16:creationId xmlns:a16="http://schemas.microsoft.com/office/drawing/2014/main" id="{C9670010-E6E5-8052-D9D9-B64483FA8B37}"/>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0373E29C-522E-F9C8-20AD-8F0F756A4CC4}"/>
                </a:ext>
              </a:extLst>
            </p:cNvPr>
            <p:cNvPicPr>
              <a:picLocks noChangeAspect="1"/>
            </p:cNvPicPr>
            <p:nvPr/>
          </p:nvPicPr>
          <p:blipFill>
            <a:blip r:embed="rId7"/>
            <a:stretch>
              <a:fillRect/>
            </a:stretch>
          </p:blipFill>
          <p:spPr>
            <a:xfrm>
              <a:off x="11028816" y="113925"/>
              <a:ext cx="988032" cy="687578"/>
            </a:xfrm>
            <a:prstGeom prst="rect">
              <a:avLst/>
            </a:prstGeom>
            <a:ln>
              <a:noFill/>
            </a:ln>
          </p:spPr>
        </p:pic>
      </p:grpSp>
    </p:spTree>
    <p:extLst>
      <p:ext uri="{BB962C8B-B14F-4D97-AF65-F5344CB8AC3E}">
        <p14:creationId xmlns:p14="http://schemas.microsoft.com/office/powerpoint/2010/main" val="345058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F3FF8-ADAC-24E4-024C-226ED873A664}"/>
            </a:ext>
          </a:extLst>
        </p:cNvPr>
        <p:cNvGrpSpPr/>
        <p:nvPr/>
      </p:nvGrpSpPr>
      <p:grpSpPr>
        <a:xfrm>
          <a:off x="0" y="0"/>
          <a:ext cx="0" cy="0"/>
          <a:chOff x="0" y="0"/>
          <a:chExt cx="0" cy="0"/>
        </a:xfrm>
      </p:grpSpPr>
      <p:pic>
        <p:nvPicPr>
          <p:cNvPr id="3" name="Picture 2" descr="A close-up of a green circuit board&#10;&#10;AI-generated content may be incorrect.">
            <a:extLst>
              <a:ext uri="{FF2B5EF4-FFF2-40B4-BE49-F238E27FC236}">
                <a16:creationId xmlns:a16="http://schemas.microsoft.com/office/drawing/2014/main" id="{4DACACB4-F3E5-2E56-32DD-38F4D2E274DC}"/>
              </a:ext>
            </a:extLst>
          </p:cNvPr>
          <p:cNvPicPr>
            <a:picLocks noChangeAspect="1"/>
          </p:cNvPicPr>
          <p:nvPr/>
        </p:nvPicPr>
        <p:blipFill>
          <a:blip r:embed="rId3"/>
          <a:stretch>
            <a:fillRect/>
          </a:stretch>
        </p:blipFill>
        <p:spPr>
          <a:xfrm>
            <a:off x="735167" y="3841753"/>
            <a:ext cx="2947917" cy="2161806"/>
          </a:xfrm>
          <a:prstGeom prst="rect">
            <a:avLst/>
          </a:prstGeom>
        </p:spPr>
      </p:pic>
      <p:sp>
        <p:nvSpPr>
          <p:cNvPr id="42" name="Rectangle 41">
            <a:extLst>
              <a:ext uri="{FF2B5EF4-FFF2-40B4-BE49-F238E27FC236}">
                <a16:creationId xmlns:a16="http://schemas.microsoft.com/office/drawing/2014/main" id="{A96F5376-98F6-D0C3-5C18-6B083191515F}"/>
              </a:ext>
            </a:extLst>
          </p:cNvPr>
          <p:cNvSpPr/>
          <p:nvPr/>
        </p:nvSpPr>
        <p:spPr>
          <a:xfrm rot="10800000">
            <a:off x="7801533" y="-5370"/>
            <a:ext cx="4374891" cy="4765260"/>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F7E7424-EB0B-ABB5-6EA9-96A2A34F9A6A}"/>
              </a:ext>
            </a:extLst>
          </p:cNvPr>
          <p:cNvPicPr>
            <a:picLocks noChangeAspect="1"/>
          </p:cNvPicPr>
          <p:nvPr/>
        </p:nvPicPr>
        <p:blipFill>
          <a:blip r:embed="rId4">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885D94DE-9F14-A3DA-4164-37B8BE5EDC4A}"/>
              </a:ext>
            </a:extLst>
          </p:cNvPr>
          <p:cNvSpPr txBox="1">
            <a:spLocks/>
          </p:cNvSpPr>
          <p:nvPr/>
        </p:nvSpPr>
        <p:spPr>
          <a:xfrm>
            <a:off x="128623" y="804723"/>
            <a:ext cx="748921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D3750"/>
                </a:solidFill>
                <a:latin typeface="Aptos ExtraBold"/>
              </a:rPr>
              <a:t>ICM282B – Furnace Control</a:t>
            </a:r>
            <a:endParaRPr lang="en-US" sz="3200" b="1" dirty="0">
              <a:solidFill>
                <a:srgbClr val="2D3750"/>
              </a:solidFill>
              <a:latin typeface="Aptos ExtraBold" panose="020B0004020202020204" pitchFamily="34" charset="0"/>
            </a:endParaRPr>
          </a:p>
        </p:txBody>
      </p:sp>
      <p:sp>
        <p:nvSpPr>
          <p:cNvPr id="47" name="TextBox 12">
            <a:extLst>
              <a:ext uri="{FF2B5EF4-FFF2-40B4-BE49-F238E27FC236}">
                <a16:creationId xmlns:a16="http://schemas.microsoft.com/office/drawing/2014/main" id="{470BC5A3-EA26-5E76-5BEB-9E74C16F0592}"/>
              </a:ext>
            </a:extLst>
          </p:cNvPr>
          <p:cNvSpPr txBox="1"/>
          <p:nvPr/>
        </p:nvSpPr>
        <p:spPr>
          <a:xfrm>
            <a:off x="8071257" y="2909962"/>
            <a:ext cx="2759452" cy="3002938"/>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   REPLACES:</a:t>
            </a:r>
            <a:endParaRPr lang="en-US" sz="1600" dirty="0">
              <a:ea typeface="DM Sans Bold"/>
              <a:cs typeface="DM Sans Bold"/>
              <a:sym typeface="DM Sans Bold"/>
            </a:endParaRPr>
          </a:p>
          <a:p>
            <a:pPr marL="285750" indent="-285750">
              <a:buFont typeface="Arial" panose="020B0604020202020204" pitchFamily="34" charset="0"/>
              <a:buChar char="•"/>
            </a:pPr>
            <a:r>
              <a:rPr lang="en-US" sz="1400" b="1" dirty="0">
                <a:solidFill>
                  <a:schemeClr val="bg1"/>
                </a:solidFill>
              </a:rPr>
              <a:t>Carrier: </a:t>
            </a:r>
            <a:r>
              <a:rPr lang="en-US" sz="1400" dirty="0">
                <a:solidFill>
                  <a:schemeClr val="bg1"/>
                </a:solidFill>
              </a:rPr>
              <a:t>HK42FZ004,</a:t>
            </a:r>
            <a:r>
              <a:rPr lang="en-US" sz="1400" b="1" dirty="0">
                <a:solidFill>
                  <a:schemeClr val="bg1"/>
                </a:solidFill>
              </a:rPr>
              <a:t> </a:t>
            </a:r>
            <a:r>
              <a:rPr lang="en-US" sz="1400" dirty="0">
                <a:solidFill>
                  <a:schemeClr val="bg1"/>
                </a:solidFill>
              </a:rPr>
              <a:t>HK42FZ007, HK42FZ008, HK42FZ009, HK42FZ011, HK42FZ013, HK42FZ016, HK42FZ034, 325878-751</a:t>
            </a:r>
          </a:p>
          <a:p>
            <a:pPr marL="285750" indent="-285750">
              <a:buFont typeface="Arial" panose="020B0604020202020204" pitchFamily="34" charset="0"/>
              <a:buChar char="•"/>
            </a:pPr>
            <a:r>
              <a:rPr lang="en-US" sz="1400" b="1" dirty="0">
                <a:solidFill>
                  <a:schemeClr val="bg1"/>
                </a:solidFill>
              </a:rPr>
              <a:t>ICP:</a:t>
            </a:r>
            <a:r>
              <a:rPr lang="en-US" sz="1400" dirty="0">
                <a:solidFill>
                  <a:schemeClr val="bg1"/>
                </a:solidFill>
              </a:rPr>
              <a:t> 1176943</a:t>
            </a:r>
          </a:p>
          <a:p>
            <a:pPr>
              <a:spcBef>
                <a:spcPct val="0"/>
              </a:spcBef>
            </a:pPr>
            <a:endParaRPr lang="en-US" sz="1600" b="1" dirty="0">
              <a:solidFill>
                <a:srgbClr val="3CA1D5"/>
              </a:solidFill>
            </a:endParaRPr>
          </a:p>
          <a:p>
            <a:pPr>
              <a:lnSpc>
                <a:spcPts val="5347"/>
              </a:lnSpc>
              <a:spcBef>
                <a:spcPct val="0"/>
              </a:spcBef>
            </a:pPr>
            <a:endParaRPr lang="en-US" sz="1600" b="1" dirty="0">
              <a:solidFill>
                <a:srgbClr val="3CA1D5"/>
              </a:solidFill>
            </a:endParaRPr>
          </a:p>
          <a:p>
            <a:pPr>
              <a:lnSpc>
                <a:spcPts val="5347"/>
              </a:lnSpc>
              <a:spcBef>
                <a:spcPct val="0"/>
              </a:spcBef>
            </a:pPr>
            <a:endParaRPr lang="en-US" sz="800" dirty="0">
              <a:solidFill>
                <a:schemeClr val="bg1"/>
              </a:solidFill>
            </a:endParaRPr>
          </a:p>
        </p:txBody>
      </p:sp>
      <p:sp>
        <p:nvSpPr>
          <p:cNvPr id="48" name="TextBox 12">
            <a:extLst>
              <a:ext uri="{FF2B5EF4-FFF2-40B4-BE49-F238E27FC236}">
                <a16:creationId xmlns:a16="http://schemas.microsoft.com/office/drawing/2014/main" id="{A67889A8-7B8C-96FD-7733-C0C122DCF71F}"/>
              </a:ext>
            </a:extLst>
          </p:cNvPr>
          <p:cNvSpPr txBox="1"/>
          <p:nvPr/>
        </p:nvSpPr>
        <p:spPr>
          <a:xfrm>
            <a:off x="8071257" y="159835"/>
            <a:ext cx="4137382" cy="2949910"/>
          </a:xfrm>
          <a:prstGeom prst="rect">
            <a:avLst/>
          </a:prstGeom>
        </p:spPr>
        <p:txBody>
          <a:bodyPr wrap="square" lIns="0" tIns="0" rIns="0" bIns="0" rtlCol="0" anchor="t">
            <a:spAutoFit/>
          </a:bodyPr>
          <a:lstStyle/>
          <a:p>
            <a:r>
              <a:rPr lang="en-US" sz="1600" b="1" dirty="0">
                <a:solidFill>
                  <a:srgbClr val="3CA1D5"/>
                </a:solidFill>
                <a:ea typeface="DM Sans Bold"/>
                <a:cs typeface="DM Sans Bold"/>
                <a:sym typeface="DM Sans Bold"/>
              </a:rPr>
              <a:t>SPECIFICATIONS:</a:t>
            </a:r>
          </a:p>
          <a:p>
            <a:pPr marL="285750" indent="-285750">
              <a:buFont typeface="Arial" panose="020B0604020202020204" pitchFamily="34" charset="0"/>
              <a:buChar char="•"/>
            </a:pPr>
            <a:r>
              <a:rPr lang="en-US" sz="1400" b="1" dirty="0">
                <a:solidFill>
                  <a:schemeClr val="bg1"/>
                </a:solidFill>
              </a:rPr>
              <a:t>Line voltage:</a:t>
            </a:r>
            <a:r>
              <a:rPr lang="en-US" sz="1400" dirty="0">
                <a:solidFill>
                  <a:schemeClr val="bg1"/>
                </a:solidFill>
              </a:rPr>
              <a:t> 120 VAC @ 60 Hz</a:t>
            </a:r>
          </a:p>
          <a:p>
            <a:pPr marL="285750" indent="-285750">
              <a:buFont typeface="Arial" panose="020B0604020202020204" pitchFamily="34" charset="0"/>
              <a:buChar char="•"/>
            </a:pPr>
            <a:r>
              <a:rPr lang="en-US" sz="1400" b="1" dirty="0">
                <a:solidFill>
                  <a:schemeClr val="bg1"/>
                </a:solidFill>
              </a:rPr>
              <a:t>Control voltage:</a:t>
            </a:r>
            <a:r>
              <a:rPr lang="en-US" sz="1400" dirty="0">
                <a:solidFill>
                  <a:schemeClr val="bg1"/>
                </a:solidFill>
              </a:rPr>
              <a:t> 24 VAC</a:t>
            </a:r>
          </a:p>
          <a:p>
            <a:pPr marL="285750" indent="-285750">
              <a:buFont typeface="Arial" panose="020B0604020202020204" pitchFamily="34" charset="0"/>
              <a:buChar char="•"/>
            </a:pPr>
            <a:r>
              <a:rPr lang="en-US" sz="1400" b="1" dirty="0">
                <a:solidFill>
                  <a:schemeClr val="bg1"/>
                </a:solidFill>
              </a:rPr>
              <a:t>Operating temp.: </a:t>
            </a:r>
            <a:r>
              <a:rPr lang="en-US" sz="1400" dirty="0">
                <a:solidFill>
                  <a:schemeClr val="bg1"/>
                </a:solidFill>
              </a:rPr>
              <a:t>-40°F to 176°F </a:t>
            </a:r>
            <a:br>
              <a:rPr lang="en-US" sz="1400" dirty="0">
                <a:solidFill>
                  <a:schemeClr val="bg1"/>
                </a:solidFill>
              </a:rPr>
            </a:br>
            <a:r>
              <a:rPr lang="en-US" sz="1400" dirty="0">
                <a:solidFill>
                  <a:schemeClr val="bg1"/>
                </a:solidFill>
              </a:rPr>
              <a:t>(-40°C to 75°C)</a:t>
            </a:r>
          </a:p>
          <a:p>
            <a:pPr marL="285750" indent="-285750">
              <a:buFont typeface="Arial" panose="020B0604020202020204" pitchFamily="34" charset="0"/>
              <a:buChar char="•"/>
            </a:pPr>
            <a:r>
              <a:rPr lang="en-US" sz="1400" dirty="0">
                <a:solidFill>
                  <a:schemeClr val="bg1"/>
                </a:solidFill>
              </a:rPr>
              <a:t> </a:t>
            </a:r>
            <a:r>
              <a:rPr lang="en-US" sz="1400" b="1" dirty="0">
                <a:solidFill>
                  <a:schemeClr val="bg1"/>
                </a:solidFill>
              </a:rPr>
              <a:t>Ignitor:</a:t>
            </a:r>
            <a:r>
              <a:rPr lang="en-US" sz="1400" dirty="0">
                <a:solidFill>
                  <a:schemeClr val="bg1"/>
                </a:solidFill>
              </a:rPr>
              <a:t> 5A @ 120 VAC</a:t>
            </a:r>
          </a:p>
          <a:p>
            <a:pPr marL="285750" indent="-285750">
              <a:buFont typeface="Arial" panose="020B0604020202020204" pitchFamily="34" charset="0"/>
              <a:buChar char="•"/>
            </a:pPr>
            <a:r>
              <a:rPr lang="en-US" sz="1400" dirty="0">
                <a:solidFill>
                  <a:schemeClr val="bg1"/>
                </a:solidFill>
              </a:rPr>
              <a:t> </a:t>
            </a:r>
            <a:r>
              <a:rPr lang="en-US" sz="1400" b="1" dirty="0">
                <a:solidFill>
                  <a:schemeClr val="bg1"/>
                </a:solidFill>
              </a:rPr>
              <a:t>Cool blower:</a:t>
            </a:r>
            <a:r>
              <a:rPr lang="en-US" sz="1400" dirty="0">
                <a:solidFill>
                  <a:schemeClr val="bg1"/>
                </a:solidFill>
              </a:rPr>
              <a:t> 30A, 2HP, 240 VAC</a:t>
            </a:r>
          </a:p>
          <a:p>
            <a:pPr marL="285750" indent="-285750">
              <a:buFont typeface="Arial" panose="020B0604020202020204" pitchFamily="34" charset="0"/>
              <a:buChar char="•"/>
            </a:pPr>
            <a:r>
              <a:rPr lang="en-US" sz="1400" b="1" dirty="0">
                <a:solidFill>
                  <a:schemeClr val="bg1"/>
                </a:solidFill>
              </a:rPr>
              <a:t>Heat:</a:t>
            </a:r>
            <a:r>
              <a:rPr lang="en-US" sz="1400" dirty="0">
                <a:solidFill>
                  <a:schemeClr val="bg1"/>
                </a:solidFill>
              </a:rPr>
              <a:t> 5A, 1/2 HP, 240 VAC</a:t>
            </a:r>
          </a:p>
          <a:p>
            <a:pPr marL="285750" indent="-285750">
              <a:buFont typeface="Arial" panose="020B0604020202020204" pitchFamily="34" charset="0"/>
              <a:buChar char="•"/>
            </a:pPr>
            <a:r>
              <a:rPr lang="en-US" sz="1400" b="1" dirty="0">
                <a:solidFill>
                  <a:schemeClr val="bg1"/>
                </a:solidFill>
              </a:rPr>
              <a:t>Inducer motor:</a:t>
            </a:r>
            <a:r>
              <a:rPr lang="en-US" sz="1400" dirty="0">
                <a:solidFill>
                  <a:schemeClr val="bg1"/>
                </a:solidFill>
              </a:rPr>
              <a:t> 4A, FLA-8.0 LRA @ </a:t>
            </a:r>
            <a:br>
              <a:rPr lang="en-US" sz="1400" dirty="0">
                <a:solidFill>
                  <a:schemeClr val="bg1"/>
                </a:solidFill>
              </a:rPr>
            </a:br>
            <a:r>
              <a:rPr lang="en-US" sz="1400" dirty="0">
                <a:solidFill>
                  <a:schemeClr val="bg1"/>
                </a:solidFill>
              </a:rPr>
              <a:t>120 VAC</a:t>
            </a:r>
          </a:p>
          <a:p>
            <a:pPr marL="285750" indent="-285750">
              <a:buFont typeface="Arial" panose="020B0604020202020204" pitchFamily="34" charset="0"/>
              <a:buChar char="•"/>
            </a:pPr>
            <a:r>
              <a:rPr lang="en-US" sz="1400" b="1" dirty="0">
                <a:solidFill>
                  <a:schemeClr val="bg1"/>
                </a:solidFill>
              </a:rPr>
              <a:t>Gas valve:</a:t>
            </a:r>
            <a:r>
              <a:rPr lang="en-US" sz="1400" dirty="0">
                <a:solidFill>
                  <a:schemeClr val="bg1"/>
                </a:solidFill>
              </a:rPr>
              <a:t> 1.5A @ 30 VAC</a:t>
            </a:r>
          </a:p>
          <a:p>
            <a:pPr marL="285750" indent="-285750">
              <a:buFont typeface="Arial" panose="020B0604020202020204" pitchFamily="34" charset="0"/>
              <a:buChar char="•"/>
            </a:pPr>
            <a:r>
              <a:rPr lang="en-US" sz="1400" b="1" dirty="0">
                <a:solidFill>
                  <a:schemeClr val="bg1"/>
                </a:solidFill>
              </a:rPr>
              <a:t>Dimensions:</a:t>
            </a:r>
            <a:r>
              <a:rPr lang="en-US" sz="1400" dirty="0">
                <a:solidFill>
                  <a:schemeClr val="bg1"/>
                </a:solidFill>
              </a:rPr>
              <a:t> 8.25” x 5.50” x 1.50”</a:t>
            </a:r>
          </a:p>
          <a:p>
            <a:pPr marL="0" lvl="0" indent="0" algn="l">
              <a:lnSpc>
                <a:spcPct val="150000"/>
              </a:lnSpc>
              <a:spcBef>
                <a:spcPct val="0"/>
              </a:spcBef>
            </a:pPr>
            <a:endParaRPr lang="en-US" sz="1600" b="1" dirty="0">
              <a:solidFill>
                <a:srgbClr val="3CA1D5"/>
              </a:solidFill>
              <a:ea typeface="DM Sans Bold"/>
              <a:cs typeface="DM Sans Bold"/>
            </a:endParaRPr>
          </a:p>
        </p:txBody>
      </p:sp>
      <p:pic>
        <p:nvPicPr>
          <p:cNvPr id="55" name="Picture 54" descr="A blue and black logo&#10;&#10;Description automatically generated">
            <a:extLst>
              <a:ext uri="{FF2B5EF4-FFF2-40B4-BE49-F238E27FC236}">
                <a16:creationId xmlns:a16="http://schemas.microsoft.com/office/drawing/2014/main" id="{6D68B1CA-F4BF-4339-8E00-CFE2BC2265E6}"/>
              </a:ext>
            </a:extLst>
          </p:cNvPr>
          <p:cNvPicPr>
            <a:picLocks noChangeAspect="1"/>
          </p:cNvPicPr>
          <p:nvPr/>
        </p:nvPicPr>
        <p:blipFill>
          <a:blip r:embed="rId5"/>
          <a:stretch>
            <a:fillRect/>
          </a:stretch>
        </p:blipFill>
        <p:spPr>
          <a:xfrm>
            <a:off x="262897" y="193702"/>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9775B486-4C86-A93D-3D0D-ED8B4941D1E9}"/>
              </a:ext>
            </a:extLst>
          </p:cNvPr>
          <p:cNvPicPr>
            <a:picLocks noChangeAspect="1"/>
          </p:cNvPicPr>
          <p:nvPr/>
        </p:nvPicPr>
        <p:blipFill>
          <a:blip r:embed="rId6"/>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BA91A843-5CDA-0735-A796-DF849D88D125}"/>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D2D698CF-EAA8-E19E-EB34-100175F5F4A4}"/>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D2518D20-8E7A-BD9B-8D87-B6CEAAC2B84B}"/>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5855E13E-20F3-50F0-8602-E58990A25EBA}"/>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8EDB0D4B-A2F9-C9BB-95F0-6372C5B258B8}"/>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DA563092-6C11-EC11-CB8F-BCF255D5E1D7}"/>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8F3CD2E2-02CA-51A7-38A6-9EA2CC2A533E}"/>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358AC118-1673-D45A-42E5-6F2859093466}"/>
              </a:ext>
            </a:extLst>
          </p:cNvPr>
          <p:cNvSpPr txBox="1"/>
          <p:nvPr/>
        </p:nvSpPr>
        <p:spPr>
          <a:xfrm>
            <a:off x="262897" y="1325424"/>
            <a:ext cx="6733978" cy="2585323"/>
          </a:xfrm>
          <a:prstGeom prst="rect">
            <a:avLst/>
          </a:prstGeom>
          <a:noFill/>
        </p:spPr>
        <p:txBody>
          <a:bodyPr wrap="square" lIns="91440" tIns="45720" rIns="91440" bIns="45720" rtlCol="0" anchor="t">
            <a:spAutoFit/>
          </a:bodyPr>
          <a:lstStyle/>
          <a:p>
            <a:endParaRPr lang="en-US" dirty="0"/>
          </a:p>
          <a:p>
            <a:pPr marL="285750" indent="-285750">
              <a:buFont typeface="Arial" panose="020B0604020202020204" pitchFamily="34" charset="0"/>
              <a:buChar char="•"/>
            </a:pPr>
            <a:r>
              <a:rPr lang="en-US" sz="1400" dirty="0"/>
              <a:t>Control gas valve, ignitor, blower motor, inducer, humidifier and air cleaner</a:t>
            </a:r>
          </a:p>
          <a:p>
            <a:pPr marL="285750" indent="-285750">
              <a:buFont typeface="Arial" panose="020B0604020202020204" pitchFamily="34" charset="0"/>
              <a:buChar char="•"/>
            </a:pPr>
            <a:r>
              <a:rPr lang="en-US" sz="1400" dirty="0"/>
              <a:t>Microprocessor-based</a:t>
            </a:r>
          </a:p>
          <a:p>
            <a:pPr marL="285750" indent="-285750">
              <a:buFont typeface="Arial" panose="020B0604020202020204" pitchFamily="34" charset="0"/>
              <a:buChar char="•"/>
            </a:pPr>
            <a:r>
              <a:rPr lang="en-US" sz="1400" dirty="0"/>
              <a:t>Designed for 100% gas shutoff in case of ignition failure</a:t>
            </a:r>
          </a:p>
          <a:p>
            <a:pPr marL="285750" indent="-285750">
              <a:buFont typeface="Arial" panose="020B0604020202020204" pitchFamily="34" charset="0"/>
              <a:buChar char="•"/>
            </a:pPr>
            <a:r>
              <a:rPr lang="en-US" sz="1400" dirty="0"/>
              <a:t>Reverse polarity protection</a:t>
            </a:r>
          </a:p>
          <a:p>
            <a:pPr marL="285750" indent="-285750">
              <a:buFont typeface="Arial" panose="020B0604020202020204" pitchFamily="34" charset="0"/>
              <a:buChar char="•"/>
            </a:pPr>
            <a:r>
              <a:rPr lang="en-US" sz="1400" dirty="0"/>
              <a:t>Secondary brownout voltage protection</a:t>
            </a:r>
          </a:p>
          <a:p>
            <a:pPr marL="285750" indent="-285750">
              <a:buFont typeface="Arial" panose="020B0604020202020204" pitchFamily="34" charset="0"/>
              <a:buChar char="•"/>
            </a:pPr>
            <a:r>
              <a:rPr lang="en-US" sz="1400" dirty="0"/>
              <a:t>Heating and cooling fan functions in response to standard thermostat</a:t>
            </a:r>
          </a:p>
          <a:p>
            <a:pPr marL="285750" indent="-285750">
              <a:buFont typeface="Arial" panose="020B0604020202020204" pitchFamily="34" charset="0"/>
              <a:buChar char="•"/>
            </a:pPr>
            <a:r>
              <a:rPr lang="en-US" sz="1400" dirty="0"/>
              <a:t>Provides diagnostic LEDs to aid in troubleshooting</a:t>
            </a:r>
          </a:p>
          <a:p>
            <a:pPr marL="285750" indent="-285750">
              <a:buFont typeface="Arial" panose="020B0604020202020204" pitchFamily="34" charset="0"/>
              <a:buChar char="•"/>
            </a:pPr>
            <a:r>
              <a:rPr lang="en-US" sz="1400" dirty="0"/>
              <a:t>Includes adapter harness (not shown)</a:t>
            </a:r>
          </a:p>
          <a:p>
            <a:pPr marL="285750" indent="-285750">
              <a:buFont typeface="Arial" panose="020B0604020202020204" pitchFamily="34" charset="0"/>
              <a:buChar char="•"/>
            </a:pPr>
            <a:r>
              <a:rPr lang="en-US" sz="1400" dirty="0"/>
              <a:t>Twinning compatible with another </a:t>
            </a:r>
            <a:r>
              <a:rPr lang="en-US" sz="1400" b="1" dirty="0"/>
              <a:t>ICM282B</a:t>
            </a:r>
            <a:r>
              <a:rPr lang="en-US" sz="1400" dirty="0"/>
              <a:t> board</a:t>
            </a:r>
          </a:p>
          <a:p>
            <a:endParaRPr lang="en-US" dirty="0">
              <a:ea typeface="DM Sans"/>
              <a:cs typeface="DM Sans"/>
            </a:endParaRPr>
          </a:p>
        </p:txBody>
      </p:sp>
      <p:grpSp>
        <p:nvGrpSpPr>
          <p:cNvPr id="2" name="Group 1">
            <a:extLst>
              <a:ext uri="{FF2B5EF4-FFF2-40B4-BE49-F238E27FC236}">
                <a16:creationId xmlns:a16="http://schemas.microsoft.com/office/drawing/2014/main" id="{2A53AA50-53AD-ADFA-4F15-7BC5F6396EB9}"/>
              </a:ext>
            </a:extLst>
          </p:cNvPr>
          <p:cNvGrpSpPr/>
          <p:nvPr/>
        </p:nvGrpSpPr>
        <p:grpSpPr>
          <a:xfrm>
            <a:off x="10784762" y="3055572"/>
            <a:ext cx="1074383" cy="746856"/>
            <a:chOff x="10987618" y="59026"/>
            <a:chExt cx="1074383" cy="746856"/>
          </a:xfrm>
        </p:grpSpPr>
        <p:sp>
          <p:nvSpPr>
            <p:cNvPr id="4" name="Rectangle 3">
              <a:extLst>
                <a:ext uri="{FF2B5EF4-FFF2-40B4-BE49-F238E27FC236}">
                  <a16:creationId xmlns:a16="http://schemas.microsoft.com/office/drawing/2014/main" id="{34F5C7EE-CEB6-8E2D-B828-2B73A125A6C1}"/>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lag with black and blue stripes&#10;&#10;Description automatically generated">
              <a:extLst>
                <a:ext uri="{FF2B5EF4-FFF2-40B4-BE49-F238E27FC236}">
                  <a16:creationId xmlns:a16="http://schemas.microsoft.com/office/drawing/2014/main" id="{DFF7C056-385C-E025-4A8E-F7EA253F3508}"/>
                </a:ext>
              </a:extLst>
            </p:cNvPr>
            <p:cNvPicPr>
              <a:picLocks noChangeAspect="1"/>
            </p:cNvPicPr>
            <p:nvPr/>
          </p:nvPicPr>
          <p:blipFill>
            <a:blip r:embed="rId7"/>
            <a:stretch>
              <a:fillRect/>
            </a:stretch>
          </p:blipFill>
          <p:spPr>
            <a:xfrm>
              <a:off x="11028816" y="113925"/>
              <a:ext cx="988032" cy="687578"/>
            </a:xfrm>
            <a:prstGeom prst="rect">
              <a:avLst/>
            </a:prstGeom>
            <a:ln>
              <a:noFill/>
            </a:ln>
          </p:spPr>
        </p:pic>
      </p:grpSp>
    </p:spTree>
    <p:extLst>
      <p:ext uri="{BB962C8B-B14F-4D97-AF65-F5344CB8AC3E}">
        <p14:creationId xmlns:p14="http://schemas.microsoft.com/office/powerpoint/2010/main" val="1800261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90244-ABC7-8843-C31E-11B5F87B7D4D}"/>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531D4304-9FB7-ACFC-CBC3-60D450112DE2}"/>
              </a:ext>
            </a:extLst>
          </p:cNvPr>
          <p:cNvSpPr/>
          <p:nvPr/>
        </p:nvSpPr>
        <p:spPr>
          <a:xfrm rot="10800000">
            <a:off x="7808357" y="0"/>
            <a:ext cx="4374891" cy="3940226"/>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A75132D-0E23-EDC5-B903-F7C261A67ED1}"/>
              </a:ext>
            </a:extLst>
          </p:cNvPr>
          <p:cNvPicPr>
            <a:picLocks noChangeAspect="1"/>
          </p:cNvPicPr>
          <p:nvPr/>
        </p:nvPicPr>
        <p:blipFill>
          <a:blip r:embed="rId3">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401FF0DB-721A-83FD-C369-5980EE3F4595}"/>
              </a:ext>
            </a:extLst>
          </p:cNvPr>
          <p:cNvSpPr txBox="1">
            <a:spLocks/>
          </p:cNvSpPr>
          <p:nvPr/>
        </p:nvSpPr>
        <p:spPr>
          <a:xfrm>
            <a:off x="128623" y="804723"/>
            <a:ext cx="748921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D3750"/>
                </a:solidFill>
                <a:latin typeface="Aptos ExtraBold"/>
              </a:rPr>
              <a:t>ICM288 – Furnace Control</a:t>
            </a:r>
            <a:endParaRPr lang="en-US" sz="3200" b="1" dirty="0">
              <a:solidFill>
                <a:srgbClr val="2D3750"/>
              </a:solidFill>
              <a:latin typeface="Aptos ExtraBold" panose="020B0004020202020204" pitchFamily="34" charset="0"/>
            </a:endParaRPr>
          </a:p>
        </p:txBody>
      </p:sp>
      <p:sp>
        <p:nvSpPr>
          <p:cNvPr id="47" name="TextBox 12">
            <a:extLst>
              <a:ext uri="{FF2B5EF4-FFF2-40B4-BE49-F238E27FC236}">
                <a16:creationId xmlns:a16="http://schemas.microsoft.com/office/drawing/2014/main" id="{AEFE0B22-517E-FA42-1761-167519EC2963}"/>
              </a:ext>
            </a:extLst>
          </p:cNvPr>
          <p:cNvSpPr txBox="1"/>
          <p:nvPr/>
        </p:nvSpPr>
        <p:spPr>
          <a:xfrm>
            <a:off x="8056766" y="2834050"/>
            <a:ext cx="2759452" cy="1987275"/>
          </a:xfrm>
          <a:prstGeom prst="rect">
            <a:avLst/>
          </a:prstGeom>
        </p:spPr>
        <p:txBody>
          <a:bodyPr wrap="square" lIns="0" tIns="0" rIns="0" bIns="0" rtlCol="0" anchor="t">
            <a:spAutoFit/>
          </a:bodyPr>
          <a:lstStyle/>
          <a:p>
            <a:pPr>
              <a:spcBef>
                <a:spcPct val="0"/>
              </a:spcBef>
            </a:pPr>
            <a:r>
              <a:rPr lang="en-US" b="1" dirty="0">
                <a:solidFill>
                  <a:srgbClr val="3CA1D5"/>
                </a:solidFill>
                <a:ea typeface="DM Sans Bold"/>
                <a:cs typeface="DM Sans Bold"/>
                <a:sym typeface="DM Sans Bold"/>
              </a:rPr>
              <a:t>   </a:t>
            </a:r>
            <a:r>
              <a:rPr lang="en-US" sz="1600" b="1" dirty="0">
                <a:solidFill>
                  <a:srgbClr val="3CA1D5"/>
                </a:solidFill>
                <a:ea typeface="DM Sans Bold"/>
                <a:cs typeface="DM Sans Bold"/>
                <a:sym typeface="DM Sans Bold"/>
              </a:rPr>
              <a:t>REPLACES:</a:t>
            </a:r>
            <a:endParaRPr lang="en-US" sz="1600" dirty="0">
              <a:ea typeface="DM Sans Bold"/>
              <a:cs typeface="DM Sans Bold"/>
              <a:sym typeface="DM Sans Bold"/>
            </a:endParaRPr>
          </a:p>
          <a:p>
            <a:pPr marL="285750" indent="-285750">
              <a:spcBef>
                <a:spcPct val="0"/>
              </a:spcBef>
              <a:buFont typeface="Arial" panose="020B0604020202020204" pitchFamily="34" charset="0"/>
              <a:buChar char="•"/>
            </a:pPr>
            <a:r>
              <a:rPr lang="en-US" sz="1600" b="1" dirty="0">
                <a:solidFill>
                  <a:schemeClr val="bg1"/>
                </a:solidFill>
              </a:rPr>
              <a:t>Rheem:</a:t>
            </a:r>
            <a:r>
              <a:rPr lang="en-US" sz="1600" dirty="0">
                <a:solidFill>
                  <a:schemeClr val="bg1"/>
                </a:solidFill>
              </a:rPr>
              <a:t> 62-24084-82</a:t>
            </a:r>
          </a:p>
          <a:p>
            <a:pPr>
              <a:spcBef>
                <a:spcPct val="0"/>
              </a:spcBef>
            </a:pPr>
            <a:endParaRPr lang="en-US" sz="1600" b="1" dirty="0">
              <a:solidFill>
                <a:srgbClr val="3CA1D5"/>
              </a:solidFill>
            </a:endParaRPr>
          </a:p>
          <a:p>
            <a:pPr>
              <a:lnSpc>
                <a:spcPts val="5347"/>
              </a:lnSpc>
              <a:spcBef>
                <a:spcPct val="0"/>
              </a:spcBef>
            </a:pPr>
            <a:endParaRPr lang="en-US" sz="1600" b="1" dirty="0">
              <a:solidFill>
                <a:srgbClr val="3CA1D5"/>
              </a:solidFill>
            </a:endParaRPr>
          </a:p>
          <a:p>
            <a:pPr>
              <a:lnSpc>
                <a:spcPts val="5347"/>
              </a:lnSpc>
              <a:spcBef>
                <a:spcPct val="0"/>
              </a:spcBef>
            </a:pPr>
            <a:endParaRPr lang="en-US" sz="800" dirty="0">
              <a:solidFill>
                <a:schemeClr val="bg1"/>
              </a:solidFill>
            </a:endParaRPr>
          </a:p>
        </p:txBody>
      </p:sp>
      <p:sp>
        <p:nvSpPr>
          <p:cNvPr id="48" name="TextBox 12">
            <a:extLst>
              <a:ext uri="{FF2B5EF4-FFF2-40B4-BE49-F238E27FC236}">
                <a16:creationId xmlns:a16="http://schemas.microsoft.com/office/drawing/2014/main" id="{41A53EED-277E-F8C5-3F70-6F9D00D61FD4}"/>
              </a:ext>
            </a:extLst>
          </p:cNvPr>
          <p:cNvSpPr txBox="1"/>
          <p:nvPr/>
        </p:nvSpPr>
        <p:spPr>
          <a:xfrm>
            <a:off x="8071257" y="159835"/>
            <a:ext cx="4137382" cy="2734467"/>
          </a:xfrm>
          <a:prstGeom prst="rect">
            <a:avLst/>
          </a:prstGeom>
        </p:spPr>
        <p:txBody>
          <a:bodyPr wrap="square" lIns="0" tIns="0" rIns="0" bIns="0" rtlCol="0" anchor="t">
            <a:spAutoFit/>
          </a:bodyPr>
          <a:lstStyle/>
          <a:p>
            <a:r>
              <a:rPr lang="en-US" sz="1600" b="1" dirty="0">
                <a:solidFill>
                  <a:srgbClr val="3CA1D5"/>
                </a:solidFill>
                <a:ea typeface="DM Sans Bold"/>
                <a:cs typeface="DM Sans Bold"/>
                <a:sym typeface="DM Sans Bold"/>
              </a:rPr>
              <a:t>SPECIFICATIONS:</a:t>
            </a:r>
          </a:p>
          <a:p>
            <a:pPr marL="285750" indent="-285750">
              <a:buFont typeface="Arial" panose="020B0604020202020204" pitchFamily="34" charset="0"/>
              <a:buChar char="•"/>
            </a:pPr>
            <a:r>
              <a:rPr lang="en-US" sz="1400" b="1" dirty="0">
                <a:solidFill>
                  <a:schemeClr val="bg1"/>
                </a:solidFill>
              </a:rPr>
              <a:t>Line voltage:</a:t>
            </a:r>
            <a:r>
              <a:rPr lang="en-US" sz="1400" dirty="0">
                <a:solidFill>
                  <a:schemeClr val="bg1"/>
                </a:solidFill>
              </a:rPr>
              <a:t> 120 VAC @ 60 Hz</a:t>
            </a:r>
          </a:p>
          <a:p>
            <a:pPr marL="285750" indent="-285750">
              <a:buFont typeface="Arial" panose="020B0604020202020204" pitchFamily="34" charset="0"/>
              <a:buChar char="•"/>
            </a:pPr>
            <a:r>
              <a:rPr lang="en-US" sz="1400" b="1" dirty="0">
                <a:solidFill>
                  <a:schemeClr val="bg1"/>
                </a:solidFill>
              </a:rPr>
              <a:t>Control voltage:</a:t>
            </a:r>
            <a:r>
              <a:rPr lang="en-US" sz="1400" dirty="0">
                <a:solidFill>
                  <a:schemeClr val="bg1"/>
                </a:solidFill>
              </a:rPr>
              <a:t> 24 VAC</a:t>
            </a:r>
          </a:p>
          <a:p>
            <a:pPr marL="285750" indent="-285750">
              <a:buFont typeface="Arial" panose="020B0604020202020204" pitchFamily="34" charset="0"/>
              <a:buChar char="•"/>
            </a:pPr>
            <a:r>
              <a:rPr lang="en-US" sz="1400" b="1" dirty="0">
                <a:solidFill>
                  <a:schemeClr val="bg1"/>
                </a:solidFill>
              </a:rPr>
              <a:t>Ignitor:</a:t>
            </a:r>
            <a:r>
              <a:rPr lang="en-US" sz="1400" dirty="0">
                <a:solidFill>
                  <a:schemeClr val="bg1"/>
                </a:solidFill>
              </a:rPr>
              <a:t> 5A, 120 VAC</a:t>
            </a:r>
          </a:p>
          <a:p>
            <a:pPr marL="285750" indent="-285750">
              <a:buFont typeface="Arial" panose="020B0604020202020204" pitchFamily="34" charset="0"/>
              <a:buChar char="•"/>
            </a:pPr>
            <a:r>
              <a:rPr lang="en-US" sz="1400" b="1" dirty="0">
                <a:solidFill>
                  <a:schemeClr val="bg1"/>
                </a:solidFill>
              </a:rPr>
              <a:t>Cool blower:</a:t>
            </a:r>
            <a:r>
              <a:rPr lang="en-US" sz="1400" dirty="0">
                <a:solidFill>
                  <a:schemeClr val="bg1"/>
                </a:solidFill>
              </a:rPr>
              <a:t> 10A, 2HP, 240 VAC</a:t>
            </a:r>
          </a:p>
          <a:p>
            <a:pPr marL="285750" indent="-285750">
              <a:buFont typeface="Arial" panose="020B0604020202020204" pitchFamily="34" charset="0"/>
              <a:buChar char="•"/>
            </a:pPr>
            <a:r>
              <a:rPr lang="en-US" sz="1400" b="1" dirty="0">
                <a:solidFill>
                  <a:schemeClr val="bg1"/>
                </a:solidFill>
              </a:rPr>
              <a:t>Heat:</a:t>
            </a:r>
            <a:r>
              <a:rPr lang="en-US" sz="1400" dirty="0">
                <a:solidFill>
                  <a:schemeClr val="bg1"/>
                </a:solidFill>
              </a:rPr>
              <a:t> 5A, ½ HP, 250 VAC</a:t>
            </a:r>
          </a:p>
          <a:p>
            <a:pPr marL="285750" indent="-285750">
              <a:buFont typeface="Arial" panose="020B0604020202020204" pitchFamily="34" charset="0"/>
              <a:buChar char="•"/>
            </a:pPr>
            <a:r>
              <a:rPr lang="en-US" sz="1400" dirty="0">
                <a:solidFill>
                  <a:schemeClr val="bg1"/>
                </a:solidFill>
              </a:rPr>
              <a:t> </a:t>
            </a:r>
            <a:r>
              <a:rPr lang="en-US" sz="1400" b="1" dirty="0">
                <a:solidFill>
                  <a:schemeClr val="bg1"/>
                </a:solidFill>
              </a:rPr>
              <a:t>Inducer blower:</a:t>
            </a:r>
            <a:r>
              <a:rPr lang="en-US" sz="1400" dirty="0">
                <a:solidFill>
                  <a:schemeClr val="bg1"/>
                </a:solidFill>
              </a:rPr>
              <a:t> 4A, 120 VAC</a:t>
            </a:r>
          </a:p>
          <a:p>
            <a:pPr marL="285750" indent="-285750">
              <a:buFont typeface="Arial" panose="020B0604020202020204" pitchFamily="34" charset="0"/>
              <a:buChar char="•"/>
            </a:pPr>
            <a:r>
              <a:rPr lang="en-US" sz="1400" b="1" dirty="0">
                <a:solidFill>
                  <a:schemeClr val="bg1"/>
                </a:solidFill>
              </a:rPr>
              <a:t>Gas valve:</a:t>
            </a:r>
            <a:r>
              <a:rPr lang="en-US" sz="1400" dirty="0">
                <a:solidFill>
                  <a:schemeClr val="bg1"/>
                </a:solidFill>
              </a:rPr>
              <a:t> 1A, 24 VAC</a:t>
            </a:r>
          </a:p>
          <a:p>
            <a:pPr marL="285750" indent="-285750">
              <a:buFont typeface="Arial" panose="020B0604020202020204" pitchFamily="34" charset="0"/>
              <a:buChar char="•"/>
            </a:pPr>
            <a:r>
              <a:rPr lang="en-US" sz="1400" b="1" dirty="0">
                <a:solidFill>
                  <a:schemeClr val="bg1"/>
                </a:solidFill>
              </a:rPr>
              <a:t>Humidifier motor:</a:t>
            </a:r>
            <a:r>
              <a:rPr lang="en-US" sz="1400" dirty="0">
                <a:solidFill>
                  <a:schemeClr val="bg1"/>
                </a:solidFill>
              </a:rPr>
              <a:t> 0.5A, 24 VAC</a:t>
            </a:r>
          </a:p>
          <a:p>
            <a:pPr marL="285750" indent="-285750">
              <a:buFont typeface="Arial" panose="020B0604020202020204" pitchFamily="34" charset="0"/>
              <a:buChar char="•"/>
            </a:pPr>
            <a:r>
              <a:rPr lang="en-US" sz="1400" b="1" dirty="0">
                <a:solidFill>
                  <a:schemeClr val="bg1"/>
                </a:solidFill>
              </a:rPr>
              <a:t>Electronic air cleaner:</a:t>
            </a:r>
            <a:r>
              <a:rPr lang="en-US" sz="1400" dirty="0">
                <a:solidFill>
                  <a:schemeClr val="bg1"/>
                </a:solidFill>
              </a:rPr>
              <a:t> 1A, 120 VAC</a:t>
            </a:r>
          </a:p>
          <a:p>
            <a:pPr marL="285750" indent="-285750">
              <a:buFont typeface="Arial" panose="020B0604020202020204" pitchFamily="34" charset="0"/>
              <a:buChar char="•"/>
            </a:pPr>
            <a:r>
              <a:rPr lang="en-US" sz="1400" b="1" dirty="0">
                <a:solidFill>
                  <a:schemeClr val="bg1"/>
                </a:solidFill>
              </a:rPr>
              <a:t>Dimensions:</a:t>
            </a:r>
            <a:r>
              <a:rPr lang="en-US" sz="1400" dirty="0">
                <a:solidFill>
                  <a:schemeClr val="bg1"/>
                </a:solidFill>
              </a:rPr>
              <a:t> 7.50” x 5.75” x 1.50”</a:t>
            </a:r>
          </a:p>
          <a:p>
            <a:pPr marL="0" lvl="0" indent="0" algn="l">
              <a:lnSpc>
                <a:spcPct val="150000"/>
              </a:lnSpc>
              <a:spcBef>
                <a:spcPct val="0"/>
              </a:spcBef>
            </a:pPr>
            <a:endParaRPr lang="en-US" sz="1600" b="1" dirty="0">
              <a:solidFill>
                <a:srgbClr val="3CA1D5"/>
              </a:solidFill>
              <a:ea typeface="DM Sans Bold"/>
              <a:cs typeface="DM Sans Bold"/>
            </a:endParaRPr>
          </a:p>
        </p:txBody>
      </p:sp>
      <p:pic>
        <p:nvPicPr>
          <p:cNvPr id="55" name="Picture 54" descr="A blue and black logo&#10;&#10;Description automatically generated">
            <a:extLst>
              <a:ext uri="{FF2B5EF4-FFF2-40B4-BE49-F238E27FC236}">
                <a16:creationId xmlns:a16="http://schemas.microsoft.com/office/drawing/2014/main" id="{2E1C4C7D-4EE6-478C-28D8-55F23092FC67}"/>
              </a:ext>
            </a:extLst>
          </p:cNvPr>
          <p:cNvPicPr>
            <a:picLocks noChangeAspect="1"/>
          </p:cNvPicPr>
          <p:nvPr/>
        </p:nvPicPr>
        <p:blipFill>
          <a:blip r:embed="rId4"/>
          <a:stretch>
            <a:fillRect/>
          </a:stretch>
        </p:blipFill>
        <p:spPr>
          <a:xfrm>
            <a:off x="262897" y="193702"/>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F0B188E8-0AE0-B04E-31C0-D2F4628018A0}"/>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B4469450-FE85-6B74-049F-814F46513031}"/>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DB70062F-D315-52A0-492F-8949B3B94286}"/>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5DE3AF20-74D3-3A2C-34DD-B06B266A8C4B}"/>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920ADC81-5685-2406-C787-0D53186DE917}"/>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1F481889-2CE4-34D1-A479-BDC25E988F3C}"/>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FF299F85-1E9C-F803-15FA-1EB0CE96A590}"/>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D2BEA95F-D181-A128-AFED-D43729C608EF}"/>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978D05A6-5BBF-CE10-6BA1-057971C400CC}"/>
              </a:ext>
            </a:extLst>
          </p:cNvPr>
          <p:cNvSpPr txBox="1"/>
          <p:nvPr/>
        </p:nvSpPr>
        <p:spPr>
          <a:xfrm>
            <a:off x="262897" y="1325424"/>
            <a:ext cx="6733978" cy="1938992"/>
          </a:xfrm>
          <a:prstGeom prst="rect">
            <a:avLst/>
          </a:prstGeom>
          <a:noFill/>
        </p:spPr>
        <p:txBody>
          <a:bodyPr wrap="square" lIns="91440" tIns="45720" rIns="91440" bIns="45720" rtlCol="0" anchor="t">
            <a:spAutoFit/>
          </a:bodyPr>
          <a:lstStyle/>
          <a:p>
            <a:endParaRPr lang="en-US" dirty="0"/>
          </a:p>
          <a:p>
            <a:pPr marL="285750" indent="-285750">
              <a:buFont typeface="Arial" panose="020B0604020202020204" pitchFamily="34" charset="0"/>
              <a:buChar char="•"/>
            </a:pPr>
            <a:r>
              <a:rPr lang="en-US" sz="1400" dirty="0"/>
              <a:t>Microprocessor-based precision</a:t>
            </a:r>
          </a:p>
          <a:p>
            <a:pPr marL="285750" indent="-285750">
              <a:buFont typeface="Arial" panose="020B0604020202020204" pitchFamily="34" charset="0"/>
              <a:buChar char="•"/>
            </a:pPr>
            <a:r>
              <a:rPr lang="en-US" sz="1400" dirty="0"/>
              <a:t>Monitors pressure, roll-out and limit switches</a:t>
            </a:r>
          </a:p>
          <a:p>
            <a:pPr marL="285750" indent="-285750">
              <a:buFont typeface="Arial" panose="020B0604020202020204" pitchFamily="34" charset="0"/>
              <a:buChar char="•"/>
            </a:pPr>
            <a:r>
              <a:rPr lang="en-US" sz="1400" dirty="0"/>
              <a:t>Controls gas valve, inducer draft motor, circulating blower and hot surface ignitor</a:t>
            </a:r>
          </a:p>
          <a:p>
            <a:pPr marL="285750" indent="-285750">
              <a:buFont typeface="Arial" panose="020B0604020202020204" pitchFamily="34" charset="0"/>
              <a:buChar char="•"/>
            </a:pPr>
            <a:r>
              <a:rPr lang="en-US" sz="1400" dirty="0"/>
              <a:t>Reverse polarity detection</a:t>
            </a:r>
          </a:p>
          <a:p>
            <a:pPr marL="285750" indent="-285750">
              <a:buFont typeface="Arial" panose="020B0604020202020204" pitchFamily="34" charset="0"/>
              <a:buChar char="•"/>
            </a:pPr>
            <a:r>
              <a:rPr lang="en-US" sz="1400" dirty="0"/>
              <a:t>Twinning compatible with another </a:t>
            </a:r>
            <a:r>
              <a:rPr lang="en-US" sz="1400" b="1" dirty="0"/>
              <a:t>ICM288</a:t>
            </a:r>
            <a:r>
              <a:rPr lang="en-US" sz="1400" dirty="0"/>
              <a:t> board</a:t>
            </a:r>
          </a:p>
          <a:p>
            <a:pPr marL="285750" indent="-285750">
              <a:buFont typeface="Arial" panose="020B0604020202020204" pitchFamily="34" charset="0"/>
              <a:buChar char="•"/>
            </a:pPr>
            <a:r>
              <a:rPr lang="en-US" sz="1400" dirty="0"/>
              <a:t>Diagnostic LEDs to aid in testing/troubleshooting</a:t>
            </a:r>
          </a:p>
          <a:p>
            <a:endParaRPr lang="en-US" dirty="0">
              <a:ea typeface="DM Sans"/>
              <a:cs typeface="DM Sans"/>
            </a:endParaRPr>
          </a:p>
        </p:txBody>
      </p:sp>
      <p:grpSp>
        <p:nvGrpSpPr>
          <p:cNvPr id="38" name="Group 37">
            <a:extLst>
              <a:ext uri="{FF2B5EF4-FFF2-40B4-BE49-F238E27FC236}">
                <a16:creationId xmlns:a16="http://schemas.microsoft.com/office/drawing/2014/main" id="{4EF72E55-9E85-8A64-2DF8-E453FC38E8E7}"/>
              </a:ext>
            </a:extLst>
          </p:cNvPr>
          <p:cNvGrpSpPr/>
          <p:nvPr/>
        </p:nvGrpSpPr>
        <p:grpSpPr>
          <a:xfrm>
            <a:off x="10854720" y="2764050"/>
            <a:ext cx="1074383" cy="746856"/>
            <a:chOff x="10987618" y="59026"/>
            <a:chExt cx="1074383" cy="746856"/>
          </a:xfrm>
        </p:grpSpPr>
        <p:sp>
          <p:nvSpPr>
            <p:cNvPr id="36" name="Rectangle 35">
              <a:extLst>
                <a:ext uri="{FF2B5EF4-FFF2-40B4-BE49-F238E27FC236}">
                  <a16:creationId xmlns:a16="http://schemas.microsoft.com/office/drawing/2014/main" id="{C1455DE5-2A50-86B4-E767-B56D1F23052A}"/>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73BBF151-8058-144A-A74D-D0A0D8A73B93}"/>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3" name="Picture 2" descr="A close-up of a green circuit board&#10;&#10;AI-generated content may be incorrect.">
            <a:extLst>
              <a:ext uri="{FF2B5EF4-FFF2-40B4-BE49-F238E27FC236}">
                <a16:creationId xmlns:a16="http://schemas.microsoft.com/office/drawing/2014/main" id="{F970F282-5F9E-9B57-021B-7A62D92E1477}"/>
              </a:ext>
            </a:extLst>
          </p:cNvPr>
          <p:cNvPicPr>
            <a:picLocks noChangeAspect="1"/>
          </p:cNvPicPr>
          <p:nvPr/>
        </p:nvPicPr>
        <p:blipFill>
          <a:blip r:embed="rId7"/>
          <a:stretch>
            <a:fillRect/>
          </a:stretch>
        </p:blipFill>
        <p:spPr>
          <a:xfrm>
            <a:off x="316518" y="3963705"/>
            <a:ext cx="3804225" cy="2130366"/>
          </a:xfrm>
          <a:prstGeom prst="rect">
            <a:avLst/>
          </a:prstGeom>
        </p:spPr>
      </p:pic>
    </p:spTree>
    <p:extLst>
      <p:ext uri="{BB962C8B-B14F-4D97-AF65-F5344CB8AC3E}">
        <p14:creationId xmlns:p14="http://schemas.microsoft.com/office/powerpoint/2010/main" val="2736696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7479C-712F-FB5A-75CD-0EC5D9DC920F}"/>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540916A2-90AD-635B-C428-03A58C4CAFBC}"/>
              </a:ext>
            </a:extLst>
          </p:cNvPr>
          <p:cNvSpPr/>
          <p:nvPr/>
        </p:nvSpPr>
        <p:spPr>
          <a:xfrm rot="10800000">
            <a:off x="7808356" y="0"/>
            <a:ext cx="4374891" cy="4183693"/>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6FB65D2-6CA8-673D-B7A0-45F8CD2FC016}"/>
              </a:ext>
            </a:extLst>
          </p:cNvPr>
          <p:cNvPicPr>
            <a:picLocks noChangeAspect="1"/>
          </p:cNvPicPr>
          <p:nvPr/>
        </p:nvPicPr>
        <p:blipFill>
          <a:blip r:embed="rId3">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B1738195-1C80-5DD5-7F27-F8EDDC1BC2D6}"/>
              </a:ext>
            </a:extLst>
          </p:cNvPr>
          <p:cNvSpPr txBox="1">
            <a:spLocks/>
          </p:cNvSpPr>
          <p:nvPr/>
        </p:nvSpPr>
        <p:spPr>
          <a:xfrm>
            <a:off x="128623" y="804723"/>
            <a:ext cx="748921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D3750"/>
                </a:solidFill>
                <a:latin typeface="Aptos ExtraBold"/>
              </a:rPr>
              <a:t>ICM289 – Furnace Control</a:t>
            </a:r>
            <a:endParaRPr lang="en-US" sz="3200" b="1" dirty="0">
              <a:solidFill>
                <a:srgbClr val="2D3750"/>
              </a:solidFill>
              <a:latin typeface="Aptos ExtraBold" panose="020B0004020202020204" pitchFamily="34" charset="0"/>
            </a:endParaRPr>
          </a:p>
        </p:txBody>
      </p:sp>
      <p:sp>
        <p:nvSpPr>
          <p:cNvPr id="47" name="TextBox 12">
            <a:extLst>
              <a:ext uri="{FF2B5EF4-FFF2-40B4-BE49-F238E27FC236}">
                <a16:creationId xmlns:a16="http://schemas.microsoft.com/office/drawing/2014/main" id="{933F6764-9C55-2B95-5F22-13FAF040C31B}"/>
              </a:ext>
            </a:extLst>
          </p:cNvPr>
          <p:cNvSpPr txBox="1"/>
          <p:nvPr/>
        </p:nvSpPr>
        <p:spPr>
          <a:xfrm>
            <a:off x="8071257" y="2851221"/>
            <a:ext cx="2759452" cy="2356607"/>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   REPLACES:</a:t>
            </a:r>
            <a:endParaRPr lang="en-US" sz="1600" dirty="0">
              <a:ea typeface="DM Sans Bold"/>
              <a:cs typeface="DM Sans Bold"/>
              <a:sym typeface="DM Sans Bold"/>
            </a:endParaRPr>
          </a:p>
          <a:p>
            <a:pPr marL="285750" indent="-285750">
              <a:spcBef>
                <a:spcPct val="0"/>
              </a:spcBef>
              <a:buFont typeface="Arial" panose="020B0604020202020204" pitchFamily="34" charset="0"/>
              <a:buChar char="•"/>
            </a:pPr>
            <a:r>
              <a:rPr lang="en-US" sz="1400" b="1" dirty="0">
                <a:solidFill>
                  <a:schemeClr val="bg1"/>
                </a:solidFill>
              </a:rPr>
              <a:t>Lennox:</a:t>
            </a:r>
            <a:r>
              <a:rPr lang="en-US" sz="1400" dirty="0">
                <a:solidFill>
                  <a:schemeClr val="bg1"/>
                </a:solidFill>
              </a:rPr>
              <a:t> Replaces all BCC1, BCC2 and BCC3 circuit boards, including 48K98 and 45K48.</a:t>
            </a:r>
          </a:p>
          <a:p>
            <a:pPr>
              <a:spcBef>
                <a:spcPct val="0"/>
              </a:spcBef>
            </a:pPr>
            <a:endParaRPr lang="en-US" sz="1600" b="1" dirty="0">
              <a:solidFill>
                <a:srgbClr val="3CA1D5"/>
              </a:solidFill>
            </a:endParaRPr>
          </a:p>
          <a:p>
            <a:pPr>
              <a:lnSpc>
                <a:spcPts val="5347"/>
              </a:lnSpc>
              <a:spcBef>
                <a:spcPct val="0"/>
              </a:spcBef>
            </a:pPr>
            <a:endParaRPr lang="en-US" sz="1600" b="1" dirty="0">
              <a:solidFill>
                <a:srgbClr val="3CA1D5"/>
              </a:solidFill>
            </a:endParaRPr>
          </a:p>
          <a:p>
            <a:pPr>
              <a:lnSpc>
                <a:spcPts val="5347"/>
              </a:lnSpc>
              <a:spcBef>
                <a:spcPct val="0"/>
              </a:spcBef>
            </a:pPr>
            <a:endParaRPr lang="en-US" sz="800" dirty="0">
              <a:solidFill>
                <a:schemeClr val="bg1"/>
              </a:solidFill>
            </a:endParaRPr>
          </a:p>
        </p:txBody>
      </p:sp>
      <p:sp>
        <p:nvSpPr>
          <p:cNvPr id="48" name="TextBox 12">
            <a:extLst>
              <a:ext uri="{FF2B5EF4-FFF2-40B4-BE49-F238E27FC236}">
                <a16:creationId xmlns:a16="http://schemas.microsoft.com/office/drawing/2014/main" id="{4331657E-34AF-8590-DFAF-2059AD9BA7BD}"/>
              </a:ext>
            </a:extLst>
          </p:cNvPr>
          <p:cNvSpPr txBox="1"/>
          <p:nvPr/>
        </p:nvSpPr>
        <p:spPr>
          <a:xfrm>
            <a:off x="8071257" y="159835"/>
            <a:ext cx="4137382" cy="2734467"/>
          </a:xfrm>
          <a:prstGeom prst="rect">
            <a:avLst/>
          </a:prstGeom>
        </p:spPr>
        <p:txBody>
          <a:bodyPr wrap="square" lIns="0" tIns="0" rIns="0" bIns="0" rtlCol="0" anchor="t">
            <a:spAutoFit/>
          </a:bodyPr>
          <a:lstStyle/>
          <a:p>
            <a:r>
              <a:rPr lang="en-US" sz="1600" b="1" dirty="0">
                <a:solidFill>
                  <a:srgbClr val="3CA1D5"/>
                </a:solidFill>
                <a:ea typeface="DM Sans Bold"/>
                <a:cs typeface="DM Sans Bold"/>
                <a:sym typeface="DM Sans Bold"/>
              </a:rPr>
              <a:t>SPECIFICATIONS:</a:t>
            </a:r>
          </a:p>
          <a:p>
            <a:pPr marL="285750" indent="-285750">
              <a:buFont typeface="Arial" panose="020B0604020202020204" pitchFamily="34" charset="0"/>
              <a:buChar char="•"/>
            </a:pPr>
            <a:r>
              <a:rPr lang="en-US" sz="1400" b="1" dirty="0">
                <a:solidFill>
                  <a:schemeClr val="bg1"/>
                </a:solidFill>
              </a:rPr>
              <a:t>Line voltage:</a:t>
            </a:r>
            <a:r>
              <a:rPr lang="en-US" sz="1400" dirty="0">
                <a:solidFill>
                  <a:schemeClr val="bg1"/>
                </a:solidFill>
              </a:rPr>
              <a:t> 120 VAC @ 60 Hz</a:t>
            </a:r>
          </a:p>
          <a:p>
            <a:pPr marL="285750" indent="-285750">
              <a:buFont typeface="Arial" panose="020B0604020202020204" pitchFamily="34" charset="0"/>
              <a:buChar char="•"/>
            </a:pPr>
            <a:r>
              <a:rPr lang="en-US" sz="1400" b="1" dirty="0">
                <a:solidFill>
                  <a:schemeClr val="bg1"/>
                </a:solidFill>
              </a:rPr>
              <a:t>Control voltage:</a:t>
            </a:r>
            <a:r>
              <a:rPr lang="en-US" sz="1400" dirty="0">
                <a:solidFill>
                  <a:schemeClr val="bg1"/>
                </a:solidFill>
              </a:rPr>
              <a:t> 24 VAC</a:t>
            </a:r>
          </a:p>
          <a:p>
            <a:pPr marL="285750" indent="-285750">
              <a:buFont typeface="Arial" panose="020B0604020202020204" pitchFamily="34" charset="0"/>
              <a:buChar char="•"/>
            </a:pPr>
            <a:r>
              <a:rPr lang="en-US" sz="1400" b="1" dirty="0">
                <a:solidFill>
                  <a:schemeClr val="bg1"/>
                </a:solidFill>
              </a:rPr>
              <a:t>Cool blower:</a:t>
            </a:r>
            <a:r>
              <a:rPr lang="en-US" sz="1400" dirty="0">
                <a:solidFill>
                  <a:schemeClr val="bg1"/>
                </a:solidFill>
              </a:rPr>
              <a:t> 20A @ 120 VAC</a:t>
            </a:r>
          </a:p>
          <a:p>
            <a:pPr marL="285750" indent="-285750">
              <a:buFont typeface="Arial" panose="020B0604020202020204" pitchFamily="34" charset="0"/>
              <a:buChar char="•"/>
            </a:pPr>
            <a:r>
              <a:rPr lang="en-US" sz="1400" b="1" dirty="0">
                <a:solidFill>
                  <a:schemeClr val="bg1"/>
                </a:solidFill>
              </a:rPr>
              <a:t>Heat blower:</a:t>
            </a:r>
            <a:r>
              <a:rPr lang="en-US" sz="1400" dirty="0">
                <a:solidFill>
                  <a:schemeClr val="bg1"/>
                </a:solidFill>
              </a:rPr>
              <a:t> 20A @ 120 VAC</a:t>
            </a:r>
          </a:p>
          <a:p>
            <a:pPr marL="285750" indent="-285750">
              <a:buFont typeface="Arial" panose="020B0604020202020204" pitchFamily="34" charset="0"/>
              <a:buChar char="•"/>
            </a:pPr>
            <a:r>
              <a:rPr lang="en-US" sz="1400" dirty="0">
                <a:solidFill>
                  <a:schemeClr val="bg1"/>
                </a:solidFill>
              </a:rPr>
              <a:t> </a:t>
            </a:r>
            <a:r>
              <a:rPr lang="en-US" sz="1400" b="1" dirty="0">
                <a:solidFill>
                  <a:schemeClr val="bg1"/>
                </a:solidFill>
              </a:rPr>
              <a:t>Inducer motor:</a:t>
            </a:r>
            <a:r>
              <a:rPr lang="en-US" sz="1400" dirty="0">
                <a:solidFill>
                  <a:schemeClr val="bg1"/>
                </a:solidFill>
              </a:rPr>
              <a:t> 5A @ 120 VAC</a:t>
            </a:r>
          </a:p>
          <a:p>
            <a:pPr marL="285750" indent="-285750">
              <a:buFont typeface="Arial" panose="020B0604020202020204" pitchFamily="34" charset="0"/>
              <a:buChar char="•"/>
            </a:pPr>
            <a:r>
              <a:rPr lang="en-US" sz="1400" b="1" dirty="0">
                <a:solidFill>
                  <a:schemeClr val="bg1"/>
                </a:solidFill>
              </a:rPr>
              <a:t>Cool blower ON delay:</a:t>
            </a:r>
            <a:r>
              <a:rPr lang="en-US" sz="1400" dirty="0">
                <a:solidFill>
                  <a:schemeClr val="bg1"/>
                </a:solidFill>
              </a:rPr>
              <a:t> 1 second</a:t>
            </a:r>
          </a:p>
          <a:p>
            <a:pPr marL="285750" indent="-285750">
              <a:buFont typeface="Arial" panose="020B0604020202020204" pitchFamily="34" charset="0"/>
              <a:buChar char="•"/>
            </a:pPr>
            <a:r>
              <a:rPr lang="en-US" sz="1400" b="1" dirty="0">
                <a:solidFill>
                  <a:schemeClr val="bg1"/>
                </a:solidFill>
              </a:rPr>
              <a:t>Cool blower OFF delay:</a:t>
            </a:r>
            <a:r>
              <a:rPr lang="en-US" sz="1400" dirty="0">
                <a:solidFill>
                  <a:schemeClr val="bg1"/>
                </a:solidFill>
              </a:rPr>
              <a:t> 1 second</a:t>
            </a:r>
          </a:p>
          <a:p>
            <a:pPr marL="285750" indent="-285750">
              <a:buFont typeface="Arial" panose="020B0604020202020204" pitchFamily="34" charset="0"/>
              <a:buChar char="•"/>
            </a:pPr>
            <a:r>
              <a:rPr lang="en-US" sz="1400" b="1" dirty="0">
                <a:solidFill>
                  <a:schemeClr val="bg1"/>
                </a:solidFill>
              </a:rPr>
              <a:t>Heat blower ON delay:</a:t>
            </a:r>
            <a:r>
              <a:rPr lang="en-US" sz="1400" dirty="0">
                <a:solidFill>
                  <a:schemeClr val="bg1"/>
                </a:solidFill>
              </a:rPr>
              <a:t> 45 seconds</a:t>
            </a:r>
          </a:p>
          <a:p>
            <a:pPr marL="285750" indent="-285750">
              <a:buFont typeface="Arial" panose="020B0604020202020204" pitchFamily="34" charset="0"/>
              <a:buChar char="•"/>
            </a:pPr>
            <a:r>
              <a:rPr lang="en-US" sz="1400" b="1" dirty="0">
                <a:solidFill>
                  <a:schemeClr val="bg1"/>
                </a:solidFill>
              </a:rPr>
              <a:t>Heat blower OFF delay:</a:t>
            </a:r>
            <a:r>
              <a:rPr lang="en-US" sz="1400" dirty="0">
                <a:solidFill>
                  <a:schemeClr val="bg1"/>
                </a:solidFill>
              </a:rPr>
              <a:t> 90, 150, 210 or 270 secs</a:t>
            </a:r>
          </a:p>
          <a:p>
            <a:pPr marL="285750" indent="-285750">
              <a:buFont typeface="Arial" panose="020B0604020202020204" pitchFamily="34" charset="0"/>
              <a:buChar char="•"/>
            </a:pPr>
            <a:r>
              <a:rPr lang="en-US" sz="1400" b="1" dirty="0">
                <a:solidFill>
                  <a:schemeClr val="bg1"/>
                </a:solidFill>
              </a:rPr>
              <a:t>Dimensions:</a:t>
            </a:r>
            <a:r>
              <a:rPr lang="en-US" sz="1400" dirty="0">
                <a:solidFill>
                  <a:schemeClr val="bg1"/>
                </a:solidFill>
              </a:rPr>
              <a:t> 5.60” x 4.25” x 1.50”</a:t>
            </a:r>
          </a:p>
          <a:p>
            <a:pPr marL="0" lvl="0" indent="0" algn="l">
              <a:lnSpc>
                <a:spcPct val="150000"/>
              </a:lnSpc>
              <a:spcBef>
                <a:spcPct val="0"/>
              </a:spcBef>
            </a:pPr>
            <a:endParaRPr lang="en-US" sz="1600" b="1" dirty="0">
              <a:solidFill>
                <a:srgbClr val="3CA1D5"/>
              </a:solidFill>
              <a:ea typeface="DM Sans Bold"/>
              <a:cs typeface="DM Sans Bold"/>
            </a:endParaRPr>
          </a:p>
        </p:txBody>
      </p:sp>
      <p:pic>
        <p:nvPicPr>
          <p:cNvPr id="55" name="Picture 54" descr="A blue and black logo&#10;&#10;Description automatically generated">
            <a:extLst>
              <a:ext uri="{FF2B5EF4-FFF2-40B4-BE49-F238E27FC236}">
                <a16:creationId xmlns:a16="http://schemas.microsoft.com/office/drawing/2014/main" id="{380B0E7D-E640-1394-72D2-25B1FE917230}"/>
              </a:ext>
            </a:extLst>
          </p:cNvPr>
          <p:cNvPicPr>
            <a:picLocks noChangeAspect="1"/>
          </p:cNvPicPr>
          <p:nvPr/>
        </p:nvPicPr>
        <p:blipFill>
          <a:blip r:embed="rId4"/>
          <a:stretch>
            <a:fillRect/>
          </a:stretch>
        </p:blipFill>
        <p:spPr>
          <a:xfrm>
            <a:off x="262897" y="193702"/>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A3CBA208-21E2-8717-69BE-93F8CCC64996}"/>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35789A87-28B7-25EB-6B9D-8A3868525C75}"/>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4DFEC056-C705-58FC-7CFF-FEDAA80048D3}"/>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04893AF6-65EB-B770-D57E-41E0B3AAF690}"/>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F759C0CE-54B1-D9A7-9E79-22810F3F3452}"/>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FD320C60-6C70-28AD-792C-457B33F721A2}"/>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F8724EB3-8E40-6721-B127-B409C0933FD2}"/>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93DB9043-0636-91F5-B55A-D8754DF0A6CA}"/>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1030B04E-D0C4-EB2A-1977-0AE8C951F9AD}"/>
              </a:ext>
            </a:extLst>
          </p:cNvPr>
          <p:cNvSpPr txBox="1"/>
          <p:nvPr/>
        </p:nvSpPr>
        <p:spPr>
          <a:xfrm>
            <a:off x="262896" y="1325424"/>
            <a:ext cx="7113263" cy="1292662"/>
          </a:xfrm>
          <a:prstGeom prst="rect">
            <a:avLst/>
          </a:prstGeom>
          <a:noFill/>
        </p:spPr>
        <p:txBody>
          <a:bodyPr wrap="square" lIns="91440" tIns="45720" rIns="91440" bIns="45720" rtlCol="0" anchor="t">
            <a:spAutoFit/>
          </a:bodyPr>
          <a:lstStyle/>
          <a:p>
            <a:endParaRPr lang="en-US" dirty="0"/>
          </a:p>
          <a:p>
            <a:pPr marL="285750" indent="-285750">
              <a:buFont typeface="Arial" panose="020B0604020202020204" pitchFamily="34" charset="0"/>
              <a:buChar char="•"/>
            </a:pPr>
            <a:r>
              <a:rPr lang="en-US" sz="1400" dirty="0"/>
              <a:t>Controls inducer fan motor, blower fan and monitors limit switches</a:t>
            </a:r>
          </a:p>
          <a:p>
            <a:pPr marL="285750" indent="-285750">
              <a:buFont typeface="Arial" panose="020B0604020202020204" pitchFamily="34" charset="0"/>
              <a:buChar char="•"/>
            </a:pPr>
            <a:r>
              <a:rPr lang="en-US" sz="1400" dirty="0"/>
              <a:t>Microprocessor based design</a:t>
            </a:r>
          </a:p>
          <a:p>
            <a:pPr marL="285750" indent="-285750">
              <a:buFont typeface="Arial" panose="020B0604020202020204" pitchFamily="34" charset="0"/>
              <a:buChar char="•"/>
            </a:pPr>
            <a:r>
              <a:rPr lang="en-US" sz="1400" dirty="0"/>
              <a:t>Functions with all 24 VAC thermostats</a:t>
            </a:r>
          </a:p>
          <a:p>
            <a:endParaRPr lang="en-US" dirty="0">
              <a:ea typeface="DM Sans"/>
              <a:cs typeface="DM Sans"/>
            </a:endParaRPr>
          </a:p>
        </p:txBody>
      </p:sp>
      <p:grpSp>
        <p:nvGrpSpPr>
          <p:cNvPr id="38" name="Group 37">
            <a:extLst>
              <a:ext uri="{FF2B5EF4-FFF2-40B4-BE49-F238E27FC236}">
                <a16:creationId xmlns:a16="http://schemas.microsoft.com/office/drawing/2014/main" id="{1C7FCD7D-88DE-F617-6ACB-2AFD289DAD3E}"/>
              </a:ext>
            </a:extLst>
          </p:cNvPr>
          <p:cNvGrpSpPr/>
          <p:nvPr/>
        </p:nvGrpSpPr>
        <p:grpSpPr>
          <a:xfrm>
            <a:off x="10911696" y="3020788"/>
            <a:ext cx="1074383" cy="746856"/>
            <a:chOff x="10987618" y="59026"/>
            <a:chExt cx="1074383" cy="746856"/>
          </a:xfrm>
        </p:grpSpPr>
        <p:sp>
          <p:nvSpPr>
            <p:cNvPr id="36" name="Rectangle 35">
              <a:extLst>
                <a:ext uri="{FF2B5EF4-FFF2-40B4-BE49-F238E27FC236}">
                  <a16:creationId xmlns:a16="http://schemas.microsoft.com/office/drawing/2014/main" id="{98AD7ECB-5E8F-552F-FD16-6A198D990ABD}"/>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9567B922-FFF9-90D5-EC86-22D0011AD7C9}"/>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3" name="Picture 2" descr="A close-up of a green circuit board&#10;&#10;AI-generated content may be incorrect.">
            <a:extLst>
              <a:ext uri="{FF2B5EF4-FFF2-40B4-BE49-F238E27FC236}">
                <a16:creationId xmlns:a16="http://schemas.microsoft.com/office/drawing/2014/main" id="{AC246941-E0BE-2F65-05F9-D1C44E1B6228}"/>
              </a:ext>
            </a:extLst>
          </p:cNvPr>
          <p:cNvPicPr>
            <a:picLocks noChangeAspect="1"/>
          </p:cNvPicPr>
          <p:nvPr/>
        </p:nvPicPr>
        <p:blipFill>
          <a:blip r:embed="rId7"/>
          <a:stretch>
            <a:fillRect/>
          </a:stretch>
        </p:blipFill>
        <p:spPr>
          <a:xfrm>
            <a:off x="743112" y="2537792"/>
            <a:ext cx="4906126" cy="3375415"/>
          </a:xfrm>
          <a:prstGeom prst="rect">
            <a:avLst/>
          </a:prstGeom>
        </p:spPr>
      </p:pic>
    </p:spTree>
    <p:extLst>
      <p:ext uri="{BB962C8B-B14F-4D97-AF65-F5344CB8AC3E}">
        <p14:creationId xmlns:p14="http://schemas.microsoft.com/office/powerpoint/2010/main" val="23374600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138</TotalTime>
  <Words>3151</Words>
  <Application>Microsoft Macintosh PowerPoint</Application>
  <PresentationFormat>Widescreen</PresentationFormat>
  <Paragraphs>539</Paragraphs>
  <Slides>18</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Aptos Display</vt:lpstr>
      <vt:lpstr>Aptos ExtraBold</vt:lpstr>
      <vt:lpstr>Arial</vt:lpstr>
      <vt:lpstr>Arial,Sans-Serif</vt:lpstr>
      <vt:lpstr>DM Sans</vt:lpstr>
      <vt:lpstr>DM Sans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Paige Hart</dc:creator>
  <cp:lastModifiedBy>Paige Hart</cp:lastModifiedBy>
  <cp:revision>9</cp:revision>
  <dcterms:created xsi:type="dcterms:W3CDTF">2025-06-26T12:27:49Z</dcterms:created>
  <dcterms:modified xsi:type="dcterms:W3CDTF">2025-08-22T15:25:56Z</dcterms:modified>
</cp:coreProperties>
</file>