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56" r:id="rId2"/>
    <p:sldId id="278" r:id="rId3"/>
    <p:sldId id="279"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tDdutZ1hvcBYcH0P3egu3g==" hashData="0jUUmB52zsCQl1ApipoIk9r3gkWRYFmUTKZO8jbpxgkvx0KFQmsOnXWNMetCVCKfporBg7X+l4wbYHUo7hY9Q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37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16" d="100"/>
          <a:sy n="116" d="100"/>
        </p:scale>
        <p:origin x="86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DC8B1C-61D4-0F4E-B9C6-2A78E9DB5004}" type="datetimeFigureOut">
              <a:rPr lang="en-US" smtClean="0"/>
              <a:t>8/22/25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D1F1FD-640B-E940-9C5A-B92D0267A4F7}" type="slidenum">
              <a:rPr lang="en-US" smtClean="0"/>
              <a:t>‹#›</a:t>
            </a:fld>
            <a:endParaRPr lang="en-US"/>
          </a:p>
        </p:txBody>
      </p:sp>
    </p:spTree>
    <p:extLst>
      <p:ext uri="{BB962C8B-B14F-4D97-AF65-F5344CB8AC3E}">
        <p14:creationId xmlns:p14="http://schemas.microsoft.com/office/powerpoint/2010/main" val="3931578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9BD67-42DA-2637-A990-7A98C1F73C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ED8021-5364-8CD9-1EED-6EF1317381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7661D5-324C-67A5-B208-69848ADC5F1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FD74443-46F6-2EC8-BB58-B40E27744D30}"/>
              </a:ext>
            </a:extLst>
          </p:cNvPr>
          <p:cNvSpPr>
            <a:spLocks noGrp="1"/>
          </p:cNvSpPr>
          <p:nvPr>
            <p:ph type="sldNum" sz="quarter" idx="5"/>
          </p:nvPr>
        </p:nvSpPr>
        <p:spPr/>
        <p:txBody>
          <a:bodyPr/>
          <a:lstStyle/>
          <a:p>
            <a:fld id="{66BD267A-77A7-6A4A-B02F-291C807CABDB}" type="slidenum">
              <a:rPr lang="en-US" smtClean="0"/>
              <a:t>2</a:t>
            </a:fld>
            <a:endParaRPr lang="en-US"/>
          </a:p>
        </p:txBody>
      </p:sp>
    </p:spTree>
    <p:extLst>
      <p:ext uri="{BB962C8B-B14F-4D97-AF65-F5344CB8AC3E}">
        <p14:creationId xmlns:p14="http://schemas.microsoft.com/office/powerpoint/2010/main" val="3751131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63042-39DF-9BBA-BA5F-4BE99A3EC6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84C0C1-39C1-41D6-42B3-BD460A4D8B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BAA0E4-4D2D-C54A-67B1-7D5C6B3734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0409961-7162-1663-3978-D633AF575AED}"/>
              </a:ext>
            </a:extLst>
          </p:cNvPr>
          <p:cNvSpPr>
            <a:spLocks noGrp="1"/>
          </p:cNvSpPr>
          <p:nvPr>
            <p:ph type="sldNum" sz="quarter" idx="5"/>
          </p:nvPr>
        </p:nvSpPr>
        <p:spPr/>
        <p:txBody>
          <a:bodyPr/>
          <a:lstStyle/>
          <a:p>
            <a:fld id="{66BD267A-77A7-6A4A-B02F-291C807CABDB}" type="slidenum">
              <a:rPr lang="en-US" smtClean="0"/>
              <a:t>3</a:t>
            </a:fld>
            <a:endParaRPr lang="en-US"/>
          </a:p>
        </p:txBody>
      </p:sp>
    </p:spTree>
    <p:extLst>
      <p:ext uri="{BB962C8B-B14F-4D97-AF65-F5344CB8AC3E}">
        <p14:creationId xmlns:p14="http://schemas.microsoft.com/office/powerpoint/2010/main" val="335558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6508A-B38B-CB21-C7BE-896DDA9010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0A19E5-1A25-4A65-800C-340E6B4F7C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DF8D4C-CA6E-3EED-79D6-050D55B6E08B}"/>
              </a:ext>
            </a:extLst>
          </p:cNvPr>
          <p:cNvSpPr>
            <a:spLocks noGrp="1"/>
          </p:cNvSpPr>
          <p:nvPr>
            <p:ph type="dt" sz="half" idx="10"/>
          </p:nvPr>
        </p:nvSpPr>
        <p:spPr/>
        <p:txBody>
          <a:bodyPr/>
          <a:lstStyle/>
          <a:p>
            <a:fld id="{A119E8E0-AE10-A546-928F-4882253E9B13}" type="datetimeFigureOut">
              <a:rPr lang="en-US" smtClean="0"/>
              <a:t>8/22/25</a:t>
            </a:fld>
            <a:endParaRPr lang="en-US"/>
          </a:p>
        </p:txBody>
      </p:sp>
      <p:sp>
        <p:nvSpPr>
          <p:cNvPr id="5" name="Footer Placeholder 4">
            <a:extLst>
              <a:ext uri="{FF2B5EF4-FFF2-40B4-BE49-F238E27FC236}">
                <a16:creationId xmlns:a16="http://schemas.microsoft.com/office/drawing/2014/main" id="{C167672E-7FBF-18DC-7E68-70726EA69F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A9F94C-596D-435A-97C7-ADD0D6CEF0B6}"/>
              </a:ext>
            </a:extLst>
          </p:cNvPr>
          <p:cNvSpPr>
            <a:spLocks noGrp="1"/>
          </p:cNvSpPr>
          <p:nvPr>
            <p:ph type="sldNum" sz="quarter" idx="12"/>
          </p:nvPr>
        </p:nvSpPr>
        <p:spPr/>
        <p:txBody>
          <a:bodyPr/>
          <a:lstStyle/>
          <a:p>
            <a:fld id="{19C67B64-F4C3-7849-9952-D46DD7B28D33}" type="slidenum">
              <a:rPr lang="en-US" smtClean="0"/>
              <a:t>‹#›</a:t>
            </a:fld>
            <a:endParaRPr lang="en-US"/>
          </a:p>
        </p:txBody>
      </p:sp>
    </p:spTree>
    <p:extLst>
      <p:ext uri="{BB962C8B-B14F-4D97-AF65-F5344CB8AC3E}">
        <p14:creationId xmlns:p14="http://schemas.microsoft.com/office/powerpoint/2010/main" val="1435280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E6F83-9C74-6B9D-D0D3-2EB9BA6EFF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7C0117-C5CD-A83C-D14B-7D4DA40080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70A5C8-D719-13E6-0A27-5C41E8663B0D}"/>
              </a:ext>
            </a:extLst>
          </p:cNvPr>
          <p:cNvSpPr>
            <a:spLocks noGrp="1"/>
          </p:cNvSpPr>
          <p:nvPr>
            <p:ph type="dt" sz="half" idx="10"/>
          </p:nvPr>
        </p:nvSpPr>
        <p:spPr/>
        <p:txBody>
          <a:bodyPr/>
          <a:lstStyle/>
          <a:p>
            <a:fld id="{A119E8E0-AE10-A546-928F-4882253E9B13}" type="datetimeFigureOut">
              <a:rPr lang="en-US" smtClean="0"/>
              <a:t>8/22/25</a:t>
            </a:fld>
            <a:endParaRPr lang="en-US"/>
          </a:p>
        </p:txBody>
      </p:sp>
      <p:sp>
        <p:nvSpPr>
          <p:cNvPr id="5" name="Footer Placeholder 4">
            <a:extLst>
              <a:ext uri="{FF2B5EF4-FFF2-40B4-BE49-F238E27FC236}">
                <a16:creationId xmlns:a16="http://schemas.microsoft.com/office/drawing/2014/main" id="{2AF5A1AE-41B2-6982-ABAF-EBAC38B0E1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988DFC-33C2-532D-6093-C1422630B3CF}"/>
              </a:ext>
            </a:extLst>
          </p:cNvPr>
          <p:cNvSpPr>
            <a:spLocks noGrp="1"/>
          </p:cNvSpPr>
          <p:nvPr>
            <p:ph type="sldNum" sz="quarter" idx="12"/>
          </p:nvPr>
        </p:nvSpPr>
        <p:spPr/>
        <p:txBody>
          <a:bodyPr/>
          <a:lstStyle/>
          <a:p>
            <a:fld id="{19C67B64-F4C3-7849-9952-D46DD7B28D33}" type="slidenum">
              <a:rPr lang="en-US" smtClean="0"/>
              <a:t>‹#›</a:t>
            </a:fld>
            <a:endParaRPr lang="en-US"/>
          </a:p>
        </p:txBody>
      </p:sp>
    </p:spTree>
    <p:extLst>
      <p:ext uri="{BB962C8B-B14F-4D97-AF65-F5344CB8AC3E}">
        <p14:creationId xmlns:p14="http://schemas.microsoft.com/office/powerpoint/2010/main" val="208548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0CC56A-1664-B639-E8E3-E5C73F169B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52CF77-7AE2-00F2-E65E-9BF14E040C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C9FF2A-7E59-073B-2730-B66AC5C8EA67}"/>
              </a:ext>
            </a:extLst>
          </p:cNvPr>
          <p:cNvSpPr>
            <a:spLocks noGrp="1"/>
          </p:cNvSpPr>
          <p:nvPr>
            <p:ph type="dt" sz="half" idx="10"/>
          </p:nvPr>
        </p:nvSpPr>
        <p:spPr/>
        <p:txBody>
          <a:bodyPr/>
          <a:lstStyle/>
          <a:p>
            <a:fld id="{A119E8E0-AE10-A546-928F-4882253E9B13}" type="datetimeFigureOut">
              <a:rPr lang="en-US" smtClean="0"/>
              <a:t>8/22/25</a:t>
            </a:fld>
            <a:endParaRPr lang="en-US"/>
          </a:p>
        </p:txBody>
      </p:sp>
      <p:sp>
        <p:nvSpPr>
          <p:cNvPr id="5" name="Footer Placeholder 4">
            <a:extLst>
              <a:ext uri="{FF2B5EF4-FFF2-40B4-BE49-F238E27FC236}">
                <a16:creationId xmlns:a16="http://schemas.microsoft.com/office/drawing/2014/main" id="{68F36A8C-ADDA-B52F-98DD-B5BC807ECF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B6E0A4-CE74-5AD0-C2F0-F48A6AA7CEC0}"/>
              </a:ext>
            </a:extLst>
          </p:cNvPr>
          <p:cNvSpPr>
            <a:spLocks noGrp="1"/>
          </p:cNvSpPr>
          <p:nvPr>
            <p:ph type="sldNum" sz="quarter" idx="12"/>
          </p:nvPr>
        </p:nvSpPr>
        <p:spPr/>
        <p:txBody>
          <a:bodyPr/>
          <a:lstStyle/>
          <a:p>
            <a:fld id="{19C67B64-F4C3-7849-9952-D46DD7B28D33}" type="slidenum">
              <a:rPr lang="en-US" smtClean="0"/>
              <a:t>‹#›</a:t>
            </a:fld>
            <a:endParaRPr lang="en-US"/>
          </a:p>
        </p:txBody>
      </p:sp>
    </p:spTree>
    <p:extLst>
      <p:ext uri="{BB962C8B-B14F-4D97-AF65-F5344CB8AC3E}">
        <p14:creationId xmlns:p14="http://schemas.microsoft.com/office/powerpoint/2010/main" val="626384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D770C-93CB-2181-C79E-47F7C13126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7FDF02-1002-586F-9281-5830CB6151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6DB24-189D-2968-C342-1849D3210CD2}"/>
              </a:ext>
            </a:extLst>
          </p:cNvPr>
          <p:cNvSpPr>
            <a:spLocks noGrp="1"/>
          </p:cNvSpPr>
          <p:nvPr>
            <p:ph type="dt" sz="half" idx="10"/>
          </p:nvPr>
        </p:nvSpPr>
        <p:spPr/>
        <p:txBody>
          <a:bodyPr/>
          <a:lstStyle/>
          <a:p>
            <a:fld id="{A119E8E0-AE10-A546-928F-4882253E9B13}" type="datetimeFigureOut">
              <a:rPr lang="en-US" smtClean="0"/>
              <a:t>8/22/25</a:t>
            </a:fld>
            <a:endParaRPr lang="en-US"/>
          </a:p>
        </p:txBody>
      </p:sp>
      <p:sp>
        <p:nvSpPr>
          <p:cNvPr id="5" name="Footer Placeholder 4">
            <a:extLst>
              <a:ext uri="{FF2B5EF4-FFF2-40B4-BE49-F238E27FC236}">
                <a16:creationId xmlns:a16="http://schemas.microsoft.com/office/drawing/2014/main" id="{3C6CCF3F-64DD-8DB5-EC76-6880C69864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273D04-B504-F560-0285-03508AA55C54}"/>
              </a:ext>
            </a:extLst>
          </p:cNvPr>
          <p:cNvSpPr>
            <a:spLocks noGrp="1"/>
          </p:cNvSpPr>
          <p:nvPr>
            <p:ph type="sldNum" sz="quarter" idx="12"/>
          </p:nvPr>
        </p:nvSpPr>
        <p:spPr/>
        <p:txBody>
          <a:bodyPr/>
          <a:lstStyle/>
          <a:p>
            <a:fld id="{19C67B64-F4C3-7849-9952-D46DD7B28D33}" type="slidenum">
              <a:rPr lang="en-US" smtClean="0"/>
              <a:t>‹#›</a:t>
            </a:fld>
            <a:endParaRPr lang="en-US"/>
          </a:p>
        </p:txBody>
      </p:sp>
    </p:spTree>
    <p:extLst>
      <p:ext uri="{BB962C8B-B14F-4D97-AF65-F5344CB8AC3E}">
        <p14:creationId xmlns:p14="http://schemas.microsoft.com/office/powerpoint/2010/main" val="1371646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DB915-3AC7-5565-2BC9-17506C962E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D73715-75F4-068C-822D-35323CD0874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6369C7-EDBA-06F0-6154-F6FE788A0FBD}"/>
              </a:ext>
            </a:extLst>
          </p:cNvPr>
          <p:cNvSpPr>
            <a:spLocks noGrp="1"/>
          </p:cNvSpPr>
          <p:nvPr>
            <p:ph type="dt" sz="half" idx="10"/>
          </p:nvPr>
        </p:nvSpPr>
        <p:spPr/>
        <p:txBody>
          <a:bodyPr/>
          <a:lstStyle/>
          <a:p>
            <a:fld id="{A119E8E0-AE10-A546-928F-4882253E9B13}" type="datetimeFigureOut">
              <a:rPr lang="en-US" smtClean="0"/>
              <a:t>8/22/25</a:t>
            </a:fld>
            <a:endParaRPr lang="en-US"/>
          </a:p>
        </p:txBody>
      </p:sp>
      <p:sp>
        <p:nvSpPr>
          <p:cNvPr id="5" name="Footer Placeholder 4">
            <a:extLst>
              <a:ext uri="{FF2B5EF4-FFF2-40B4-BE49-F238E27FC236}">
                <a16:creationId xmlns:a16="http://schemas.microsoft.com/office/drawing/2014/main" id="{4561AAC8-2B71-4CF6-AF81-FD3F1E01F1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5974A3-A079-B9E7-BF49-BC913648C1EE}"/>
              </a:ext>
            </a:extLst>
          </p:cNvPr>
          <p:cNvSpPr>
            <a:spLocks noGrp="1"/>
          </p:cNvSpPr>
          <p:nvPr>
            <p:ph type="sldNum" sz="quarter" idx="12"/>
          </p:nvPr>
        </p:nvSpPr>
        <p:spPr/>
        <p:txBody>
          <a:bodyPr/>
          <a:lstStyle/>
          <a:p>
            <a:fld id="{19C67B64-F4C3-7849-9952-D46DD7B28D33}" type="slidenum">
              <a:rPr lang="en-US" smtClean="0"/>
              <a:t>‹#›</a:t>
            </a:fld>
            <a:endParaRPr lang="en-US"/>
          </a:p>
        </p:txBody>
      </p:sp>
    </p:spTree>
    <p:extLst>
      <p:ext uri="{BB962C8B-B14F-4D97-AF65-F5344CB8AC3E}">
        <p14:creationId xmlns:p14="http://schemas.microsoft.com/office/powerpoint/2010/main" val="1034921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BD6ED-09AA-401F-FF7E-9B57B83E37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CDBF67-7A24-63C2-B498-E97B4D4C10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2A5187-0160-D7F5-5289-2B96EF2596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6C7DE4-A6C1-051E-5739-7A9A6B3A8A4E}"/>
              </a:ext>
            </a:extLst>
          </p:cNvPr>
          <p:cNvSpPr>
            <a:spLocks noGrp="1"/>
          </p:cNvSpPr>
          <p:nvPr>
            <p:ph type="dt" sz="half" idx="10"/>
          </p:nvPr>
        </p:nvSpPr>
        <p:spPr/>
        <p:txBody>
          <a:bodyPr/>
          <a:lstStyle/>
          <a:p>
            <a:fld id="{A119E8E0-AE10-A546-928F-4882253E9B13}" type="datetimeFigureOut">
              <a:rPr lang="en-US" smtClean="0"/>
              <a:t>8/22/25</a:t>
            </a:fld>
            <a:endParaRPr lang="en-US"/>
          </a:p>
        </p:txBody>
      </p:sp>
      <p:sp>
        <p:nvSpPr>
          <p:cNvPr id="6" name="Footer Placeholder 5">
            <a:extLst>
              <a:ext uri="{FF2B5EF4-FFF2-40B4-BE49-F238E27FC236}">
                <a16:creationId xmlns:a16="http://schemas.microsoft.com/office/drawing/2014/main" id="{67AABEEE-E1FD-FE22-E607-FD39098EC5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F62A3B-07B2-0385-73A6-EB0B42497229}"/>
              </a:ext>
            </a:extLst>
          </p:cNvPr>
          <p:cNvSpPr>
            <a:spLocks noGrp="1"/>
          </p:cNvSpPr>
          <p:nvPr>
            <p:ph type="sldNum" sz="quarter" idx="12"/>
          </p:nvPr>
        </p:nvSpPr>
        <p:spPr/>
        <p:txBody>
          <a:bodyPr/>
          <a:lstStyle/>
          <a:p>
            <a:fld id="{19C67B64-F4C3-7849-9952-D46DD7B28D33}" type="slidenum">
              <a:rPr lang="en-US" smtClean="0"/>
              <a:t>‹#›</a:t>
            </a:fld>
            <a:endParaRPr lang="en-US"/>
          </a:p>
        </p:txBody>
      </p:sp>
    </p:spTree>
    <p:extLst>
      <p:ext uri="{BB962C8B-B14F-4D97-AF65-F5344CB8AC3E}">
        <p14:creationId xmlns:p14="http://schemas.microsoft.com/office/powerpoint/2010/main" val="2266885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3A91F-287C-B10F-CD39-3B8C3744AD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99170C-2BF4-86E2-1E1E-91C7C2A8DF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A4EA4B-EADF-6C87-FAEA-20BAF772A9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2D8FB7-DCEC-6A0C-8076-E87D944BFB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CB05D5-BB8E-CFA4-09C9-A2333086C7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1D16AD-0E5B-44B4-B87A-003A971F4801}"/>
              </a:ext>
            </a:extLst>
          </p:cNvPr>
          <p:cNvSpPr>
            <a:spLocks noGrp="1"/>
          </p:cNvSpPr>
          <p:nvPr>
            <p:ph type="dt" sz="half" idx="10"/>
          </p:nvPr>
        </p:nvSpPr>
        <p:spPr/>
        <p:txBody>
          <a:bodyPr/>
          <a:lstStyle/>
          <a:p>
            <a:fld id="{A119E8E0-AE10-A546-928F-4882253E9B13}" type="datetimeFigureOut">
              <a:rPr lang="en-US" smtClean="0"/>
              <a:t>8/22/25</a:t>
            </a:fld>
            <a:endParaRPr lang="en-US"/>
          </a:p>
        </p:txBody>
      </p:sp>
      <p:sp>
        <p:nvSpPr>
          <p:cNvPr id="8" name="Footer Placeholder 7">
            <a:extLst>
              <a:ext uri="{FF2B5EF4-FFF2-40B4-BE49-F238E27FC236}">
                <a16:creationId xmlns:a16="http://schemas.microsoft.com/office/drawing/2014/main" id="{70C4F4A0-C587-2802-7579-285A128B16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80950B-630F-B5E7-FF4D-23DCA2EA88E2}"/>
              </a:ext>
            </a:extLst>
          </p:cNvPr>
          <p:cNvSpPr>
            <a:spLocks noGrp="1"/>
          </p:cNvSpPr>
          <p:nvPr>
            <p:ph type="sldNum" sz="quarter" idx="12"/>
          </p:nvPr>
        </p:nvSpPr>
        <p:spPr/>
        <p:txBody>
          <a:bodyPr/>
          <a:lstStyle/>
          <a:p>
            <a:fld id="{19C67B64-F4C3-7849-9952-D46DD7B28D33}" type="slidenum">
              <a:rPr lang="en-US" smtClean="0"/>
              <a:t>‹#›</a:t>
            </a:fld>
            <a:endParaRPr lang="en-US"/>
          </a:p>
        </p:txBody>
      </p:sp>
    </p:spTree>
    <p:extLst>
      <p:ext uri="{BB962C8B-B14F-4D97-AF65-F5344CB8AC3E}">
        <p14:creationId xmlns:p14="http://schemas.microsoft.com/office/powerpoint/2010/main" val="1632673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8462D-D094-6A5C-337F-62D9545FFB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35D527-0EFD-FD10-0B0E-13592DACC914}"/>
              </a:ext>
            </a:extLst>
          </p:cNvPr>
          <p:cNvSpPr>
            <a:spLocks noGrp="1"/>
          </p:cNvSpPr>
          <p:nvPr>
            <p:ph type="dt" sz="half" idx="10"/>
          </p:nvPr>
        </p:nvSpPr>
        <p:spPr/>
        <p:txBody>
          <a:bodyPr/>
          <a:lstStyle/>
          <a:p>
            <a:fld id="{A119E8E0-AE10-A546-928F-4882253E9B13}" type="datetimeFigureOut">
              <a:rPr lang="en-US" smtClean="0"/>
              <a:t>8/22/25</a:t>
            </a:fld>
            <a:endParaRPr lang="en-US"/>
          </a:p>
        </p:txBody>
      </p:sp>
      <p:sp>
        <p:nvSpPr>
          <p:cNvPr id="4" name="Footer Placeholder 3">
            <a:extLst>
              <a:ext uri="{FF2B5EF4-FFF2-40B4-BE49-F238E27FC236}">
                <a16:creationId xmlns:a16="http://schemas.microsoft.com/office/drawing/2014/main" id="{44AA1BB0-DF8D-5248-7B18-EA65650B8D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300015-6FA6-1A36-2799-A0B40FD007DD}"/>
              </a:ext>
            </a:extLst>
          </p:cNvPr>
          <p:cNvSpPr>
            <a:spLocks noGrp="1"/>
          </p:cNvSpPr>
          <p:nvPr>
            <p:ph type="sldNum" sz="quarter" idx="12"/>
          </p:nvPr>
        </p:nvSpPr>
        <p:spPr/>
        <p:txBody>
          <a:bodyPr/>
          <a:lstStyle/>
          <a:p>
            <a:fld id="{19C67B64-F4C3-7849-9952-D46DD7B28D33}" type="slidenum">
              <a:rPr lang="en-US" smtClean="0"/>
              <a:t>‹#›</a:t>
            </a:fld>
            <a:endParaRPr lang="en-US"/>
          </a:p>
        </p:txBody>
      </p:sp>
    </p:spTree>
    <p:extLst>
      <p:ext uri="{BB962C8B-B14F-4D97-AF65-F5344CB8AC3E}">
        <p14:creationId xmlns:p14="http://schemas.microsoft.com/office/powerpoint/2010/main" val="264731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4D8D93-9938-6CD3-A143-17BD4602FEA9}"/>
              </a:ext>
            </a:extLst>
          </p:cNvPr>
          <p:cNvSpPr>
            <a:spLocks noGrp="1"/>
          </p:cNvSpPr>
          <p:nvPr>
            <p:ph type="dt" sz="half" idx="10"/>
          </p:nvPr>
        </p:nvSpPr>
        <p:spPr/>
        <p:txBody>
          <a:bodyPr/>
          <a:lstStyle/>
          <a:p>
            <a:fld id="{A119E8E0-AE10-A546-928F-4882253E9B13}" type="datetimeFigureOut">
              <a:rPr lang="en-US" smtClean="0"/>
              <a:t>8/22/25</a:t>
            </a:fld>
            <a:endParaRPr lang="en-US"/>
          </a:p>
        </p:txBody>
      </p:sp>
      <p:sp>
        <p:nvSpPr>
          <p:cNvPr id="3" name="Footer Placeholder 2">
            <a:extLst>
              <a:ext uri="{FF2B5EF4-FFF2-40B4-BE49-F238E27FC236}">
                <a16:creationId xmlns:a16="http://schemas.microsoft.com/office/drawing/2014/main" id="{73EA86DF-C7DA-CC2C-A14A-099A2C1EE6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ACD8E1-FF01-9962-2DC4-5DBCEAB34BC1}"/>
              </a:ext>
            </a:extLst>
          </p:cNvPr>
          <p:cNvSpPr>
            <a:spLocks noGrp="1"/>
          </p:cNvSpPr>
          <p:nvPr>
            <p:ph type="sldNum" sz="quarter" idx="12"/>
          </p:nvPr>
        </p:nvSpPr>
        <p:spPr/>
        <p:txBody>
          <a:bodyPr/>
          <a:lstStyle/>
          <a:p>
            <a:fld id="{19C67B64-F4C3-7849-9952-D46DD7B28D33}" type="slidenum">
              <a:rPr lang="en-US" smtClean="0"/>
              <a:t>‹#›</a:t>
            </a:fld>
            <a:endParaRPr lang="en-US"/>
          </a:p>
        </p:txBody>
      </p:sp>
    </p:spTree>
    <p:extLst>
      <p:ext uri="{BB962C8B-B14F-4D97-AF65-F5344CB8AC3E}">
        <p14:creationId xmlns:p14="http://schemas.microsoft.com/office/powerpoint/2010/main" val="122797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AB60F-4408-D10F-28B5-2E7685B074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7FBB86-96A9-B3CC-C3B6-5D5F2E2FD2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5490EB-F2F5-5302-0FC0-21DF70C943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5CF3AE-0C75-4D2A-4107-176E859C62B3}"/>
              </a:ext>
            </a:extLst>
          </p:cNvPr>
          <p:cNvSpPr>
            <a:spLocks noGrp="1"/>
          </p:cNvSpPr>
          <p:nvPr>
            <p:ph type="dt" sz="half" idx="10"/>
          </p:nvPr>
        </p:nvSpPr>
        <p:spPr/>
        <p:txBody>
          <a:bodyPr/>
          <a:lstStyle/>
          <a:p>
            <a:fld id="{A119E8E0-AE10-A546-928F-4882253E9B13}" type="datetimeFigureOut">
              <a:rPr lang="en-US" smtClean="0"/>
              <a:t>8/22/25</a:t>
            </a:fld>
            <a:endParaRPr lang="en-US"/>
          </a:p>
        </p:txBody>
      </p:sp>
      <p:sp>
        <p:nvSpPr>
          <p:cNvPr id="6" name="Footer Placeholder 5">
            <a:extLst>
              <a:ext uri="{FF2B5EF4-FFF2-40B4-BE49-F238E27FC236}">
                <a16:creationId xmlns:a16="http://schemas.microsoft.com/office/drawing/2014/main" id="{50031D2A-248F-D289-EBE4-9EC289BA35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018078-F04C-2F4D-08E3-C51D9D0C6A60}"/>
              </a:ext>
            </a:extLst>
          </p:cNvPr>
          <p:cNvSpPr>
            <a:spLocks noGrp="1"/>
          </p:cNvSpPr>
          <p:nvPr>
            <p:ph type="sldNum" sz="quarter" idx="12"/>
          </p:nvPr>
        </p:nvSpPr>
        <p:spPr/>
        <p:txBody>
          <a:bodyPr/>
          <a:lstStyle/>
          <a:p>
            <a:fld id="{19C67B64-F4C3-7849-9952-D46DD7B28D33}" type="slidenum">
              <a:rPr lang="en-US" smtClean="0"/>
              <a:t>‹#›</a:t>
            </a:fld>
            <a:endParaRPr lang="en-US"/>
          </a:p>
        </p:txBody>
      </p:sp>
    </p:spTree>
    <p:extLst>
      <p:ext uri="{BB962C8B-B14F-4D97-AF65-F5344CB8AC3E}">
        <p14:creationId xmlns:p14="http://schemas.microsoft.com/office/powerpoint/2010/main" val="1696105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119CF-1330-8EBB-D9E6-E639838843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254BBF-C513-38DE-1A82-D20E3ED732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35528A-729E-C8FF-CB6A-E87F4EA105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2F219C-C606-B344-5FA3-5FDEDC282875}"/>
              </a:ext>
            </a:extLst>
          </p:cNvPr>
          <p:cNvSpPr>
            <a:spLocks noGrp="1"/>
          </p:cNvSpPr>
          <p:nvPr>
            <p:ph type="dt" sz="half" idx="10"/>
          </p:nvPr>
        </p:nvSpPr>
        <p:spPr/>
        <p:txBody>
          <a:bodyPr/>
          <a:lstStyle/>
          <a:p>
            <a:fld id="{A119E8E0-AE10-A546-928F-4882253E9B13}" type="datetimeFigureOut">
              <a:rPr lang="en-US" smtClean="0"/>
              <a:t>8/22/25</a:t>
            </a:fld>
            <a:endParaRPr lang="en-US"/>
          </a:p>
        </p:txBody>
      </p:sp>
      <p:sp>
        <p:nvSpPr>
          <p:cNvPr id="6" name="Footer Placeholder 5">
            <a:extLst>
              <a:ext uri="{FF2B5EF4-FFF2-40B4-BE49-F238E27FC236}">
                <a16:creationId xmlns:a16="http://schemas.microsoft.com/office/drawing/2014/main" id="{D2D58FF2-8CB8-2468-3E1F-1DC0263097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51B7F4-F30A-36E2-5771-24D63B61B64A}"/>
              </a:ext>
            </a:extLst>
          </p:cNvPr>
          <p:cNvSpPr>
            <a:spLocks noGrp="1"/>
          </p:cNvSpPr>
          <p:nvPr>
            <p:ph type="sldNum" sz="quarter" idx="12"/>
          </p:nvPr>
        </p:nvSpPr>
        <p:spPr/>
        <p:txBody>
          <a:bodyPr/>
          <a:lstStyle/>
          <a:p>
            <a:fld id="{19C67B64-F4C3-7849-9952-D46DD7B28D33}" type="slidenum">
              <a:rPr lang="en-US" smtClean="0"/>
              <a:t>‹#›</a:t>
            </a:fld>
            <a:endParaRPr lang="en-US"/>
          </a:p>
        </p:txBody>
      </p:sp>
    </p:spTree>
    <p:extLst>
      <p:ext uri="{BB962C8B-B14F-4D97-AF65-F5344CB8AC3E}">
        <p14:creationId xmlns:p14="http://schemas.microsoft.com/office/powerpoint/2010/main" val="2231630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8C3F8C-1ED5-B8BA-0E2D-7192E52301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94C847-46F9-4A79-24C3-9E6B8A4573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5EBE7-8625-97D9-FC08-C56A3EA4A0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119E8E0-AE10-A546-928F-4882253E9B13}" type="datetimeFigureOut">
              <a:rPr lang="en-US" smtClean="0"/>
              <a:t>8/22/25</a:t>
            </a:fld>
            <a:endParaRPr lang="en-US"/>
          </a:p>
        </p:txBody>
      </p:sp>
      <p:sp>
        <p:nvSpPr>
          <p:cNvPr id="5" name="Footer Placeholder 4">
            <a:extLst>
              <a:ext uri="{FF2B5EF4-FFF2-40B4-BE49-F238E27FC236}">
                <a16:creationId xmlns:a16="http://schemas.microsoft.com/office/drawing/2014/main" id="{5C8CF156-27C5-AF73-BC80-1CD25B00BD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CCC4847-C6EA-8E78-7376-89044EE420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9C67B64-F4C3-7849-9952-D46DD7B28D33}" type="slidenum">
              <a:rPr lang="en-US" smtClean="0"/>
              <a:t>‹#›</a:t>
            </a:fld>
            <a:endParaRPr lang="en-US"/>
          </a:p>
        </p:txBody>
      </p:sp>
    </p:spTree>
    <p:extLst>
      <p:ext uri="{BB962C8B-B14F-4D97-AF65-F5344CB8AC3E}">
        <p14:creationId xmlns:p14="http://schemas.microsoft.com/office/powerpoint/2010/main" val="464664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6.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black logo&#10;&#10;AI-generated content may be incorrect.">
            <a:extLst>
              <a:ext uri="{FF2B5EF4-FFF2-40B4-BE49-F238E27FC236}">
                <a16:creationId xmlns:a16="http://schemas.microsoft.com/office/drawing/2014/main" id="{DF5BC385-F572-76A7-9046-55D6FC75AB55}"/>
              </a:ext>
            </a:extLst>
          </p:cNvPr>
          <p:cNvPicPr>
            <a:picLocks noChangeAspect="1"/>
          </p:cNvPicPr>
          <p:nvPr/>
        </p:nvPicPr>
        <p:blipFill>
          <a:blip r:embed="rId2"/>
          <a:stretch>
            <a:fillRect/>
          </a:stretch>
        </p:blipFill>
        <p:spPr>
          <a:xfrm>
            <a:off x="3662632" y="2567837"/>
            <a:ext cx="4866731" cy="1533568"/>
          </a:xfrm>
          <a:prstGeom prst="rect">
            <a:avLst/>
          </a:prstGeom>
        </p:spPr>
      </p:pic>
      <p:sp>
        <p:nvSpPr>
          <p:cNvPr id="6" name="TextBox 5">
            <a:extLst>
              <a:ext uri="{FF2B5EF4-FFF2-40B4-BE49-F238E27FC236}">
                <a16:creationId xmlns:a16="http://schemas.microsoft.com/office/drawing/2014/main" id="{3122F2BF-C5BF-FF8C-D999-47B40F926B4F}"/>
              </a:ext>
            </a:extLst>
          </p:cNvPr>
          <p:cNvSpPr txBox="1"/>
          <p:nvPr/>
        </p:nvSpPr>
        <p:spPr>
          <a:xfrm>
            <a:off x="2594972" y="4414040"/>
            <a:ext cx="7002049" cy="523220"/>
          </a:xfrm>
          <a:prstGeom prst="rect">
            <a:avLst/>
          </a:prstGeom>
          <a:noFill/>
        </p:spPr>
        <p:txBody>
          <a:bodyPr wrap="square" rtlCol="0">
            <a:spAutoFit/>
          </a:bodyPr>
          <a:lstStyle/>
          <a:p>
            <a:pPr algn="ctr"/>
            <a:r>
              <a:rPr lang="en-US" sz="2800" b="1" dirty="0">
                <a:solidFill>
                  <a:srgbClr val="2D3750"/>
                </a:solidFill>
                <a:latin typeface="Arial" panose="020B0604020202020204" pitchFamily="34" charset="0"/>
                <a:cs typeface="Arial" panose="020B0604020202020204" pitchFamily="34" charset="0"/>
              </a:rPr>
              <a:t>Head Pressure Controls</a:t>
            </a:r>
          </a:p>
        </p:txBody>
      </p:sp>
      <p:pic>
        <p:nvPicPr>
          <p:cNvPr id="8" name="Picture 7" descr="A flag with text and stars&#10;&#10;AI-generated content may be incorrect.">
            <a:extLst>
              <a:ext uri="{FF2B5EF4-FFF2-40B4-BE49-F238E27FC236}">
                <a16:creationId xmlns:a16="http://schemas.microsoft.com/office/drawing/2014/main" id="{C1A1BD05-D134-9252-4236-21AAEF11182F}"/>
              </a:ext>
            </a:extLst>
          </p:cNvPr>
          <p:cNvPicPr>
            <a:picLocks noChangeAspect="1"/>
          </p:cNvPicPr>
          <p:nvPr/>
        </p:nvPicPr>
        <p:blipFill>
          <a:blip r:embed="rId3"/>
          <a:stretch>
            <a:fillRect/>
          </a:stretch>
        </p:blipFill>
        <p:spPr>
          <a:xfrm>
            <a:off x="10684041" y="366762"/>
            <a:ext cx="1085783" cy="776461"/>
          </a:xfrm>
          <a:prstGeom prst="rect">
            <a:avLst/>
          </a:prstGeom>
        </p:spPr>
      </p:pic>
    </p:spTree>
    <p:extLst>
      <p:ext uri="{BB962C8B-B14F-4D97-AF65-F5344CB8AC3E}">
        <p14:creationId xmlns:p14="http://schemas.microsoft.com/office/powerpoint/2010/main" val="1874267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FB094-A385-E10A-E86B-7ECF85335C5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4BE53A6-B3AB-7B76-5662-7E2FDF5A30A2}"/>
              </a:ext>
            </a:extLst>
          </p:cNvPr>
          <p:cNvPicPr>
            <a:picLocks noChangeAspect="1"/>
          </p:cNvPicPr>
          <p:nvPr/>
        </p:nvPicPr>
        <p:blipFill>
          <a:blip r:embed="rId3"/>
          <a:srcRect l="10401" t="14913" r="14051" b="13239"/>
          <a:stretch>
            <a:fillRect/>
          </a:stretch>
        </p:blipFill>
        <p:spPr>
          <a:xfrm>
            <a:off x="6094212" y="909486"/>
            <a:ext cx="1787125" cy="1136285"/>
          </a:xfrm>
          <a:prstGeom prst="rect">
            <a:avLst/>
          </a:prstGeom>
        </p:spPr>
      </p:pic>
      <p:sp>
        <p:nvSpPr>
          <p:cNvPr id="42" name="Rectangle 41">
            <a:extLst>
              <a:ext uri="{FF2B5EF4-FFF2-40B4-BE49-F238E27FC236}">
                <a16:creationId xmlns:a16="http://schemas.microsoft.com/office/drawing/2014/main" id="{6F938C8F-8AB2-9435-9F1C-B503DE5F4CB9}"/>
              </a:ext>
            </a:extLst>
          </p:cNvPr>
          <p:cNvSpPr/>
          <p:nvPr/>
        </p:nvSpPr>
        <p:spPr>
          <a:xfrm rot="10800000">
            <a:off x="8055202" y="-12169"/>
            <a:ext cx="4137663" cy="5372506"/>
          </a:xfrm>
          <a:prstGeom prst="rect">
            <a:avLst/>
          </a:prstGeom>
          <a:solidFill>
            <a:srgbClr val="2D37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34A79408-D429-2A6C-6BBE-2E8C7AFC7F3F}"/>
              </a:ext>
            </a:extLst>
          </p:cNvPr>
          <p:cNvPicPr>
            <a:picLocks noChangeAspect="1"/>
          </p:cNvPicPr>
          <p:nvPr/>
        </p:nvPicPr>
        <p:blipFill>
          <a:blip r:embed="rId4">
            <a:alphaModFix amt="54000"/>
          </a:blip>
          <a:srcRect l="8792" r="758"/>
          <a:stretch/>
        </p:blipFill>
        <p:spPr>
          <a:xfrm rot="5400000">
            <a:off x="3571196" y="-3585224"/>
            <a:ext cx="926825" cy="8069216"/>
          </a:xfrm>
          <a:prstGeom prst="rect">
            <a:avLst/>
          </a:prstGeom>
        </p:spPr>
      </p:pic>
      <p:sp>
        <p:nvSpPr>
          <p:cNvPr id="13" name="Title 1">
            <a:extLst>
              <a:ext uri="{FF2B5EF4-FFF2-40B4-BE49-F238E27FC236}">
                <a16:creationId xmlns:a16="http://schemas.microsoft.com/office/drawing/2014/main" id="{1C897B08-0427-B591-A02E-BC89CE5219C1}"/>
              </a:ext>
            </a:extLst>
          </p:cNvPr>
          <p:cNvSpPr txBox="1">
            <a:spLocks/>
          </p:cNvSpPr>
          <p:nvPr/>
        </p:nvSpPr>
        <p:spPr>
          <a:xfrm>
            <a:off x="295451" y="683243"/>
            <a:ext cx="5868334" cy="9265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2D3750"/>
                </a:solidFill>
                <a:latin typeface="Aptos ExtraBold"/>
              </a:rPr>
              <a:t>ICM325A – Single-Phase Universal Head Pressure Control</a:t>
            </a:r>
            <a:endParaRPr lang="en-US" sz="2800" b="1">
              <a:solidFill>
                <a:srgbClr val="2D3750"/>
              </a:solidFill>
              <a:latin typeface="Aptos ExtraBold" panose="020B0004020202020204" pitchFamily="34" charset="0"/>
            </a:endParaRPr>
          </a:p>
        </p:txBody>
      </p:sp>
      <p:sp>
        <p:nvSpPr>
          <p:cNvPr id="47" name="TextBox 12">
            <a:extLst>
              <a:ext uri="{FF2B5EF4-FFF2-40B4-BE49-F238E27FC236}">
                <a16:creationId xmlns:a16="http://schemas.microsoft.com/office/drawing/2014/main" id="{3E41ADCB-FCC6-6FA6-9BBF-81C503FADB41}"/>
              </a:ext>
            </a:extLst>
          </p:cNvPr>
          <p:cNvSpPr txBox="1"/>
          <p:nvPr/>
        </p:nvSpPr>
        <p:spPr>
          <a:xfrm>
            <a:off x="8293248" y="3428436"/>
            <a:ext cx="3609267" cy="2292487"/>
          </a:xfrm>
          <a:prstGeom prst="rect">
            <a:avLst/>
          </a:prstGeom>
        </p:spPr>
        <p:txBody>
          <a:bodyPr wrap="square" lIns="0" tIns="0" rIns="0" bIns="0" rtlCol="0" anchor="t">
            <a:spAutoFit/>
          </a:bodyPr>
          <a:lstStyle/>
          <a:p>
            <a:pPr>
              <a:spcBef>
                <a:spcPct val="0"/>
              </a:spcBef>
            </a:pPr>
            <a:r>
              <a:rPr lang="en-US" sz="1600" b="1" dirty="0">
                <a:solidFill>
                  <a:srgbClr val="3CA1D5"/>
                </a:solidFill>
                <a:ea typeface="DM Sans Bold"/>
                <a:cs typeface="DM Sans Bold"/>
                <a:sym typeface="DM Sans Bold"/>
              </a:rPr>
              <a:t>REPLACES:</a:t>
            </a:r>
            <a:endParaRPr lang="en-US"/>
          </a:p>
          <a:p>
            <a:pPr marL="171450" indent="-171450">
              <a:buFont typeface="Arial" panose="020B0604020202020204" pitchFamily="34" charset="0"/>
              <a:buChar char="•"/>
            </a:pPr>
            <a:r>
              <a:rPr lang="en-US" sz="1400" b="1" dirty="0">
                <a:solidFill>
                  <a:schemeClr val="bg1"/>
                </a:solidFill>
                <a:ea typeface="+mn-lt"/>
                <a:cs typeface="+mn-lt"/>
              </a:rPr>
              <a:t>ACT: </a:t>
            </a:r>
            <a:r>
              <a:rPr lang="en-US" sz="1400" dirty="0">
                <a:solidFill>
                  <a:schemeClr val="bg1"/>
                </a:solidFill>
                <a:ea typeface="+mn-lt"/>
                <a:cs typeface="+mn-lt"/>
              </a:rPr>
              <a:t>FM2000</a:t>
            </a:r>
          </a:p>
          <a:p>
            <a:pPr marL="171450" indent="-171450">
              <a:buFont typeface="Arial" panose="020B0604020202020204" pitchFamily="34" charset="0"/>
              <a:buChar char="•"/>
            </a:pPr>
            <a:r>
              <a:rPr lang="en-US" sz="1400" b="1" dirty="0">
                <a:solidFill>
                  <a:schemeClr val="bg1"/>
                </a:solidFill>
                <a:ea typeface="+mn-lt"/>
                <a:cs typeface="+mn-lt"/>
              </a:rPr>
              <a:t>Hoffman: </a:t>
            </a:r>
            <a:r>
              <a:rPr lang="en-US" sz="1400" dirty="0">
                <a:solidFill>
                  <a:schemeClr val="bg1"/>
                </a:solidFill>
                <a:ea typeface="+mn-lt"/>
                <a:cs typeface="+mn-lt"/>
              </a:rPr>
              <a:t>800, 800A, 800AA, 814-50, 816-10</a:t>
            </a:r>
          </a:p>
          <a:p>
            <a:pPr marL="171450" indent="-171450">
              <a:buFont typeface="Arial" panose="020B0604020202020204" pitchFamily="34" charset="0"/>
              <a:buChar char="•"/>
            </a:pPr>
            <a:r>
              <a:rPr lang="en-US" sz="1400" b="1" dirty="0">
                <a:solidFill>
                  <a:schemeClr val="bg1"/>
                </a:solidFill>
                <a:ea typeface="+mn-lt"/>
                <a:cs typeface="+mn-lt"/>
              </a:rPr>
              <a:t>Ranco: </a:t>
            </a:r>
            <a:r>
              <a:rPr lang="en-US" sz="1400" dirty="0">
                <a:solidFill>
                  <a:schemeClr val="bg1"/>
                </a:solidFill>
                <a:ea typeface="+mn-lt"/>
                <a:cs typeface="+mn-lt"/>
              </a:rPr>
              <a:t>E31Series</a:t>
            </a:r>
          </a:p>
          <a:p>
            <a:pPr marL="171450" indent="-171450">
              <a:buFont typeface="Arial" panose="020B0604020202020204" pitchFamily="34" charset="0"/>
              <a:buChar char="•"/>
            </a:pPr>
            <a:r>
              <a:rPr lang="en-US" sz="1400" b="1" dirty="0">
                <a:solidFill>
                  <a:schemeClr val="bg1"/>
                </a:solidFill>
                <a:ea typeface="+mn-lt"/>
                <a:cs typeface="+mn-lt"/>
              </a:rPr>
              <a:t>Johnson Controls: </a:t>
            </a:r>
            <a:r>
              <a:rPr lang="en-US" sz="1400" dirty="0">
                <a:solidFill>
                  <a:schemeClr val="bg1"/>
                </a:solidFill>
                <a:ea typeface="+mn-lt"/>
                <a:cs typeface="+mn-lt"/>
              </a:rPr>
              <a:t>P66AAB/P66AAD</a:t>
            </a:r>
          </a:p>
          <a:p>
            <a:pPr marL="171450" indent="-171450">
              <a:buFont typeface="Arial" panose="020B0604020202020204" pitchFamily="34" charset="0"/>
              <a:buChar char="•"/>
            </a:pPr>
            <a:r>
              <a:rPr lang="en-US" sz="1400" b="1" dirty="0">
                <a:solidFill>
                  <a:schemeClr val="bg1"/>
                </a:solidFill>
                <a:ea typeface="+mn-lt"/>
                <a:cs typeface="+mn-lt"/>
              </a:rPr>
              <a:t>ICM: </a:t>
            </a:r>
            <a:r>
              <a:rPr lang="en-US" sz="1400" dirty="0">
                <a:solidFill>
                  <a:schemeClr val="bg1"/>
                </a:solidFill>
                <a:ea typeface="+mn-lt"/>
                <a:cs typeface="+mn-lt"/>
              </a:rPr>
              <a:t>All Single-Phase Head Pressure Controls Models; ICM325H, ICM325HNV, ICM326HN, ICM327HN, ICM333</a:t>
            </a:r>
            <a:endParaRPr lang="en-US" sz="1600" b="1">
              <a:solidFill>
                <a:schemeClr val="bg1"/>
              </a:solidFill>
            </a:endParaRPr>
          </a:p>
          <a:p>
            <a:pPr>
              <a:lnSpc>
                <a:spcPts val="5347"/>
              </a:lnSpc>
              <a:spcBef>
                <a:spcPct val="0"/>
              </a:spcBef>
            </a:pPr>
            <a:endParaRPr lang="en-US" sz="800">
              <a:solidFill>
                <a:schemeClr val="bg1"/>
              </a:solidFill>
            </a:endParaRPr>
          </a:p>
        </p:txBody>
      </p:sp>
      <p:sp>
        <p:nvSpPr>
          <p:cNvPr id="48" name="TextBox 12">
            <a:extLst>
              <a:ext uri="{FF2B5EF4-FFF2-40B4-BE49-F238E27FC236}">
                <a16:creationId xmlns:a16="http://schemas.microsoft.com/office/drawing/2014/main" id="{CE4F0E99-8B6F-AF78-69F9-42855E35B96B}"/>
              </a:ext>
            </a:extLst>
          </p:cNvPr>
          <p:cNvSpPr txBox="1"/>
          <p:nvPr/>
        </p:nvSpPr>
        <p:spPr>
          <a:xfrm>
            <a:off x="8366282" y="109417"/>
            <a:ext cx="3542212" cy="3203441"/>
          </a:xfrm>
          <a:prstGeom prst="rect">
            <a:avLst/>
          </a:prstGeom>
        </p:spPr>
        <p:txBody>
          <a:bodyPr wrap="square" lIns="0" tIns="0" rIns="0" bIns="0" rtlCol="0" anchor="t">
            <a:spAutoFit/>
          </a:bodyPr>
          <a:lstStyle/>
          <a:p>
            <a:pPr marL="0" lvl="0" indent="0" algn="l">
              <a:lnSpc>
                <a:spcPts val="5347"/>
              </a:lnSpc>
              <a:spcBef>
                <a:spcPct val="0"/>
              </a:spcBef>
            </a:pPr>
            <a:r>
              <a:rPr lang="en-US" sz="1600" b="1" dirty="0">
                <a:solidFill>
                  <a:srgbClr val="3CA1D5"/>
                </a:solidFill>
                <a:ea typeface="DM Sans Bold"/>
                <a:cs typeface="DM Sans Bold"/>
                <a:sym typeface="DM Sans Bold"/>
              </a:rPr>
              <a:t>FEATURES:</a:t>
            </a:r>
            <a:endParaRPr lang="en-US" sz="1400" dirty="0">
              <a:solidFill>
                <a:schemeClr val="bg1"/>
              </a:solidFill>
              <a:ea typeface="+mn-lt"/>
              <a:cs typeface="+mn-lt"/>
            </a:endParaRPr>
          </a:p>
          <a:p>
            <a:pPr marL="285750" indent="-285750">
              <a:buFont typeface="Wingdings"/>
              <a:buChar char="ü"/>
            </a:pPr>
            <a:r>
              <a:rPr lang="en-US" sz="1400" dirty="0">
                <a:solidFill>
                  <a:schemeClr val="bg1"/>
                </a:solidFill>
                <a:ea typeface="+mn-lt"/>
                <a:cs typeface="+mn-lt"/>
              </a:rPr>
              <a:t>Near field communication via the ICM Omni App</a:t>
            </a:r>
          </a:p>
          <a:p>
            <a:pPr marL="285750" indent="-285750">
              <a:buFont typeface="Wingdings"/>
              <a:buChar char="ü"/>
            </a:pPr>
            <a:r>
              <a:rPr lang="en-US" sz="1400" dirty="0">
                <a:solidFill>
                  <a:schemeClr val="bg1"/>
                </a:solidFill>
                <a:ea typeface="+mn-lt"/>
                <a:cs typeface="+mn-lt"/>
              </a:rPr>
              <a:t>2 senor inputs</a:t>
            </a:r>
            <a:endParaRPr lang="en-US" sz="1400" dirty="0">
              <a:solidFill>
                <a:schemeClr val="bg1"/>
              </a:solidFill>
            </a:endParaRPr>
          </a:p>
          <a:p>
            <a:pPr marL="285750" indent="-285750">
              <a:buFont typeface="Wingdings"/>
              <a:buChar char="ü"/>
            </a:pPr>
            <a:r>
              <a:rPr lang="en-US" sz="1400" dirty="0">
                <a:solidFill>
                  <a:schemeClr val="bg1"/>
                </a:solidFill>
                <a:ea typeface="+mn-lt"/>
                <a:cs typeface="+mn-lt"/>
              </a:rPr>
              <a:t>Universal control and input voltage</a:t>
            </a:r>
            <a:endParaRPr lang="en-US" sz="1400" dirty="0">
              <a:solidFill>
                <a:schemeClr val="bg1"/>
              </a:solidFill>
            </a:endParaRPr>
          </a:p>
          <a:p>
            <a:pPr marL="0" lvl="0" indent="0" algn="l">
              <a:lnSpc>
                <a:spcPct val="150000"/>
              </a:lnSpc>
              <a:spcBef>
                <a:spcPct val="0"/>
              </a:spcBef>
            </a:pPr>
            <a:r>
              <a:rPr lang="en-US" sz="1600" b="1" dirty="0">
                <a:solidFill>
                  <a:srgbClr val="3CA1D5"/>
                </a:solidFill>
                <a:ea typeface="DM Sans Bold"/>
                <a:cs typeface="DM Sans Bold"/>
                <a:sym typeface="DM Sans Bold"/>
              </a:rPr>
              <a:t>SPECIFICATIONS:</a:t>
            </a:r>
            <a:endParaRPr lang="en-US" sz="1600" b="1" dirty="0">
              <a:solidFill>
                <a:srgbClr val="3CA1D5"/>
              </a:solidFill>
              <a:ea typeface="DM Sans Bold"/>
              <a:cs typeface="DM Sans Bold"/>
            </a:endParaRPr>
          </a:p>
          <a:p>
            <a:pPr marL="171450" indent="-171450">
              <a:buFont typeface="Wingdings"/>
              <a:buChar char="ü"/>
            </a:pPr>
            <a:r>
              <a:rPr lang="en-US" sz="1400" b="1" dirty="0">
                <a:solidFill>
                  <a:schemeClr val="bg1"/>
                </a:solidFill>
                <a:ea typeface="+mn-lt"/>
                <a:cs typeface="+mn-lt"/>
              </a:rPr>
              <a:t>Input:</a:t>
            </a:r>
            <a:br>
              <a:rPr lang="en-US" sz="1400" b="1" dirty="0">
                <a:ea typeface="+mn-lt"/>
                <a:cs typeface="+mn-lt"/>
              </a:rPr>
            </a:br>
            <a:r>
              <a:rPr lang="en-US" sz="1400" b="1" dirty="0">
                <a:solidFill>
                  <a:schemeClr val="bg1"/>
                </a:solidFill>
                <a:ea typeface="+mn-lt"/>
                <a:cs typeface="+mn-lt"/>
              </a:rPr>
              <a:t>• Voltage Range:</a:t>
            </a:r>
            <a:r>
              <a:rPr lang="en-US" sz="1400" dirty="0">
                <a:solidFill>
                  <a:schemeClr val="bg1"/>
                </a:solidFill>
                <a:ea typeface="+mn-lt"/>
                <a:cs typeface="+mn-lt"/>
              </a:rPr>
              <a:t> Universal 120 – 600 VAC</a:t>
            </a:r>
            <a:br>
              <a:rPr lang="en-US" sz="1400" dirty="0">
                <a:ea typeface="+mn-lt"/>
                <a:cs typeface="+mn-lt"/>
              </a:rPr>
            </a:br>
            <a:r>
              <a:rPr lang="en-US" sz="1400" dirty="0">
                <a:solidFill>
                  <a:schemeClr val="bg1"/>
                </a:solidFill>
                <a:ea typeface="+mn-lt"/>
                <a:cs typeface="+mn-lt"/>
              </a:rPr>
              <a:t>• </a:t>
            </a:r>
            <a:r>
              <a:rPr lang="en-US" sz="1400" b="1" dirty="0">
                <a:solidFill>
                  <a:schemeClr val="bg1"/>
                </a:solidFill>
                <a:ea typeface="+mn-lt"/>
                <a:cs typeface="+mn-lt"/>
              </a:rPr>
              <a:t>Control Voltage</a:t>
            </a:r>
            <a:r>
              <a:rPr lang="en-US" sz="1400" dirty="0">
                <a:solidFill>
                  <a:schemeClr val="bg1"/>
                </a:solidFill>
                <a:ea typeface="+mn-lt"/>
                <a:cs typeface="+mn-lt"/>
              </a:rPr>
              <a:t>: 24 – 240 VAC (jumper enabled)</a:t>
            </a:r>
            <a:endParaRPr lang="en-US" sz="1400" dirty="0">
              <a:solidFill>
                <a:schemeClr val="bg1"/>
              </a:solidFill>
            </a:endParaRPr>
          </a:p>
          <a:p>
            <a:pPr marL="171450" indent="-171450">
              <a:buFont typeface="Wingdings"/>
              <a:buChar char="ü"/>
            </a:pPr>
            <a:r>
              <a:rPr lang="en-US" sz="1400" b="1" dirty="0">
                <a:solidFill>
                  <a:schemeClr val="bg1"/>
                </a:solidFill>
                <a:ea typeface="+mn-lt"/>
                <a:cs typeface="+mn-lt"/>
              </a:rPr>
              <a:t>Output:</a:t>
            </a:r>
            <a:br>
              <a:rPr lang="en-US" sz="1400" b="1" dirty="0">
                <a:ea typeface="+mn-lt"/>
                <a:cs typeface="+mn-lt"/>
              </a:rPr>
            </a:br>
            <a:r>
              <a:rPr lang="en-US" sz="1400" b="1" dirty="0">
                <a:solidFill>
                  <a:schemeClr val="bg1"/>
                </a:solidFill>
                <a:ea typeface="+mn-lt"/>
                <a:cs typeface="+mn-lt"/>
              </a:rPr>
              <a:t>• Motor 2: 10A maximum</a:t>
            </a:r>
            <a:endParaRPr lang="en-US" sz="1400" dirty="0">
              <a:solidFill>
                <a:schemeClr val="bg1"/>
              </a:solidFill>
            </a:endParaRPr>
          </a:p>
        </p:txBody>
      </p:sp>
      <p:pic>
        <p:nvPicPr>
          <p:cNvPr id="55" name="Picture 54" descr="A blue and black logo&#10;&#10;Description automatically generated">
            <a:extLst>
              <a:ext uri="{FF2B5EF4-FFF2-40B4-BE49-F238E27FC236}">
                <a16:creationId xmlns:a16="http://schemas.microsoft.com/office/drawing/2014/main" id="{D03182CC-0FB3-B6E9-A3EC-C2D82278C077}"/>
              </a:ext>
            </a:extLst>
          </p:cNvPr>
          <p:cNvPicPr>
            <a:picLocks noChangeAspect="1"/>
          </p:cNvPicPr>
          <p:nvPr/>
        </p:nvPicPr>
        <p:blipFill>
          <a:blip r:embed="rId5"/>
          <a:stretch>
            <a:fillRect/>
          </a:stretch>
        </p:blipFill>
        <p:spPr>
          <a:xfrm>
            <a:off x="458160" y="74640"/>
            <a:ext cx="1946229" cy="613281"/>
          </a:xfrm>
          <a:prstGeom prst="rect">
            <a:avLst/>
          </a:prstGeom>
        </p:spPr>
      </p:pic>
      <p:pic>
        <p:nvPicPr>
          <p:cNvPr id="6" name="Picture 5" descr="A white and blue tool&#10;&#10;Description automatically generated">
            <a:extLst>
              <a:ext uri="{FF2B5EF4-FFF2-40B4-BE49-F238E27FC236}">
                <a16:creationId xmlns:a16="http://schemas.microsoft.com/office/drawing/2014/main" id="{26B9B8E9-3118-CCAA-901F-817671BC04ED}"/>
              </a:ext>
            </a:extLst>
          </p:cNvPr>
          <p:cNvPicPr>
            <a:picLocks noChangeAspect="1"/>
          </p:cNvPicPr>
          <p:nvPr/>
        </p:nvPicPr>
        <p:blipFill>
          <a:blip r:embed="rId6"/>
          <a:srcRect l="9420" t="46422" r="9087" b="47098"/>
          <a:stretch/>
        </p:blipFill>
        <p:spPr>
          <a:xfrm>
            <a:off x="-2" y="6272365"/>
            <a:ext cx="12192002" cy="746856"/>
          </a:xfrm>
          <a:prstGeom prst="rect">
            <a:avLst/>
          </a:prstGeom>
        </p:spPr>
      </p:pic>
      <p:grpSp>
        <p:nvGrpSpPr>
          <p:cNvPr id="16" name="Group 15">
            <a:extLst>
              <a:ext uri="{FF2B5EF4-FFF2-40B4-BE49-F238E27FC236}">
                <a16:creationId xmlns:a16="http://schemas.microsoft.com/office/drawing/2014/main" id="{C0F7E545-61A2-2E01-39D8-1EE68C84BFA4}"/>
              </a:ext>
            </a:extLst>
          </p:cNvPr>
          <p:cNvGrpSpPr/>
          <p:nvPr/>
        </p:nvGrpSpPr>
        <p:grpSpPr>
          <a:xfrm>
            <a:off x="3433865" y="6504921"/>
            <a:ext cx="8472791" cy="389999"/>
            <a:chOff x="3433865" y="6391059"/>
            <a:chExt cx="8472791" cy="389999"/>
          </a:xfrm>
        </p:grpSpPr>
        <p:sp>
          <p:nvSpPr>
            <p:cNvPr id="8" name="TextBox 7">
              <a:extLst>
                <a:ext uri="{FF2B5EF4-FFF2-40B4-BE49-F238E27FC236}">
                  <a16:creationId xmlns:a16="http://schemas.microsoft.com/office/drawing/2014/main" id="{92E6EDBA-5397-993F-DE8C-76FD58B84A28}"/>
                </a:ext>
              </a:extLst>
            </p:cNvPr>
            <p:cNvSpPr txBox="1"/>
            <p:nvPr/>
          </p:nvSpPr>
          <p:spPr>
            <a:xfrm>
              <a:off x="3433865" y="6401107"/>
              <a:ext cx="1420237" cy="379379"/>
            </a:xfrm>
            <a:prstGeom prst="rect">
              <a:avLst/>
            </a:prstGeom>
            <a:noFill/>
          </p:spPr>
          <p:txBody>
            <a:bodyPr wrap="square" rtlCol="0">
              <a:spAutoFit/>
            </a:bodyPr>
            <a:lstStyle/>
            <a:p>
              <a:r>
                <a:rPr lang="en-US" i="1">
                  <a:solidFill>
                    <a:srgbClr val="3CA1D5"/>
                  </a:solidFill>
                  <a:latin typeface="Aptos" panose="020B0004020202020204" pitchFamily="34" charset="0"/>
                </a:rPr>
                <a:t>APPLIANCE</a:t>
              </a:r>
            </a:p>
          </p:txBody>
        </p:sp>
        <p:sp>
          <p:nvSpPr>
            <p:cNvPr id="9" name="TextBox 8">
              <a:extLst>
                <a:ext uri="{FF2B5EF4-FFF2-40B4-BE49-F238E27FC236}">
                  <a16:creationId xmlns:a16="http://schemas.microsoft.com/office/drawing/2014/main" id="{E7435C7E-59F9-BDF5-B96E-2673DA8D9679}"/>
                </a:ext>
              </a:extLst>
            </p:cNvPr>
            <p:cNvSpPr txBox="1"/>
            <p:nvPr/>
          </p:nvSpPr>
          <p:spPr>
            <a:xfrm>
              <a:off x="5095834" y="6401107"/>
              <a:ext cx="1587069" cy="369332"/>
            </a:xfrm>
            <a:prstGeom prst="rect">
              <a:avLst/>
            </a:prstGeom>
            <a:noFill/>
          </p:spPr>
          <p:txBody>
            <a:bodyPr wrap="square" rtlCol="0">
              <a:spAutoFit/>
            </a:bodyPr>
            <a:lstStyle/>
            <a:p>
              <a:r>
                <a:rPr lang="en-US" i="1">
                  <a:solidFill>
                    <a:srgbClr val="3CA1D5"/>
                  </a:solidFill>
                  <a:latin typeface="Aptos" panose="020B0004020202020204" pitchFamily="34" charset="0"/>
                </a:rPr>
                <a:t>ELECTRICAL</a:t>
              </a:r>
            </a:p>
          </p:txBody>
        </p:sp>
        <p:sp>
          <p:nvSpPr>
            <p:cNvPr id="11" name="TextBox 10">
              <a:extLst>
                <a:ext uri="{FF2B5EF4-FFF2-40B4-BE49-F238E27FC236}">
                  <a16:creationId xmlns:a16="http://schemas.microsoft.com/office/drawing/2014/main" id="{566D3B87-F019-8496-972E-5B531D96252A}"/>
                </a:ext>
              </a:extLst>
            </p:cNvPr>
            <p:cNvSpPr txBox="1"/>
            <p:nvPr/>
          </p:nvSpPr>
          <p:spPr>
            <a:xfrm>
              <a:off x="6916368" y="6396083"/>
              <a:ext cx="1420237" cy="379379"/>
            </a:xfrm>
            <a:prstGeom prst="rect">
              <a:avLst/>
            </a:prstGeom>
            <a:noFill/>
          </p:spPr>
          <p:txBody>
            <a:bodyPr wrap="square" rtlCol="0">
              <a:spAutoFit/>
            </a:bodyPr>
            <a:lstStyle/>
            <a:p>
              <a:r>
                <a:rPr lang="en-US" i="1">
                  <a:solidFill>
                    <a:srgbClr val="3CA1D5"/>
                  </a:solidFill>
                  <a:latin typeface="Aptos" panose="020B0004020202020204" pitchFamily="34" charset="0"/>
                </a:rPr>
                <a:t>HVAC/R</a:t>
              </a:r>
            </a:p>
          </p:txBody>
        </p:sp>
        <p:sp>
          <p:nvSpPr>
            <p:cNvPr id="12" name="TextBox 11">
              <a:extLst>
                <a:ext uri="{FF2B5EF4-FFF2-40B4-BE49-F238E27FC236}">
                  <a16:creationId xmlns:a16="http://schemas.microsoft.com/office/drawing/2014/main" id="{98DFD4DF-6EBF-7D63-EE75-8F44935EF7E7}"/>
                </a:ext>
              </a:extLst>
            </p:cNvPr>
            <p:cNvSpPr txBox="1"/>
            <p:nvPr/>
          </p:nvSpPr>
          <p:spPr>
            <a:xfrm>
              <a:off x="8305903" y="6391060"/>
              <a:ext cx="1420237" cy="379379"/>
            </a:xfrm>
            <a:prstGeom prst="rect">
              <a:avLst/>
            </a:prstGeom>
            <a:noFill/>
          </p:spPr>
          <p:txBody>
            <a:bodyPr wrap="square" rtlCol="0">
              <a:spAutoFit/>
            </a:bodyPr>
            <a:lstStyle/>
            <a:p>
              <a:r>
                <a:rPr lang="en-US" i="1">
                  <a:solidFill>
                    <a:srgbClr val="2D3750"/>
                  </a:solidFill>
                  <a:latin typeface="Aptos" panose="020B0004020202020204" pitchFamily="34" charset="0"/>
                </a:rPr>
                <a:t>MARINE</a:t>
              </a:r>
            </a:p>
          </p:txBody>
        </p:sp>
        <p:sp>
          <p:nvSpPr>
            <p:cNvPr id="14" name="TextBox 13">
              <a:extLst>
                <a:ext uri="{FF2B5EF4-FFF2-40B4-BE49-F238E27FC236}">
                  <a16:creationId xmlns:a16="http://schemas.microsoft.com/office/drawing/2014/main" id="{1A27A7D2-A2E5-77ED-61D0-2D7BC9BA4B56}"/>
                </a:ext>
              </a:extLst>
            </p:cNvPr>
            <p:cNvSpPr txBox="1"/>
            <p:nvPr/>
          </p:nvSpPr>
          <p:spPr>
            <a:xfrm>
              <a:off x="9656012" y="6391059"/>
              <a:ext cx="1613084" cy="369332"/>
            </a:xfrm>
            <a:prstGeom prst="rect">
              <a:avLst/>
            </a:prstGeom>
            <a:noFill/>
          </p:spPr>
          <p:txBody>
            <a:bodyPr wrap="square" rtlCol="0">
              <a:spAutoFit/>
            </a:bodyPr>
            <a:lstStyle/>
            <a:p>
              <a:r>
                <a:rPr lang="en-US" i="1">
                  <a:solidFill>
                    <a:srgbClr val="3CA1D5"/>
                  </a:solidFill>
                  <a:latin typeface="Aptos" panose="020B0004020202020204" pitchFamily="34" charset="0"/>
                </a:rPr>
                <a:t>POOL &amp; SPA</a:t>
              </a:r>
            </a:p>
          </p:txBody>
        </p:sp>
        <p:sp>
          <p:nvSpPr>
            <p:cNvPr id="15" name="TextBox 14">
              <a:extLst>
                <a:ext uri="{FF2B5EF4-FFF2-40B4-BE49-F238E27FC236}">
                  <a16:creationId xmlns:a16="http://schemas.microsoft.com/office/drawing/2014/main" id="{61C6F347-2F9D-1338-C7D5-1A3C82D310DB}"/>
                </a:ext>
              </a:extLst>
            </p:cNvPr>
            <p:cNvSpPr txBox="1"/>
            <p:nvPr/>
          </p:nvSpPr>
          <p:spPr>
            <a:xfrm>
              <a:off x="11373100" y="6401679"/>
              <a:ext cx="533556" cy="379379"/>
            </a:xfrm>
            <a:prstGeom prst="rect">
              <a:avLst/>
            </a:prstGeom>
            <a:noFill/>
          </p:spPr>
          <p:txBody>
            <a:bodyPr wrap="square" rtlCol="0">
              <a:spAutoFit/>
            </a:bodyPr>
            <a:lstStyle/>
            <a:p>
              <a:r>
                <a:rPr lang="en-US" i="1">
                  <a:solidFill>
                    <a:srgbClr val="2D3750"/>
                  </a:solidFill>
                  <a:latin typeface="Aptos" panose="020B0004020202020204" pitchFamily="34" charset="0"/>
                </a:rPr>
                <a:t>RV</a:t>
              </a:r>
            </a:p>
          </p:txBody>
        </p:sp>
      </p:grpSp>
      <p:sp>
        <p:nvSpPr>
          <p:cNvPr id="10" name="TextBox 9">
            <a:extLst>
              <a:ext uri="{FF2B5EF4-FFF2-40B4-BE49-F238E27FC236}">
                <a16:creationId xmlns:a16="http://schemas.microsoft.com/office/drawing/2014/main" id="{5FF96D28-C9BB-BAC0-810A-30B50D0CEB6E}"/>
              </a:ext>
            </a:extLst>
          </p:cNvPr>
          <p:cNvSpPr txBox="1"/>
          <p:nvPr/>
        </p:nvSpPr>
        <p:spPr>
          <a:xfrm>
            <a:off x="385672" y="1477408"/>
            <a:ext cx="6901480" cy="4770537"/>
          </a:xfrm>
          <a:prstGeom prst="rect">
            <a:avLst/>
          </a:prstGeom>
          <a:noFill/>
        </p:spPr>
        <p:txBody>
          <a:bodyPr wrap="square" lIns="91440" tIns="45720" rIns="91440" bIns="45720" rtlCol="0" anchor="t">
            <a:spAutoFit/>
          </a:bodyPr>
          <a:lstStyle/>
          <a:p>
            <a:endParaRPr lang="en-US" b="1">
              <a:ea typeface="DM Sans"/>
              <a:cs typeface="DM Sans"/>
              <a:sym typeface="DM Sans"/>
            </a:endParaRPr>
          </a:p>
          <a:p>
            <a:r>
              <a:rPr lang="en-US" sz="1600" b="1" dirty="0">
                <a:ea typeface="DM Sans"/>
                <a:cs typeface="DM Sans"/>
                <a:sym typeface="DM Sans"/>
              </a:rPr>
              <a:t>Why we need </a:t>
            </a:r>
            <a:r>
              <a:rPr lang="en-US" sz="1600" b="1" dirty="0">
                <a:solidFill>
                  <a:srgbClr val="2D3750"/>
                </a:solidFill>
              </a:rPr>
              <a:t>Head Pressure Controls and their applications </a:t>
            </a:r>
            <a:r>
              <a:rPr lang="en-US" sz="1600" b="1" dirty="0">
                <a:ea typeface="DM Sans"/>
                <a:cs typeface="DM Sans"/>
                <a:sym typeface="DM Sans"/>
              </a:rPr>
              <a:t>?</a:t>
            </a:r>
            <a:endParaRPr lang="en-US" sz="1600"/>
          </a:p>
          <a:p>
            <a:pPr marL="285750" indent="-285750">
              <a:buFont typeface="Arial" panose="020B0604020202020204" pitchFamily="34" charset="0"/>
              <a:buChar char="•"/>
            </a:pPr>
            <a:r>
              <a:rPr lang="en-US" sz="1400" dirty="0">
                <a:ea typeface="DM Sans"/>
                <a:cs typeface="DM Sans"/>
              </a:rPr>
              <a:t>Supermarkets, grow houses and computer rooms still require air conditioning and refrigeration during low-ambient conditions.</a:t>
            </a:r>
          </a:p>
          <a:p>
            <a:pPr marL="285750" indent="-285750">
              <a:buFont typeface="Arial" panose="020B0604020202020204" pitchFamily="34" charset="0"/>
              <a:buChar char="•"/>
            </a:pPr>
            <a:r>
              <a:rPr lang="en-US" sz="1400" dirty="0">
                <a:ea typeface="DM Sans"/>
                <a:cs typeface="DM Sans"/>
              </a:rPr>
              <a:t>To prevent the loss of perishable goods and damage to sensitive equipment</a:t>
            </a:r>
          </a:p>
          <a:p>
            <a:pPr marL="285750" indent="-285750">
              <a:buFont typeface="Arial" panose="020B0604020202020204" pitchFamily="34" charset="0"/>
              <a:buChar char="•"/>
            </a:pPr>
            <a:r>
              <a:rPr lang="en-US" sz="1400" dirty="0">
                <a:ea typeface="DM Sans"/>
                <a:cs typeface="DM Sans"/>
              </a:rPr>
              <a:t>Prevents issues like liquid slugging and evaporator freeze-ups.  </a:t>
            </a:r>
          </a:p>
          <a:p>
            <a:pPr marL="285750" indent="-285750">
              <a:buFont typeface="Arial" panose="020B0604020202020204" pitchFamily="34" charset="0"/>
              <a:buChar char="•"/>
            </a:pPr>
            <a:r>
              <a:rPr lang="en-US" sz="1400" dirty="0">
                <a:ea typeface="DM Sans"/>
                <a:cs typeface="DM Sans"/>
                <a:sym typeface="DM Sans"/>
              </a:rPr>
              <a:t>Helps regulate the system pressure. </a:t>
            </a:r>
            <a:endParaRPr lang="en-US" sz="1400">
              <a:ea typeface="DM Sans"/>
              <a:cs typeface="DM Sans"/>
            </a:endParaRPr>
          </a:p>
          <a:p>
            <a:pPr marL="285750" indent="-285750">
              <a:buFont typeface="Arial" panose="020B0604020202020204" pitchFamily="34" charset="0"/>
              <a:buChar char="•"/>
            </a:pPr>
            <a:endParaRPr lang="en-US" sz="1400" dirty="0">
              <a:ea typeface="DM Sans"/>
              <a:cs typeface="DM Sans"/>
            </a:endParaRPr>
          </a:p>
          <a:p>
            <a:r>
              <a:rPr lang="en-US" sz="1600" b="1" dirty="0">
                <a:ea typeface="DM Sans"/>
                <a:cs typeface="DM Sans"/>
                <a:sym typeface="DM Sans"/>
              </a:rPr>
              <a:t>The value of the ICM’s </a:t>
            </a:r>
            <a:r>
              <a:rPr lang="en-US" sz="1600" dirty="0">
                <a:solidFill>
                  <a:srgbClr val="2D3750"/>
                </a:solidFill>
                <a:latin typeface="Aptos ExtraBold"/>
              </a:rPr>
              <a:t>Head Pressure Controls</a:t>
            </a:r>
            <a:endParaRPr lang="en-US" sz="1400"/>
          </a:p>
          <a:p>
            <a:pPr marL="285750" indent="-285750">
              <a:buFont typeface="Arial" panose="020B0604020202020204" pitchFamily="34" charset="0"/>
              <a:buChar char="•"/>
            </a:pPr>
            <a:r>
              <a:rPr lang="en-US" sz="1400" dirty="0"/>
              <a:t>Universal input voltage 120-600VAC</a:t>
            </a:r>
          </a:p>
          <a:p>
            <a:pPr marL="285750" indent="-285750">
              <a:buFont typeface="Arial" panose="020B0604020202020204" pitchFamily="34" charset="0"/>
              <a:buChar char="•"/>
            </a:pPr>
            <a:r>
              <a:rPr lang="en-US" sz="1400" dirty="0"/>
              <a:t>NFC technology allows for easy programming and setup without the need for external power by using the power of your mobile device and the ICM OMNI App!</a:t>
            </a:r>
          </a:p>
          <a:p>
            <a:pPr marL="285750" indent="-285750">
              <a:buFont typeface="Arial" panose="020B0604020202020204" pitchFamily="34" charset="0"/>
              <a:buChar char="•"/>
            </a:pPr>
            <a:r>
              <a:rPr lang="en-US" sz="1400" dirty="0"/>
              <a:t>NFC does not require internet connection and is more reliable than Bluetooth</a:t>
            </a:r>
          </a:p>
          <a:p>
            <a:pPr marL="285750" indent="-285750">
              <a:buFont typeface="Arial" panose="020B0604020202020204" pitchFamily="34" charset="0"/>
              <a:buChar char="•"/>
            </a:pPr>
            <a:r>
              <a:rPr lang="en-US" sz="1400" dirty="0"/>
              <a:t>More reliable and accurate than setting with basic potentiometers  </a:t>
            </a:r>
          </a:p>
          <a:p>
            <a:pPr marL="285750" indent="-285750">
              <a:buFont typeface="Arial" panose="020B0604020202020204" pitchFamily="34" charset="0"/>
              <a:buChar char="•"/>
            </a:pPr>
            <a:r>
              <a:rPr lang="en-US" sz="1400" dirty="0"/>
              <a:t>Universal operation reduces truck stock and multiple SKU’s making it a great choice for both stocking distributors and contractor alike</a:t>
            </a:r>
          </a:p>
          <a:p>
            <a:pPr marL="285750" indent="-285750">
              <a:buFont typeface="Arial" panose="020B0604020202020204" pitchFamily="34" charset="0"/>
              <a:buChar char="•"/>
            </a:pPr>
            <a:endParaRPr lang="en-US" sz="1400" dirty="0"/>
          </a:p>
          <a:p>
            <a:r>
              <a:rPr lang="en-US" sz="1600" b="1" dirty="0"/>
              <a:t>Operation</a:t>
            </a:r>
          </a:p>
          <a:p>
            <a:r>
              <a:rPr lang="en-US" sz="1400" dirty="0"/>
              <a:t>The ICM325A will control the head pressure on a heat pump or HVAC unit by adjusting  the condenser fan speed thus allowing the heat pump or air conditioner to operate in low ambient conditions.</a:t>
            </a:r>
          </a:p>
        </p:txBody>
      </p:sp>
      <p:grpSp>
        <p:nvGrpSpPr>
          <p:cNvPr id="38" name="Group 37">
            <a:extLst>
              <a:ext uri="{FF2B5EF4-FFF2-40B4-BE49-F238E27FC236}">
                <a16:creationId xmlns:a16="http://schemas.microsoft.com/office/drawing/2014/main" id="{81621AD2-9505-63A7-BE67-E677B5336F80}"/>
              </a:ext>
            </a:extLst>
          </p:cNvPr>
          <p:cNvGrpSpPr/>
          <p:nvPr/>
        </p:nvGrpSpPr>
        <p:grpSpPr>
          <a:xfrm>
            <a:off x="11009864" y="8516"/>
            <a:ext cx="1074383" cy="746856"/>
            <a:chOff x="10987618" y="59026"/>
            <a:chExt cx="1074383" cy="746856"/>
          </a:xfrm>
        </p:grpSpPr>
        <p:sp>
          <p:nvSpPr>
            <p:cNvPr id="36" name="Rectangle 35">
              <a:extLst>
                <a:ext uri="{FF2B5EF4-FFF2-40B4-BE49-F238E27FC236}">
                  <a16:creationId xmlns:a16="http://schemas.microsoft.com/office/drawing/2014/main" id="{26ED9C87-1903-8EEB-4417-0B640D71B211}"/>
                </a:ext>
              </a:extLst>
            </p:cNvPr>
            <p:cNvSpPr/>
            <p:nvPr/>
          </p:nvSpPr>
          <p:spPr>
            <a:xfrm>
              <a:off x="10987618" y="59026"/>
              <a:ext cx="1074383" cy="74685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descr="A flag with black and blue stripes&#10;&#10;Description automatically generated">
              <a:extLst>
                <a:ext uri="{FF2B5EF4-FFF2-40B4-BE49-F238E27FC236}">
                  <a16:creationId xmlns:a16="http://schemas.microsoft.com/office/drawing/2014/main" id="{46F5A69F-3BBA-1258-A8A4-1509E3E4A063}"/>
                </a:ext>
              </a:extLst>
            </p:cNvPr>
            <p:cNvPicPr>
              <a:picLocks noChangeAspect="1"/>
            </p:cNvPicPr>
            <p:nvPr/>
          </p:nvPicPr>
          <p:blipFill>
            <a:blip r:embed="rId7"/>
            <a:stretch>
              <a:fillRect/>
            </a:stretch>
          </p:blipFill>
          <p:spPr>
            <a:xfrm>
              <a:off x="11028816" y="113925"/>
              <a:ext cx="988032" cy="687578"/>
            </a:xfrm>
            <a:prstGeom prst="rect">
              <a:avLst/>
            </a:prstGeom>
            <a:ln>
              <a:noFill/>
            </a:ln>
          </p:spPr>
        </p:pic>
      </p:grpSp>
    </p:spTree>
    <p:extLst>
      <p:ext uri="{BB962C8B-B14F-4D97-AF65-F5344CB8AC3E}">
        <p14:creationId xmlns:p14="http://schemas.microsoft.com/office/powerpoint/2010/main" val="431648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BE703-B934-0387-6FAD-B57AF8A735E0}"/>
            </a:ext>
          </a:extLst>
        </p:cNvPr>
        <p:cNvGrpSpPr/>
        <p:nvPr/>
      </p:nvGrpSpPr>
      <p:grpSpPr>
        <a:xfrm>
          <a:off x="0" y="0"/>
          <a:ext cx="0" cy="0"/>
          <a:chOff x="0" y="0"/>
          <a:chExt cx="0" cy="0"/>
        </a:xfrm>
      </p:grpSpPr>
      <p:sp>
        <p:nvSpPr>
          <p:cNvPr id="42" name="Rectangle 41">
            <a:extLst>
              <a:ext uri="{FF2B5EF4-FFF2-40B4-BE49-F238E27FC236}">
                <a16:creationId xmlns:a16="http://schemas.microsoft.com/office/drawing/2014/main" id="{FDA388AD-D2A7-02D6-FE9A-ACC74738EC7F}"/>
              </a:ext>
            </a:extLst>
          </p:cNvPr>
          <p:cNvSpPr/>
          <p:nvPr/>
        </p:nvSpPr>
        <p:spPr>
          <a:xfrm rot="10800000">
            <a:off x="7659053" y="68"/>
            <a:ext cx="4536426" cy="3359351"/>
          </a:xfrm>
          <a:prstGeom prst="rect">
            <a:avLst/>
          </a:prstGeom>
          <a:solidFill>
            <a:srgbClr val="2D37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53D05FCD-16B3-7F9B-614E-1E7C2DEBF3BA}"/>
              </a:ext>
            </a:extLst>
          </p:cNvPr>
          <p:cNvPicPr>
            <a:picLocks noChangeAspect="1"/>
          </p:cNvPicPr>
          <p:nvPr/>
        </p:nvPicPr>
        <p:blipFill>
          <a:blip r:embed="rId3">
            <a:alphaModFix amt="54000"/>
          </a:blip>
          <a:srcRect l="8792" r="758"/>
          <a:stretch/>
        </p:blipFill>
        <p:spPr>
          <a:xfrm rot="5400000">
            <a:off x="3354340" y="-3368367"/>
            <a:ext cx="937444" cy="7646123"/>
          </a:xfrm>
          <a:prstGeom prst="rect">
            <a:avLst/>
          </a:prstGeom>
        </p:spPr>
      </p:pic>
      <p:sp>
        <p:nvSpPr>
          <p:cNvPr id="13" name="Title 1">
            <a:extLst>
              <a:ext uri="{FF2B5EF4-FFF2-40B4-BE49-F238E27FC236}">
                <a16:creationId xmlns:a16="http://schemas.microsoft.com/office/drawing/2014/main" id="{BC96FAC0-2D29-0F19-B59E-BE249654CDFC}"/>
              </a:ext>
            </a:extLst>
          </p:cNvPr>
          <p:cNvSpPr txBox="1">
            <a:spLocks/>
          </p:cNvSpPr>
          <p:nvPr/>
        </p:nvSpPr>
        <p:spPr>
          <a:xfrm>
            <a:off x="128623" y="807576"/>
            <a:ext cx="7489219" cy="9384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a:solidFill>
                  <a:srgbClr val="2D3750"/>
                </a:solidFill>
                <a:latin typeface="Aptos ExtraBold"/>
              </a:rPr>
              <a:t>ICM334 – Three-Phase </a:t>
            </a:r>
            <a:endParaRPr lang="en-US" sz="2800" b="1">
              <a:solidFill>
                <a:srgbClr val="2D3750"/>
              </a:solidFill>
              <a:latin typeface="Aptos ExtraBold" panose="020B0004020202020204" pitchFamily="34" charset="0"/>
            </a:endParaRPr>
          </a:p>
          <a:p>
            <a:r>
              <a:rPr lang="en-US" sz="2800" b="1">
                <a:solidFill>
                  <a:srgbClr val="2D3750"/>
                </a:solidFill>
                <a:latin typeface="Aptos ExtraBold"/>
              </a:rPr>
              <a:t>Head Pressure Contro</a:t>
            </a:r>
            <a:r>
              <a:rPr lang="en-US" sz="3200" b="1">
                <a:solidFill>
                  <a:srgbClr val="2D3750"/>
                </a:solidFill>
                <a:latin typeface="Aptos ExtraBold"/>
              </a:rPr>
              <a:t>l</a:t>
            </a:r>
            <a:endParaRPr lang="en-US" sz="3200" b="1">
              <a:solidFill>
                <a:srgbClr val="2D3750"/>
              </a:solidFill>
              <a:latin typeface="Aptos ExtraBold" panose="020B0004020202020204" pitchFamily="34" charset="0"/>
            </a:endParaRPr>
          </a:p>
        </p:txBody>
      </p:sp>
      <p:sp>
        <p:nvSpPr>
          <p:cNvPr id="48" name="TextBox 12">
            <a:extLst>
              <a:ext uri="{FF2B5EF4-FFF2-40B4-BE49-F238E27FC236}">
                <a16:creationId xmlns:a16="http://schemas.microsoft.com/office/drawing/2014/main" id="{550FD4E3-8BEA-5C6D-4AB4-8BC574E02E94}"/>
              </a:ext>
            </a:extLst>
          </p:cNvPr>
          <p:cNvSpPr txBox="1"/>
          <p:nvPr/>
        </p:nvSpPr>
        <p:spPr>
          <a:xfrm>
            <a:off x="7878739" y="390751"/>
            <a:ext cx="4097968" cy="2646878"/>
          </a:xfrm>
          <a:prstGeom prst="rect">
            <a:avLst/>
          </a:prstGeom>
        </p:spPr>
        <p:txBody>
          <a:bodyPr wrap="square" lIns="0" tIns="0" rIns="0" bIns="0" rtlCol="0" anchor="t">
            <a:spAutoFit/>
          </a:bodyPr>
          <a:lstStyle/>
          <a:p>
            <a:pPr marL="0" lvl="0" indent="0" algn="l">
              <a:spcBef>
                <a:spcPct val="0"/>
              </a:spcBef>
            </a:pPr>
            <a:r>
              <a:rPr lang="en-US" sz="1600" b="1">
                <a:solidFill>
                  <a:srgbClr val="3CA1D5"/>
                </a:solidFill>
                <a:ea typeface="DM Sans Bold"/>
                <a:cs typeface="DM Sans Bold"/>
                <a:sym typeface="DM Sans Bold"/>
              </a:rPr>
              <a:t>FEATURES:</a:t>
            </a:r>
            <a:endParaRPr lang="en-US"/>
          </a:p>
          <a:p>
            <a:pPr marL="285750" indent="-285750">
              <a:buFont typeface="Wingdings"/>
              <a:buChar char="ü"/>
            </a:pPr>
            <a:r>
              <a:rPr lang="en-US" sz="1400" dirty="0">
                <a:solidFill>
                  <a:schemeClr val="bg1"/>
                </a:solidFill>
                <a:ea typeface="+mn-lt"/>
                <a:cs typeface="+mn-lt"/>
              </a:rPr>
              <a:t>3-phase ON/OFF control</a:t>
            </a:r>
          </a:p>
          <a:p>
            <a:pPr marL="285750" indent="-285750">
              <a:buFont typeface="Wingdings"/>
              <a:buChar char="ü"/>
            </a:pPr>
            <a:r>
              <a:rPr lang="en-US" sz="1400" dirty="0">
                <a:solidFill>
                  <a:schemeClr val="bg1"/>
                </a:solidFill>
                <a:ea typeface="+mn-lt"/>
                <a:cs typeface="+mn-lt"/>
              </a:rPr>
              <a:t>Heat pump bypass </a:t>
            </a:r>
          </a:p>
          <a:p>
            <a:pPr marL="285750" indent="-285750">
              <a:buFont typeface="Wingdings"/>
              <a:buChar char="ü"/>
            </a:pPr>
            <a:r>
              <a:rPr lang="en-US" sz="1400" dirty="0">
                <a:solidFill>
                  <a:schemeClr val="bg1"/>
                </a:solidFill>
                <a:ea typeface="+mn-lt"/>
                <a:cs typeface="+mn-lt"/>
              </a:rPr>
              <a:t>10-amp load carrying capability</a:t>
            </a:r>
          </a:p>
          <a:p>
            <a:pPr marL="285750" indent="-285750">
              <a:buFont typeface="Wingdings"/>
              <a:buChar char="ü"/>
            </a:pPr>
            <a:endParaRPr lang="en-US" sz="1400">
              <a:solidFill>
                <a:schemeClr val="bg1"/>
              </a:solidFill>
              <a:ea typeface="+mn-lt"/>
              <a:cs typeface="+mn-lt"/>
            </a:endParaRPr>
          </a:p>
          <a:p>
            <a:r>
              <a:rPr lang="en-US" sz="1600" b="1" dirty="0">
                <a:solidFill>
                  <a:srgbClr val="3CA1D5"/>
                </a:solidFill>
                <a:ea typeface="DM Sans Bold"/>
                <a:cs typeface="DM Sans Bold"/>
                <a:sym typeface="DM Sans Bold"/>
              </a:rPr>
              <a:t>SPECIFICATIONS:</a:t>
            </a:r>
            <a:endParaRPr lang="en-US" sz="1600" b="1" dirty="0">
              <a:solidFill>
                <a:srgbClr val="3CA1D5"/>
              </a:solidFill>
              <a:ea typeface="DM Sans Bold"/>
              <a:cs typeface="DM Sans Bold"/>
            </a:endParaRPr>
          </a:p>
          <a:p>
            <a:pPr marL="171450" indent="-171450">
              <a:buFont typeface="Wingdings"/>
              <a:buChar char="ü"/>
            </a:pPr>
            <a:r>
              <a:rPr lang="en-US" sz="1400" b="1" dirty="0">
                <a:solidFill>
                  <a:schemeClr val="bg1"/>
                </a:solidFill>
                <a:ea typeface="+mn-lt"/>
                <a:cs typeface="+mn-lt"/>
              </a:rPr>
              <a:t>Input:</a:t>
            </a:r>
            <a:br>
              <a:rPr lang="en-US" sz="1400" b="1" dirty="0">
                <a:ea typeface="+mn-lt"/>
                <a:cs typeface="+mn-lt"/>
              </a:rPr>
            </a:br>
            <a:r>
              <a:rPr lang="en-US" sz="1400" b="1" dirty="0">
                <a:solidFill>
                  <a:schemeClr val="bg1"/>
                </a:solidFill>
                <a:ea typeface="+mn-lt"/>
                <a:cs typeface="+mn-lt"/>
              </a:rPr>
              <a:t>• Voltage Range:</a:t>
            </a:r>
            <a:r>
              <a:rPr lang="en-US" sz="1400" dirty="0">
                <a:solidFill>
                  <a:schemeClr val="bg1"/>
                </a:solidFill>
                <a:ea typeface="+mn-lt"/>
                <a:cs typeface="+mn-lt"/>
              </a:rPr>
              <a:t> 120 – 600 VAC</a:t>
            </a:r>
            <a:br>
              <a:rPr lang="en-US" sz="1400" dirty="0">
                <a:ea typeface="+mn-lt"/>
                <a:cs typeface="+mn-lt"/>
              </a:rPr>
            </a:br>
            <a:r>
              <a:rPr lang="en-US" sz="1400" dirty="0">
                <a:solidFill>
                  <a:schemeClr val="bg1"/>
                </a:solidFill>
                <a:ea typeface="+mn-lt"/>
                <a:cs typeface="+mn-lt"/>
              </a:rPr>
              <a:t>• </a:t>
            </a:r>
            <a:r>
              <a:rPr lang="en-US" sz="1400" b="1" dirty="0">
                <a:solidFill>
                  <a:schemeClr val="bg1"/>
                </a:solidFill>
                <a:ea typeface="+mn-lt"/>
                <a:cs typeface="+mn-lt"/>
              </a:rPr>
              <a:t>Control Voltage: </a:t>
            </a:r>
            <a:r>
              <a:rPr lang="en-US" sz="1400" dirty="0">
                <a:solidFill>
                  <a:schemeClr val="bg1"/>
                </a:solidFill>
                <a:ea typeface="+mn-lt"/>
                <a:cs typeface="+mn-lt"/>
              </a:rPr>
              <a:t>18 – 30 VAC</a:t>
            </a:r>
            <a:endParaRPr lang="en-US" sz="1400" dirty="0">
              <a:solidFill>
                <a:schemeClr val="bg1"/>
              </a:solidFill>
            </a:endParaRPr>
          </a:p>
          <a:p>
            <a:pPr marL="171450" indent="-171450">
              <a:buFont typeface="Wingdings"/>
              <a:buChar char="ü"/>
            </a:pPr>
            <a:r>
              <a:rPr lang="en-US" sz="1400" b="1" dirty="0">
                <a:solidFill>
                  <a:schemeClr val="bg1"/>
                </a:solidFill>
                <a:ea typeface="+mn-lt"/>
                <a:cs typeface="+mn-lt"/>
              </a:rPr>
              <a:t>Output:</a:t>
            </a:r>
            <a:br>
              <a:rPr lang="en-US" sz="1400" b="1" dirty="0">
                <a:ea typeface="+mn-lt"/>
                <a:cs typeface="+mn-lt"/>
              </a:rPr>
            </a:br>
            <a:r>
              <a:rPr lang="en-US" sz="1400" b="1" dirty="0">
                <a:solidFill>
                  <a:schemeClr val="bg1"/>
                </a:solidFill>
                <a:ea typeface="+mn-lt"/>
                <a:cs typeface="+mn-lt"/>
              </a:rPr>
              <a:t>• Type:</a:t>
            </a:r>
            <a:r>
              <a:rPr lang="en-US" sz="1400" dirty="0">
                <a:solidFill>
                  <a:schemeClr val="bg1"/>
                </a:solidFill>
                <a:ea typeface="+mn-lt"/>
                <a:cs typeface="+mn-lt"/>
              </a:rPr>
              <a:t> Relay, SPDT</a:t>
            </a:r>
            <a:br>
              <a:rPr lang="en-US" sz="1400" dirty="0">
                <a:ea typeface="+mn-lt"/>
                <a:cs typeface="+mn-lt"/>
              </a:rPr>
            </a:br>
            <a:r>
              <a:rPr lang="en-US" sz="1400" dirty="0">
                <a:solidFill>
                  <a:schemeClr val="bg1"/>
                </a:solidFill>
                <a:ea typeface="+mn-lt"/>
                <a:cs typeface="+mn-lt"/>
              </a:rPr>
              <a:t>• </a:t>
            </a:r>
            <a:r>
              <a:rPr lang="en-US" sz="1400" b="1" dirty="0">
                <a:solidFill>
                  <a:schemeClr val="bg1"/>
                </a:solidFill>
                <a:ea typeface="+mn-lt"/>
                <a:cs typeface="+mn-lt"/>
              </a:rPr>
              <a:t>Voltage Range: </a:t>
            </a:r>
            <a:r>
              <a:rPr lang="en-US" sz="1400" dirty="0">
                <a:solidFill>
                  <a:schemeClr val="bg1"/>
                </a:solidFill>
                <a:ea typeface="+mn-lt"/>
                <a:cs typeface="+mn-lt"/>
              </a:rPr>
              <a:t>277 VAC @ 10A maximum</a:t>
            </a:r>
            <a:endParaRPr lang="en-US" sz="1400" dirty="0">
              <a:solidFill>
                <a:schemeClr val="bg1"/>
              </a:solidFill>
            </a:endParaRPr>
          </a:p>
        </p:txBody>
      </p:sp>
      <p:pic>
        <p:nvPicPr>
          <p:cNvPr id="55" name="Picture 54" descr="A blue and black logo&#10;&#10;Description automatically generated">
            <a:extLst>
              <a:ext uri="{FF2B5EF4-FFF2-40B4-BE49-F238E27FC236}">
                <a16:creationId xmlns:a16="http://schemas.microsoft.com/office/drawing/2014/main" id="{25FC7EE8-C3DB-67EC-91A4-70C09908FCED}"/>
              </a:ext>
            </a:extLst>
          </p:cNvPr>
          <p:cNvPicPr>
            <a:picLocks noChangeAspect="1"/>
          </p:cNvPicPr>
          <p:nvPr/>
        </p:nvPicPr>
        <p:blipFill>
          <a:blip r:embed="rId4"/>
          <a:stretch>
            <a:fillRect/>
          </a:stretch>
        </p:blipFill>
        <p:spPr>
          <a:xfrm>
            <a:off x="458160" y="74640"/>
            <a:ext cx="1946229" cy="613281"/>
          </a:xfrm>
          <a:prstGeom prst="rect">
            <a:avLst/>
          </a:prstGeom>
        </p:spPr>
      </p:pic>
      <p:sp>
        <p:nvSpPr>
          <p:cNvPr id="10" name="TextBox 9">
            <a:extLst>
              <a:ext uri="{FF2B5EF4-FFF2-40B4-BE49-F238E27FC236}">
                <a16:creationId xmlns:a16="http://schemas.microsoft.com/office/drawing/2014/main" id="{D97F06C7-66DB-0AE7-809E-F564952C41F2}"/>
              </a:ext>
            </a:extLst>
          </p:cNvPr>
          <p:cNvSpPr txBox="1"/>
          <p:nvPr/>
        </p:nvSpPr>
        <p:spPr>
          <a:xfrm>
            <a:off x="128796" y="1609607"/>
            <a:ext cx="6921945" cy="3354765"/>
          </a:xfrm>
          <a:prstGeom prst="rect">
            <a:avLst/>
          </a:prstGeom>
          <a:noFill/>
        </p:spPr>
        <p:txBody>
          <a:bodyPr wrap="square" lIns="91440" tIns="45720" rIns="91440" bIns="45720" rtlCol="0" anchor="t">
            <a:spAutoFit/>
          </a:bodyPr>
          <a:lstStyle/>
          <a:p>
            <a:endParaRPr lang="en-US" sz="1200" b="1" dirty="0">
              <a:ea typeface="DM Sans"/>
              <a:cs typeface="DM Sans"/>
              <a:sym typeface="DM Sans"/>
            </a:endParaRPr>
          </a:p>
          <a:p>
            <a:r>
              <a:rPr lang="en-US" sz="1600" b="1" dirty="0">
                <a:ea typeface="DM Sans"/>
                <a:cs typeface="DM Sans"/>
                <a:sym typeface="DM Sans"/>
              </a:rPr>
              <a:t>Why do we need 3-Phase Head Pressure Controls?</a:t>
            </a:r>
            <a:endParaRPr lang="en-US" sz="1600" dirty="0"/>
          </a:p>
          <a:p>
            <a:pPr marL="285750" indent="-285750">
              <a:buFont typeface="Arial" panose="020B0604020202020204" pitchFamily="34" charset="0"/>
              <a:buChar char="•"/>
            </a:pPr>
            <a:r>
              <a:rPr lang="en-US" sz="1400" dirty="0">
                <a:ea typeface="DM Sans"/>
                <a:cs typeface="DM Sans"/>
              </a:rPr>
              <a:t>Commercial and Industrial sites still require AC in low ambient conditions</a:t>
            </a:r>
          </a:p>
          <a:p>
            <a:pPr marL="285750" indent="-285750">
              <a:buFont typeface="Arial" panose="020B0604020202020204" pitchFamily="34" charset="0"/>
              <a:buChar char="•"/>
            </a:pPr>
            <a:r>
              <a:rPr lang="en-US" sz="1400" dirty="0">
                <a:ea typeface="DM Sans"/>
                <a:cs typeface="DM Sans"/>
              </a:rPr>
              <a:t>3-phase head pressure controls are needed to operate large scale cooling applications  year–round such as large walk-in freezers, industrial manufacturing buildings etc. </a:t>
            </a:r>
          </a:p>
          <a:p>
            <a:pPr marL="285750" indent="-285750">
              <a:buFont typeface="Arial" panose="020B0604020202020204" pitchFamily="34" charset="0"/>
              <a:buChar char="•"/>
            </a:pPr>
            <a:r>
              <a:rPr lang="en-US" sz="1400" dirty="0">
                <a:ea typeface="DM Sans"/>
                <a:cs typeface="DM Sans"/>
              </a:rPr>
              <a:t>Temperature sensitive 3-phase equipment may be damaged by excessive heat without cooling</a:t>
            </a:r>
          </a:p>
          <a:p>
            <a:pPr marL="285750" indent="-285750">
              <a:buFont typeface="Arial" panose="020B0604020202020204" pitchFamily="34" charset="0"/>
              <a:buChar char="•"/>
            </a:pPr>
            <a:endParaRPr lang="en-US" sz="1400" dirty="0">
              <a:ea typeface="DM Sans"/>
              <a:cs typeface="DM Sans"/>
              <a:sym typeface="DM Sans"/>
            </a:endParaRPr>
          </a:p>
          <a:p>
            <a:r>
              <a:rPr lang="en-US" sz="1600" b="1" dirty="0">
                <a:ea typeface="DM Sans"/>
                <a:cs typeface="DM Sans"/>
                <a:sym typeface="DM Sans"/>
              </a:rPr>
              <a:t>The value of the ICM’s 3-Phase Head Pressure Controls</a:t>
            </a:r>
            <a:endParaRPr lang="en-US" sz="1600" b="1" dirty="0">
              <a:ea typeface="DM Sans"/>
              <a:cs typeface="DM Sans"/>
            </a:endParaRPr>
          </a:p>
          <a:p>
            <a:pPr marL="285750" indent="-285750">
              <a:buFont typeface="Arial" panose="020B0604020202020204" pitchFamily="34" charset="0"/>
              <a:buChar char="•"/>
            </a:pPr>
            <a:r>
              <a:rPr lang="en-US" sz="1400" dirty="0">
                <a:ea typeface="DM Sans"/>
                <a:cs typeface="DM Sans"/>
                <a:sym typeface="DM Sans"/>
              </a:rPr>
              <a:t>Low-cost alternative to expensive VFD’s</a:t>
            </a:r>
            <a:endParaRPr lang="en-US" sz="1400" dirty="0">
              <a:ea typeface="DM Sans"/>
              <a:cs typeface="DM Sans"/>
            </a:endParaRPr>
          </a:p>
          <a:p>
            <a:pPr marL="285750" indent="-285750">
              <a:buFont typeface="Arial" panose="020B0604020202020204" pitchFamily="34" charset="0"/>
              <a:buChar char="•"/>
            </a:pPr>
            <a:r>
              <a:rPr lang="en-US" sz="1400" dirty="0"/>
              <a:t>Built in a vertically </a:t>
            </a:r>
            <a:r>
              <a:rPr lang="en-US" sz="1400"/>
              <a:t>integrated  state-of-the-art </a:t>
            </a:r>
            <a:r>
              <a:rPr lang="en-US" sz="1400" dirty="0"/>
              <a:t>facility in North America supporting local economy</a:t>
            </a:r>
          </a:p>
          <a:p>
            <a:pPr marL="285750" indent="-285750">
              <a:buFont typeface="Arial" panose="020B0604020202020204" pitchFamily="34" charset="0"/>
              <a:buChar char="•"/>
            </a:pPr>
            <a:r>
              <a:rPr lang="en-US" sz="1400" dirty="0"/>
              <a:t>Allows for a solution when other three phase head pressure controls are not available or not an option</a:t>
            </a:r>
          </a:p>
        </p:txBody>
      </p:sp>
      <p:grpSp>
        <p:nvGrpSpPr>
          <p:cNvPr id="6" name="Group 5">
            <a:extLst>
              <a:ext uri="{FF2B5EF4-FFF2-40B4-BE49-F238E27FC236}">
                <a16:creationId xmlns:a16="http://schemas.microsoft.com/office/drawing/2014/main" id="{3C60D3D9-BD88-9D25-4506-1EC4E703E204}"/>
              </a:ext>
            </a:extLst>
          </p:cNvPr>
          <p:cNvGrpSpPr/>
          <p:nvPr/>
        </p:nvGrpSpPr>
        <p:grpSpPr>
          <a:xfrm>
            <a:off x="10978600" y="180766"/>
            <a:ext cx="1074383" cy="746856"/>
            <a:chOff x="10987618" y="59026"/>
            <a:chExt cx="1074383" cy="746856"/>
          </a:xfrm>
        </p:grpSpPr>
        <p:sp>
          <p:nvSpPr>
            <p:cNvPr id="3" name="Rectangle 2">
              <a:extLst>
                <a:ext uri="{FF2B5EF4-FFF2-40B4-BE49-F238E27FC236}">
                  <a16:creationId xmlns:a16="http://schemas.microsoft.com/office/drawing/2014/main" id="{94E2ECB4-B1AE-9A04-AAD9-E285099EF380}"/>
                </a:ext>
              </a:extLst>
            </p:cNvPr>
            <p:cNvSpPr/>
            <p:nvPr/>
          </p:nvSpPr>
          <p:spPr>
            <a:xfrm>
              <a:off x="10987618" y="59026"/>
              <a:ext cx="1074383" cy="74685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flag with black and blue stripes&#10;&#10;Description automatically generated">
              <a:extLst>
                <a:ext uri="{FF2B5EF4-FFF2-40B4-BE49-F238E27FC236}">
                  <a16:creationId xmlns:a16="http://schemas.microsoft.com/office/drawing/2014/main" id="{0387FA4E-6A9C-34BB-4130-E2AC1F3CAB82}"/>
                </a:ext>
              </a:extLst>
            </p:cNvPr>
            <p:cNvPicPr>
              <a:picLocks noChangeAspect="1"/>
            </p:cNvPicPr>
            <p:nvPr/>
          </p:nvPicPr>
          <p:blipFill>
            <a:blip r:embed="rId5"/>
            <a:stretch>
              <a:fillRect/>
            </a:stretch>
          </p:blipFill>
          <p:spPr>
            <a:xfrm>
              <a:off x="11028816" y="113925"/>
              <a:ext cx="988032" cy="687578"/>
            </a:xfrm>
            <a:prstGeom prst="rect">
              <a:avLst/>
            </a:prstGeom>
            <a:ln>
              <a:noFill/>
            </a:ln>
          </p:spPr>
        </p:pic>
      </p:grpSp>
      <p:pic>
        <p:nvPicPr>
          <p:cNvPr id="8" name="Picture 7" descr="A white and blue tool&#10;&#10;Description automatically generated">
            <a:extLst>
              <a:ext uri="{FF2B5EF4-FFF2-40B4-BE49-F238E27FC236}">
                <a16:creationId xmlns:a16="http://schemas.microsoft.com/office/drawing/2014/main" id="{13628B56-1997-0212-58B4-A459139F9AB4}"/>
              </a:ext>
            </a:extLst>
          </p:cNvPr>
          <p:cNvPicPr>
            <a:picLocks noChangeAspect="1"/>
          </p:cNvPicPr>
          <p:nvPr/>
        </p:nvPicPr>
        <p:blipFill>
          <a:blip r:embed="rId6"/>
          <a:srcRect l="9420" t="46422" r="9087" b="47098"/>
          <a:stretch/>
        </p:blipFill>
        <p:spPr>
          <a:xfrm>
            <a:off x="-2" y="6272365"/>
            <a:ext cx="12192002" cy="746856"/>
          </a:xfrm>
          <a:prstGeom prst="rect">
            <a:avLst/>
          </a:prstGeom>
        </p:spPr>
      </p:pic>
      <p:grpSp>
        <p:nvGrpSpPr>
          <p:cNvPr id="18" name="Group 17">
            <a:extLst>
              <a:ext uri="{FF2B5EF4-FFF2-40B4-BE49-F238E27FC236}">
                <a16:creationId xmlns:a16="http://schemas.microsoft.com/office/drawing/2014/main" id="{77AE7EFF-3183-C46C-3CB8-A1DA3B6285AF}"/>
              </a:ext>
            </a:extLst>
          </p:cNvPr>
          <p:cNvGrpSpPr/>
          <p:nvPr/>
        </p:nvGrpSpPr>
        <p:grpSpPr>
          <a:xfrm>
            <a:off x="3433865" y="6504921"/>
            <a:ext cx="8472791" cy="389999"/>
            <a:chOff x="3433865" y="6391059"/>
            <a:chExt cx="8472791" cy="389999"/>
          </a:xfrm>
        </p:grpSpPr>
        <p:sp>
          <p:nvSpPr>
            <p:cNvPr id="11" name="TextBox 10">
              <a:extLst>
                <a:ext uri="{FF2B5EF4-FFF2-40B4-BE49-F238E27FC236}">
                  <a16:creationId xmlns:a16="http://schemas.microsoft.com/office/drawing/2014/main" id="{C3B9A29C-2EDC-F5A2-0EC3-7BE457A238C1}"/>
                </a:ext>
              </a:extLst>
            </p:cNvPr>
            <p:cNvSpPr txBox="1"/>
            <p:nvPr/>
          </p:nvSpPr>
          <p:spPr>
            <a:xfrm>
              <a:off x="3433865" y="6401107"/>
              <a:ext cx="1420237" cy="379379"/>
            </a:xfrm>
            <a:prstGeom prst="rect">
              <a:avLst/>
            </a:prstGeom>
            <a:noFill/>
          </p:spPr>
          <p:txBody>
            <a:bodyPr wrap="square" rtlCol="0">
              <a:spAutoFit/>
            </a:bodyPr>
            <a:lstStyle/>
            <a:p>
              <a:r>
                <a:rPr lang="en-US" i="1">
                  <a:solidFill>
                    <a:srgbClr val="3CA1D5"/>
                  </a:solidFill>
                  <a:latin typeface="Aptos" panose="020B0004020202020204" pitchFamily="34" charset="0"/>
                </a:rPr>
                <a:t>APPLIANCE</a:t>
              </a:r>
            </a:p>
          </p:txBody>
        </p:sp>
        <p:sp>
          <p:nvSpPr>
            <p:cNvPr id="12" name="TextBox 11">
              <a:extLst>
                <a:ext uri="{FF2B5EF4-FFF2-40B4-BE49-F238E27FC236}">
                  <a16:creationId xmlns:a16="http://schemas.microsoft.com/office/drawing/2014/main" id="{EAC2C238-86F8-ECFC-DC22-FAE84378C848}"/>
                </a:ext>
              </a:extLst>
            </p:cNvPr>
            <p:cNvSpPr txBox="1"/>
            <p:nvPr/>
          </p:nvSpPr>
          <p:spPr>
            <a:xfrm>
              <a:off x="5095834" y="6401107"/>
              <a:ext cx="1587069" cy="369332"/>
            </a:xfrm>
            <a:prstGeom prst="rect">
              <a:avLst/>
            </a:prstGeom>
            <a:noFill/>
          </p:spPr>
          <p:txBody>
            <a:bodyPr wrap="square" rtlCol="0">
              <a:spAutoFit/>
            </a:bodyPr>
            <a:lstStyle/>
            <a:p>
              <a:r>
                <a:rPr lang="en-US" i="1">
                  <a:solidFill>
                    <a:srgbClr val="3CA1D5"/>
                  </a:solidFill>
                  <a:latin typeface="Aptos" panose="020B0004020202020204" pitchFamily="34" charset="0"/>
                </a:rPr>
                <a:t>ELECTRICAL</a:t>
              </a:r>
            </a:p>
          </p:txBody>
        </p:sp>
        <p:sp>
          <p:nvSpPr>
            <p:cNvPr id="14" name="TextBox 13">
              <a:extLst>
                <a:ext uri="{FF2B5EF4-FFF2-40B4-BE49-F238E27FC236}">
                  <a16:creationId xmlns:a16="http://schemas.microsoft.com/office/drawing/2014/main" id="{C425B184-A545-CB49-9E01-F035413C9DA5}"/>
                </a:ext>
              </a:extLst>
            </p:cNvPr>
            <p:cNvSpPr txBox="1"/>
            <p:nvPr/>
          </p:nvSpPr>
          <p:spPr>
            <a:xfrm>
              <a:off x="6916368" y="6396083"/>
              <a:ext cx="1420237" cy="379379"/>
            </a:xfrm>
            <a:prstGeom prst="rect">
              <a:avLst/>
            </a:prstGeom>
            <a:noFill/>
          </p:spPr>
          <p:txBody>
            <a:bodyPr wrap="square" rtlCol="0">
              <a:spAutoFit/>
            </a:bodyPr>
            <a:lstStyle/>
            <a:p>
              <a:r>
                <a:rPr lang="en-US" i="1">
                  <a:solidFill>
                    <a:srgbClr val="3CA1D5"/>
                  </a:solidFill>
                  <a:latin typeface="Aptos" panose="020B0004020202020204" pitchFamily="34" charset="0"/>
                </a:rPr>
                <a:t>HVAC/R</a:t>
              </a:r>
            </a:p>
          </p:txBody>
        </p:sp>
        <p:sp>
          <p:nvSpPr>
            <p:cNvPr id="15" name="TextBox 14">
              <a:extLst>
                <a:ext uri="{FF2B5EF4-FFF2-40B4-BE49-F238E27FC236}">
                  <a16:creationId xmlns:a16="http://schemas.microsoft.com/office/drawing/2014/main" id="{45EA7E46-039A-82C8-3A38-CB8153D19BCF}"/>
                </a:ext>
              </a:extLst>
            </p:cNvPr>
            <p:cNvSpPr txBox="1"/>
            <p:nvPr/>
          </p:nvSpPr>
          <p:spPr>
            <a:xfrm>
              <a:off x="8305903" y="6391060"/>
              <a:ext cx="1420237" cy="379379"/>
            </a:xfrm>
            <a:prstGeom prst="rect">
              <a:avLst/>
            </a:prstGeom>
            <a:noFill/>
          </p:spPr>
          <p:txBody>
            <a:bodyPr wrap="square" rtlCol="0">
              <a:spAutoFit/>
            </a:bodyPr>
            <a:lstStyle/>
            <a:p>
              <a:r>
                <a:rPr lang="en-US" i="1">
                  <a:solidFill>
                    <a:srgbClr val="2D3750"/>
                  </a:solidFill>
                  <a:latin typeface="Aptos" panose="020B0004020202020204" pitchFamily="34" charset="0"/>
                </a:rPr>
                <a:t>MARINE</a:t>
              </a:r>
            </a:p>
          </p:txBody>
        </p:sp>
        <p:sp>
          <p:nvSpPr>
            <p:cNvPr id="16" name="TextBox 15">
              <a:extLst>
                <a:ext uri="{FF2B5EF4-FFF2-40B4-BE49-F238E27FC236}">
                  <a16:creationId xmlns:a16="http://schemas.microsoft.com/office/drawing/2014/main" id="{9D7EBC72-5E0C-E07B-A319-D79D1BF75297}"/>
                </a:ext>
              </a:extLst>
            </p:cNvPr>
            <p:cNvSpPr txBox="1"/>
            <p:nvPr/>
          </p:nvSpPr>
          <p:spPr>
            <a:xfrm>
              <a:off x="9656012" y="6391059"/>
              <a:ext cx="1613084" cy="369332"/>
            </a:xfrm>
            <a:prstGeom prst="rect">
              <a:avLst/>
            </a:prstGeom>
            <a:noFill/>
          </p:spPr>
          <p:txBody>
            <a:bodyPr wrap="square" rtlCol="0">
              <a:spAutoFit/>
            </a:bodyPr>
            <a:lstStyle/>
            <a:p>
              <a:r>
                <a:rPr lang="en-US" i="1">
                  <a:solidFill>
                    <a:srgbClr val="3CA1D5"/>
                  </a:solidFill>
                  <a:latin typeface="Aptos" panose="020B0004020202020204" pitchFamily="34" charset="0"/>
                </a:rPr>
                <a:t>POOL &amp; SPA</a:t>
              </a:r>
            </a:p>
          </p:txBody>
        </p:sp>
        <p:sp>
          <p:nvSpPr>
            <p:cNvPr id="17" name="TextBox 16">
              <a:extLst>
                <a:ext uri="{FF2B5EF4-FFF2-40B4-BE49-F238E27FC236}">
                  <a16:creationId xmlns:a16="http://schemas.microsoft.com/office/drawing/2014/main" id="{FA88904D-46E8-29B9-E46E-DFCF3C0D2C7E}"/>
                </a:ext>
              </a:extLst>
            </p:cNvPr>
            <p:cNvSpPr txBox="1"/>
            <p:nvPr/>
          </p:nvSpPr>
          <p:spPr>
            <a:xfrm>
              <a:off x="11373100" y="6401679"/>
              <a:ext cx="533556" cy="379379"/>
            </a:xfrm>
            <a:prstGeom prst="rect">
              <a:avLst/>
            </a:prstGeom>
            <a:noFill/>
          </p:spPr>
          <p:txBody>
            <a:bodyPr wrap="square" rtlCol="0">
              <a:spAutoFit/>
            </a:bodyPr>
            <a:lstStyle/>
            <a:p>
              <a:r>
                <a:rPr lang="en-US" i="1">
                  <a:solidFill>
                    <a:srgbClr val="2D3750"/>
                  </a:solidFill>
                  <a:latin typeface="Aptos" panose="020B0004020202020204" pitchFamily="34" charset="0"/>
                </a:rPr>
                <a:t>RV</a:t>
              </a:r>
            </a:p>
          </p:txBody>
        </p:sp>
      </p:grpSp>
      <p:pic>
        <p:nvPicPr>
          <p:cNvPr id="19" name="Picture 18">
            <a:extLst>
              <a:ext uri="{FF2B5EF4-FFF2-40B4-BE49-F238E27FC236}">
                <a16:creationId xmlns:a16="http://schemas.microsoft.com/office/drawing/2014/main" id="{C9F0FF21-E7AE-30F4-398D-78CB3319E2B4}"/>
              </a:ext>
            </a:extLst>
          </p:cNvPr>
          <p:cNvPicPr>
            <a:picLocks noChangeAspect="1"/>
          </p:cNvPicPr>
          <p:nvPr/>
        </p:nvPicPr>
        <p:blipFill>
          <a:blip r:embed="rId7"/>
          <a:stretch>
            <a:fillRect/>
          </a:stretch>
        </p:blipFill>
        <p:spPr>
          <a:xfrm>
            <a:off x="4917497" y="182450"/>
            <a:ext cx="1684765" cy="1744563"/>
          </a:xfrm>
          <a:prstGeom prst="rect">
            <a:avLst/>
          </a:prstGeom>
        </p:spPr>
      </p:pic>
      <p:sp>
        <p:nvSpPr>
          <p:cNvPr id="2" name="TextBox 1">
            <a:extLst>
              <a:ext uri="{FF2B5EF4-FFF2-40B4-BE49-F238E27FC236}">
                <a16:creationId xmlns:a16="http://schemas.microsoft.com/office/drawing/2014/main" id="{0B5176A2-01F1-D113-A128-090A9F52EE50}"/>
              </a:ext>
            </a:extLst>
          </p:cNvPr>
          <p:cNvSpPr txBox="1"/>
          <p:nvPr/>
        </p:nvSpPr>
        <p:spPr>
          <a:xfrm>
            <a:off x="130313" y="4993473"/>
            <a:ext cx="11574300" cy="12770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2100"/>
              </a:lnSpc>
            </a:pPr>
            <a:r>
              <a:rPr lang="en-US" sz="1600" b="1"/>
              <a:t>Operation​</a:t>
            </a:r>
          </a:p>
          <a:p>
            <a:pPr marL="285750" indent="-285750">
              <a:lnSpc>
                <a:spcPts val="1838"/>
              </a:lnSpc>
              <a:buFont typeface="Arial,Sans-Serif"/>
              <a:buChar char="•"/>
            </a:pPr>
            <a:r>
              <a:rPr lang="en-US" sz="1400">
                <a:cs typeface="Arial"/>
              </a:rPr>
              <a:t>Using a temperature sensor and up to two pressure sensors; the ICM334 will monitor the ambient temperature and system pressure. The ICM334 will be energized when there is a Y call. When the ambient temperature is above 50°F (10°C), the motor will be energized continuously. When the ambient temperature is below 50°F, the pressure sensor is used to determine whether the motor is on or off. When the pressure is 15 psi below the pressure setting the motor will be turned off. When the pressure is 15 psi above the setting, the motor will be turned on</a:t>
            </a:r>
          </a:p>
        </p:txBody>
      </p:sp>
    </p:spTree>
    <p:extLst>
      <p:ext uri="{BB962C8B-B14F-4D97-AF65-F5344CB8AC3E}">
        <p14:creationId xmlns:p14="http://schemas.microsoft.com/office/powerpoint/2010/main" val="22373046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119</TotalTime>
  <Words>578</Words>
  <Application>Microsoft Macintosh PowerPoint</Application>
  <PresentationFormat>Widescreen</PresentationFormat>
  <Paragraphs>67</Paragraphs>
  <Slides>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Aptos</vt:lpstr>
      <vt:lpstr>Aptos Display</vt:lpstr>
      <vt:lpstr>Aptos ExtraBold</vt:lpstr>
      <vt:lpstr>Arial</vt:lpstr>
      <vt:lpstr>Arial,Sans-Serif</vt:lpstr>
      <vt:lpstr>DM Sans</vt:lpstr>
      <vt:lpstr>DM Sans Bold</vt:lpstr>
      <vt:lpstr>Wingdings</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Paige Hart</dc:creator>
  <cp:lastModifiedBy>Paige Hart</cp:lastModifiedBy>
  <cp:revision>10</cp:revision>
  <dcterms:created xsi:type="dcterms:W3CDTF">2025-06-25T15:52:20Z</dcterms:created>
  <dcterms:modified xsi:type="dcterms:W3CDTF">2025-08-22T15:27:04Z</dcterms:modified>
</cp:coreProperties>
</file>