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80" r:id="rId3"/>
    <p:sldId id="281" r:id="rId4"/>
    <p:sldId id="284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6COuYLqgucscCg5c50uQg==" hashData="wQN15Ocymn4W+ysqQRfyZM/X4n0Tn51odS/JyZFGk31qxdz5pAQaXCyJBBs4V4T6EEdU3jofO6rM6ue0K4sU8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8B1C-61D4-0F4E-B9C6-2A78E9DB500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1F1FD-640B-E940-9C5A-B92D026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007E7-DC3C-77EE-402F-69E4F1A7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4B00D-C632-4494-AE39-3B36943B8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3DB24-142D-4EF1-01F9-31F105DD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F447-D848-BC98-9D22-1CC03CF50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7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007E7-DC3C-77EE-402F-69E4F1A7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4B00D-C632-4494-AE39-3B36943B8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3DB24-142D-4EF1-01F9-31F105DD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F447-D848-BC98-9D22-1CC03CF50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7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076DA-122C-98C1-B64D-D6392AA5E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1A070-83DA-8E9A-163C-4CDA6445E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1D0BC-5817-9311-33F8-9B5BBFB1B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F3E1C-0405-DEE1-7BD9-1720FD564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60BA0-D6F7-680E-BFBE-E98A42039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63EA98-73CA-7F34-7CA5-1F25DF16E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8A76C5-221F-0E02-AD5F-813239A3C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21F67-D2FD-7565-904F-3259156A5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5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508A-B38B-CB21-C7BE-896DDA901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A19E5-1A25-4A65-800C-340E6B4F7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F8D4C-CA6E-3EED-79D6-050D55B6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7672E-7FBF-18DC-7E68-70726EA6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F94C-596D-435A-97C7-ADD0D6CE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6F83-9C74-6B9D-D0D3-2EB9BA6E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C0117-C5CD-A83C-D14B-7D4DA4008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0A5C8-D719-13E6-0A27-5C41E866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5A1AE-41B2-6982-ABAF-EBAC38B0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8DFC-33C2-532D-6093-C1422630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CC56A-1664-B639-E8E3-E5C73F169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2CF77-7AE2-00F2-E65E-9BF14E040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9FF2A-7E59-073B-2730-B66AC5C8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36A8C-ADDA-B52F-98DD-B5BC807E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6E0A4-CE74-5AD0-C2F0-F48A6AA7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770C-93CB-2181-C79E-47F7C131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FDF02-1002-586F-9281-5830CB61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6DB24-189D-2968-C342-1849D321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CCF3F-64DD-8DB5-EC76-6880C698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73D04-B504-F560-0285-03508AA5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B915-3AC7-5565-2BC9-17506C96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73715-75F4-068C-822D-35323CD08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369C7-EDBA-06F0-6154-F6FE788A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1AAC8-2B71-4CF6-AF81-FD3F1E01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974A3-A079-B9E7-BF49-BC913648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D6ED-09AA-401F-FF7E-9B57B83E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BF67-7A24-63C2-B498-E97B4D4C1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A5187-0160-D7F5-5289-2B96EF259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C7DE4-A6C1-051E-5739-7A9A6B3A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ABEEE-E1FD-FE22-E607-FD39098E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62A3B-07B2-0385-73A6-EB0B424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A91F-287C-B10F-CD39-3B8C3744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170C-2BF4-86E2-1E1E-91C7C2A8D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4EA4B-EADF-6C87-FAEA-20BAF772A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D8FB7-DCEC-6A0C-8076-E87D944BF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B05D5-BB8E-CFA4-09C9-A2333086C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1D16AD-0E5B-44B4-B87A-003A971F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4F4A0-C587-2802-7579-285A128B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0950B-630F-B5E7-FF4D-23DCA2E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7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462D-D094-6A5C-337F-62D9545F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5D527-0EFD-FD10-0B0E-13592DAC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A1BB0-DF8D-5248-7B18-EA65650B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00015-6FA6-1A36-2799-A0B40FD0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D8D93-9938-6CD3-A143-17BD4602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A86DF-C7DA-CC2C-A14A-099A2C1E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CD8E1-FF01-9962-2DC4-5DBCEAB3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B60F-4408-D10F-28B5-2E7685B0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BB86-96A9-B3CC-C3B6-5D5F2E2F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490EB-F2F5-5302-0FC0-21DF70C94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CF3AE-0C75-4D2A-4107-176E859C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31D2A-248F-D289-EBE4-9EC289BA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8078-F04C-2F4D-08E3-C51D9D0C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19CF-1330-8EBB-D9E6-E6398388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54BBF-C513-38DE-1A82-D20E3ED73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5528A-729E-C8FF-CB6A-E87F4EA10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F219C-C606-B344-5FA3-5FDEDC28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58FF2-8CB8-2468-3E1F-1DC02630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1B7F4-F30A-36E2-5771-24D63B61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8C3F8C-1ED5-B8BA-0E2D-7192E52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4C847-46F9-4A79-24C3-9E6B8A45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5EBE7-8625-97D9-FC08-C56A3EA4A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CF156-27C5-AF73-BC80-1CD25B00B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C4847-C6EA-8E78-7376-89044EE42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DF5BC385-F572-76A7-9046-55D6FC75A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32" y="2567837"/>
            <a:ext cx="4866731" cy="1533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2F2BF-C5BF-FF8C-D999-47B40F926B4F}"/>
              </a:ext>
            </a:extLst>
          </p:cNvPr>
          <p:cNvSpPr txBox="1"/>
          <p:nvPr/>
        </p:nvSpPr>
        <p:spPr>
          <a:xfrm>
            <a:off x="2594972" y="4414040"/>
            <a:ext cx="70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D37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Starters</a:t>
            </a:r>
          </a:p>
        </p:txBody>
      </p:sp>
      <p:pic>
        <p:nvPicPr>
          <p:cNvPr id="8" name="Picture 7" descr="A flag with text and stars&#10;&#10;AI-generated content may be incorrect.">
            <a:extLst>
              <a:ext uri="{FF2B5EF4-FFF2-40B4-BE49-F238E27FC236}">
                <a16:creationId xmlns:a16="http://schemas.microsoft.com/office/drawing/2014/main" id="{C1A1BD05-D134-9252-4236-21AAEF11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041" y="366762"/>
            <a:ext cx="1085783" cy="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C3933-60B3-FF27-710A-92BF5D2D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8FAE5AF-32A5-AAC1-4E36-9745F5D541C2}"/>
              </a:ext>
            </a:extLst>
          </p:cNvPr>
          <p:cNvSpPr/>
          <p:nvPr/>
        </p:nvSpPr>
        <p:spPr>
          <a:xfrm>
            <a:off x="8078928" y="-43936"/>
            <a:ext cx="4128448" cy="4975303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600" b="1">
              <a:solidFill>
                <a:srgbClr val="3CA1D5"/>
              </a:solidFill>
              <a:cs typeface="Arial"/>
            </a:endParaRPr>
          </a:p>
          <a:p>
            <a:endParaRPr lang="en-US" sz="2000" b="1">
              <a:cs typeface="Arial"/>
            </a:endParaRPr>
          </a:p>
          <a:p>
            <a:r>
              <a:rPr lang="en-US" sz="2000" b="1">
                <a:cs typeface="Arial"/>
              </a:rPr>
              <a:t> </a:t>
            </a:r>
          </a:p>
          <a:p>
            <a:endParaRPr lang="en-US">
              <a:cs typeface="Arial"/>
            </a:endParaRPr>
          </a:p>
          <a:p>
            <a:endParaRPr lang="en-US" sz="2000" b="1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A8378F-323A-ACAC-0F2C-9816B01D0F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rcRect l="8792" r="758"/>
          <a:stretch/>
        </p:blipFill>
        <p:spPr>
          <a:xfrm rot="5400000">
            <a:off x="3568448" y="-3624741"/>
            <a:ext cx="941156" cy="8078051"/>
          </a:xfrm>
          <a:prstGeom prst="rect">
            <a:avLst/>
          </a:prstGeom>
        </p:spPr>
      </p:pic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D627261B-D1D6-22BC-D80C-EC37E95EE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60" y="74640"/>
            <a:ext cx="1946229" cy="613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C1F48-6793-91DF-0C30-D29BF9DF01C3}"/>
              </a:ext>
            </a:extLst>
          </p:cNvPr>
          <p:cNvSpPr txBox="1"/>
          <p:nvPr/>
        </p:nvSpPr>
        <p:spPr>
          <a:xfrm>
            <a:off x="380410" y="1515668"/>
            <a:ext cx="5711085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DM Sans"/>
                <a:cs typeface="DM Sans"/>
                <a:sym typeface="DM Sans"/>
              </a:rPr>
              <a:t>Why we need Soft Starts and their applications?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The ICM870 reduces the current required to start a motor allowing other power sources like generators or inverters  to start a heavy load.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Ideal in areas where storms knock out power and you must run your AC off a generator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Reduces the need for load shedding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Reduces loud startup noises, light flickering, and breaker trips</a:t>
            </a:r>
            <a:endParaRPr lang="en-US" sz="1400" dirty="0">
              <a:ea typeface="DM Sans"/>
              <a:cs typeface="DM Sans"/>
            </a:endParaRPr>
          </a:p>
          <a:p>
            <a:endParaRPr lang="en-US" sz="1400" dirty="0">
              <a:ea typeface="DM Sans"/>
              <a:cs typeface="DM Sans"/>
            </a:endParaRPr>
          </a:p>
          <a:p>
            <a:r>
              <a:rPr lang="en-US" sz="1600" b="1" dirty="0">
                <a:ea typeface="DM Sans"/>
                <a:cs typeface="DM Sans"/>
                <a:sym typeface="DM Sans"/>
              </a:rPr>
              <a:t>The value of  choosing ICM controls Soft Starts</a:t>
            </a:r>
            <a:endParaRPr lang="en-US" sz="1600" b="1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Reduces in-rush current by up to 70%.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Automatic – self learning  Algorithm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Prolongs the life of the A/C by reducing excessive torque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Installation hardware is included.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DM Sans"/>
                <a:cs typeface="DM Sans"/>
              </a:rPr>
              <a:t>The ICM870 can be used in Residential, Commercial, RV and Marine applications.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7D9900-B0AA-C9BD-FC5D-6FEFD71419BF}"/>
              </a:ext>
            </a:extLst>
          </p:cNvPr>
          <p:cNvSpPr txBox="1">
            <a:spLocks/>
          </p:cNvSpPr>
          <p:nvPr/>
        </p:nvSpPr>
        <p:spPr>
          <a:xfrm>
            <a:off x="266678" y="760763"/>
            <a:ext cx="7370051" cy="852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2D3750"/>
                </a:solidFill>
                <a:latin typeface="Aptos ExtraBold"/>
              </a:rPr>
              <a:t>ICM870 Series - Soft Starts</a:t>
            </a:r>
            <a:r>
              <a:rPr lang="en-US" sz="3200" b="1">
                <a:solidFill>
                  <a:srgbClr val="2D3750"/>
                </a:solidFill>
                <a:latin typeface="Aptos ExtraBold"/>
              </a:rPr>
              <a:t> </a:t>
            </a:r>
            <a:endParaRPr lang="en-US" sz="3200" b="1">
              <a:solidFill>
                <a:srgbClr val="2D3750"/>
              </a:solidFill>
              <a:latin typeface="Aptos ExtraBold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D38D79-5B72-F003-FB47-DCC1E350DC3D}"/>
              </a:ext>
            </a:extLst>
          </p:cNvPr>
          <p:cNvSpPr/>
          <p:nvPr/>
        </p:nvSpPr>
        <p:spPr>
          <a:xfrm>
            <a:off x="8164984" y="385622"/>
            <a:ext cx="4028715" cy="4273490"/>
          </a:xfrm>
          <a:prstGeom prst="rect">
            <a:avLst/>
          </a:prstGeom>
          <a:solidFill>
            <a:srgbClr val="2D37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US" sz="1600" b="1" baseline="0" dirty="0">
                <a:solidFill>
                  <a:srgbClr val="3CA1D5"/>
                </a:solidFill>
                <a:latin typeface="Aptos"/>
                <a:ea typeface="Arial"/>
                <a:cs typeface="Arial"/>
              </a:rPr>
              <a:t>FEATURES:</a:t>
            </a:r>
            <a:r>
              <a:rPr lang="en-US" sz="16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</a:t>
            </a:r>
            <a:r>
              <a:rPr lang="en-US" sz="1600" dirty="0">
                <a:latin typeface="Apto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LED fault indicators 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​Over/under voltage monitoring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Over-current protection 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Built-in self-learning algorithm</a:t>
            </a:r>
          </a:p>
          <a:p>
            <a:pPr lvl="0" rtl="0"/>
            <a:r>
              <a:rPr lang="en-US" sz="1400" dirty="0">
                <a:solidFill>
                  <a:schemeClr val="bg1"/>
                </a:solidFill>
                <a:latin typeface="Aptos"/>
                <a:ea typeface="Arial"/>
                <a:cs typeface="Arial"/>
                <a:sym typeface="Wingdings" panose="05000000000000000000" pitchFamily="2" charset="2"/>
              </a:rPr>
              <a:t>    </a:t>
            </a:r>
            <a:r>
              <a:rPr lang="en-US" sz="140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Built-in start capacitor </a:t>
            </a:r>
          </a:p>
          <a:p>
            <a:pPr lvl="0" rtl="0"/>
            <a:r>
              <a:rPr lang="en-US" sz="1600" b="1" baseline="0" dirty="0">
                <a:solidFill>
                  <a:srgbClr val="3CA1D5"/>
                </a:solidFill>
                <a:latin typeface="Aptos"/>
                <a:ea typeface="Arial"/>
                <a:cs typeface="Arial"/>
              </a:rPr>
              <a:t>SPECIFICATIONS:</a:t>
            </a:r>
            <a:r>
              <a:rPr lang="en-US" sz="16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</a:t>
            </a:r>
            <a:r>
              <a:rPr lang="en-US" sz="1600" dirty="0">
                <a:latin typeface="Aptos"/>
                <a:ea typeface="Arial"/>
                <a:cs typeface="Arial"/>
              </a:rPr>
              <a:t>​</a:t>
            </a:r>
          </a:p>
          <a:p>
            <a:pPr marL="171450" lvl="0" indent="-171450" rtl="0">
              <a:buFont typeface="Wingdings,Sans-Serif"/>
              <a:buChar char="ü"/>
            </a:pPr>
            <a:r>
              <a:rPr lang="en-US" sz="1400" b="1" baseline="0" dirty="0">
                <a:solidFill>
                  <a:srgbClr val="FFFFFF"/>
                </a:solidFill>
                <a:ea typeface="Arial"/>
                <a:cs typeface="Arial"/>
              </a:rPr>
              <a:t>Input:</a:t>
            </a: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​</a:t>
            </a:r>
            <a:r>
              <a:rPr lang="en-US" sz="1400" dirty="0">
                <a:ea typeface="Arial"/>
                <a:cs typeface="Arial"/>
              </a:rPr>
              <a:t>​</a:t>
            </a:r>
            <a:br>
              <a:rPr lang="en-US" sz="1400" dirty="0">
                <a:ea typeface="Arial"/>
                <a:cs typeface="Arial"/>
              </a:rPr>
            </a:br>
            <a:r>
              <a:rPr lang="en-US" sz="1400" b="1" baseline="0" dirty="0">
                <a:solidFill>
                  <a:srgbClr val="FFFFFF"/>
                </a:solidFill>
                <a:ea typeface="Arial"/>
                <a:cs typeface="Arial"/>
              </a:rPr>
              <a:t>• </a:t>
            </a: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Line Voltage: 120/240 VAC​</a:t>
            </a:r>
            <a:r>
              <a:rPr lang="en-US" sz="1400" dirty="0">
                <a:ea typeface="Arial"/>
                <a:cs typeface="Arial"/>
              </a:rPr>
              <a:t>​</a:t>
            </a:r>
          </a:p>
          <a:p>
            <a:pPr marL="171450" indent="-171450">
              <a:buFont typeface="Wingdings,Sans-Serif"/>
              <a:buChar char="ü"/>
            </a:pPr>
            <a:r>
              <a:rPr lang="en-US" sz="1400" b="1" baseline="0" dirty="0">
                <a:solidFill>
                  <a:srgbClr val="FFFFFF"/>
                </a:solidFill>
                <a:ea typeface="Arial"/>
                <a:cs typeface="Arial"/>
              </a:rPr>
              <a:t>Output:</a:t>
            </a: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​</a:t>
            </a:r>
            <a:r>
              <a:rPr lang="en-US" sz="1400" dirty="0">
                <a:ea typeface="Arial"/>
                <a:cs typeface="Arial"/>
              </a:rPr>
              <a:t>​</a:t>
            </a:r>
            <a:br>
              <a:rPr lang="en-US" sz="1400" dirty="0">
                <a:ea typeface="Arial"/>
                <a:cs typeface="Arial"/>
              </a:rPr>
            </a:br>
            <a:r>
              <a:rPr lang="en-US" sz="1400" b="1" baseline="0" dirty="0">
                <a:solidFill>
                  <a:srgbClr val="FFFFFF"/>
                </a:solidFill>
                <a:ea typeface="Arial"/>
                <a:cs typeface="Arial"/>
              </a:rPr>
              <a:t>• </a:t>
            </a: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Type: Solid State</a:t>
            </a:r>
            <a:r>
              <a:rPr lang="en-US" sz="1400" b="1" baseline="0" dirty="0">
                <a:solidFill>
                  <a:srgbClr val="FFFFFF"/>
                </a:solidFill>
                <a:ea typeface="Arial"/>
                <a:cs typeface="Arial"/>
              </a:rPr>
              <a:t>/</a:t>
            </a:r>
            <a:r>
              <a:rPr lang="en-US" sz="1400" dirty="0">
                <a:solidFill>
                  <a:srgbClr val="FFFFFF"/>
                </a:solidFill>
                <a:ea typeface="Arial"/>
                <a:cs typeface="Arial"/>
              </a:rPr>
              <a:t>Relay </a:t>
            </a:r>
            <a:r>
              <a:rPr lang="en-US" sz="1400" dirty="0">
                <a:ea typeface="Arial"/>
                <a:cs typeface="Arial"/>
              </a:rPr>
              <a:t>​</a:t>
            </a:r>
            <a:br>
              <a:rPr lang="en-US" sz="1400" dirty="0">
                <a:ea typeface="Arial"/>
                <a:cs typeface="Arial"/>
              </a:rPr>
            </a:b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•</a:t>
            </a:r>
            <a:r>
              <a:rPr lang="en-US" sz="1400" b="1" baseline="0" dirty="0">
                <a:solidFill>
                  <a:srgbClr val="FFFFFF"/>
                </a:solidFill>
                <a:ea typeface="Arial"/>
                <a:cs typeface="Arial"/>
              </a:rPr>
              <a:t> </a:t>
            </a: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Current:</a:t>
            </a:r>
            <a:r>
              <a:rPr lang="en-US" sz="1400" b="1" baseline="0" dirty="0">
                <a:solidFill>
                  <a:srgbClr val="FFFFFF"/>
                </a:solidFill>
                <a:ea typeface="Arial"/>
                <a:cs typeface="Arial"/>
              </a:rPr>
              <a:t> </a:t>
            </a: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Max. nominal </a:t>
            </a:r>
            <a:endParaRPr lang="en-US" sz="1400" dirty="0">
              <a:solidFill>
                <a:srgbClr val="FFFFFF"/>
              </a:solidFill>
              <a:ea typeface="Arial"/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ICM870-9A: 9FLA</a:t>
            </a:r>
            <a:endParaRPr lang="en-US" sz="1400" dirty="0">
              <a:solidFill>
                <a:srgbClr val="FFFFFF"/>
              </a:solidFill>
              <a:ea typeface="Arial"/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ICM870-16A:</a:t>
            </a:r>
            <a:r>
              <a:rPr lang="en-US" sz="1400" dirty="0">
                <a:solidFill>
                  <a:srgbClr val="FFFFFF"/>
                </a:solidFill>
                <a:ea typeface="Arial"/>
                <a:cs typeface="Arial"/>
              </a:rPr>
              <a:t> </a:t>
            </a: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16FLA</a:t>
            </a:r>
            <a:endParaRPr lang="en-US" sz="1400" dirty="0">
              <a:solidFill>
                <a:srgbClr val="FFFFFF"/>
              </a:solidFill>
              <a:ea typeface="Arial"/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rgbClr val="FFFFFF"/>
                </a:solidFill>
                <a:ea typeface="Arial"/>
                <a:cs typeface="Arial"/>
              </a:rPr>
              <a:t>ICM870-32A: 32FLA</a:t>
            </a:r>
            <a:endParaRPr lang="en-US" sz="1400" dirty="0">
              <a:ea typeface="Arial"/>
              <a:cs typeface="Arial"/>
            </a:endParaRPr>
          </a:p>
          <a:p>
            <a:r>
              <a:rPr lang="en-US" sz="1600" b="1" dirty="0">
                <a:solidFill>
                  <a:srgbClr val="3CA1D5"/>
                </a:solidFill>
                <a:cs typeface="Arial"/>
              </a:rPr>
              <a:t>REPLACES:</a:t>
            </a:r>
            <a:r>
              <a:rPr lang="en-US" sz="1600" dirty="0">
                <a:cs typeface="Arial"/>
              </a:rPr>
              <a:t>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cs typeface="Arial"/>
              </a:rPr>
              <a:t>Dometic: </a:t>
            </a:r>
            <a:r>
              <a:rPr lang="en-US" sz="1400" dirty="0" err="1">
                <a:cs typeface="Arial"/>
              </a:rPr>
              <a:t>SmartStart</a:t>
            </a:r>
            <a:endParaRPr lang="en-US" sz="140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cs typeface="Arial"/>
              </a:rPr>
              <a:t>Hyper Engineering: </a:t>
            </a:r>
            <a:r>
              <a:rPr lang="en-US" sz="1400" dirty="0">
                <a:cs typeface="Arial"/>
              </a:rPr>
              <a:t>Sure-Start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cs typeface="Arial"/>
              </a:rPr>
              <a:t>Micro-Air: </a:t>
            </a:r>
            <a:r>
              <a:rPr lang="en-US" sz="1400" dirty="0" err="1">
                <a:cs typeface="Arial"/>
              </a:rPr>
              <a:t>EasyStart</a:t>
            </a:r>
            <a:endParaRPr lang="en-US" sz="140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cs typeface="Arial"/>
              </a:rPr>
              <a:t>Network RV: </a:t>
            </a:r>
            <a:r>
              <a:rPr lang="en-US" sz="1400" dirty="0" err="1">
                <a:cs typeface="Arial"/>
              </a:rPr>
              <a:t>SoftStartRV</a:t>
            </a:r>
            <a:endParaRPr lang="en-US" sz="140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cs typeface="Arial"/>
              </a:rPr>
              <a:t>Carlo Gavazzi: </a:t>
            </a:r>
            <a:r>
              <a:rPr lang="en-US" sz="1400" dirty="0" err="1">
                <a:cs typeface="Arial"/>
              </a:rPr>
              <a:t>SmoothStarter</a:t>
            </a:r>
            <a:endParaRPr lang="en-US" sz="1400" dirty="0">
              <a:cs typeface="Arial"/>
            </a:endParaRPr>
          </a:p>
        </p:txBody>
      </p:sp>
      <p:pic>
        <p:nvPicPr>
          <p:cNvPr id="5" name="Picture 4" descr="A white and blue tool&#10;&#10;Description automatically generated">
            <a:extLst>
              <a:ext uri="{FF2B5EF4-FFF2-40B4-BE49-F238E27FC236}">
                <a16:creationId xmlns:a16="http://schemas.microsoft.com/office/drawing/2014/main" id="{797E8EAD-40DE-5F12-069E-5928D230DD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49DD937-1358-6830-6946-3475E30DD701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F2AF7D-119B-33CA-0D4D-13BE86870AD1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173689-9B5E-B098-4496-3D2676FBD617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5860C5-E72A-3ACA-1203-2BAF041310B9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B57120-A4A7-880C-DD71-C27623B7E1EF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70C235-5E6B-32B8-A43F-0DC421DF524A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09A782-5241-85D5-D133-5AEAB1F09D8D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FFC248-AC60-F695-E752-90AFBEFB097F}"/>
              </a:ext>
            </a:extLst>
          </p:cNvPr>
          <p:cNvGrpSpPr/>
          <p:nvPr/>
        </p:nvGrpSpPr>
        <p:grpSpPr>
          <a:xfrm>
            <a:off x="10952204" y="72788"/>
            <a:ext cx="1074383" cy="746856"/>
            <a:chOff x="10987618" y="59026"/>
            <a:chExt cx="1074383" cy="7468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35FE01-893F-20DA-B6A3-18A0D70EFC91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881D18E0-60E7-381D-1E5C-531439B0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57128DB-8E8B-561F-C7A2-9D80559A75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341" r="6573" b="641"/>
          <a:stretch>
            <a:fillRect/>
          </a:stretch>
        </p:blipFill>
        <p:spPr>
          <a:xfrm>
            <a:off x="6089098" y="1714451"/>
            <a:ext cx="1595171" cy="2733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6DEC7F-6984-589B-D96B-7B373AA196B7}"/>
              </a:ext>
            </a:extLst>
          </p:cNvPr>
          <p:cNvSpPr txBox="1"/>
          <p:nvPr/>
        </p:nvSpPr>
        <p:spPr>
          <a:xfrm>
            <a:off x="458001" y="5006673"/>
            <a:ext cx="11511286" cy="13311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/>
              <a:t>Operation</a:t>
            </a:r>
            <a:r>
              <a:rPr lang="en-US" sz="1600"/>
              <a:t>​</a:t>
            </a:r>
          </a:p>
          <a:p>
            <a:pPr marL="285750" indent="-285750">
              <a:lnSpc>
                <a:spcPts val="1838"/>
              </a:lnSpc>
              <a:buFont typeface="Arial,Sans-Serif"/>
              <a:buChar char="•"/>
            </a:pPr>
            <a:r>
              <a:rPr lang="en-US" sz="1400">
                <a:cs typeface="Arial"/>
              </a:rPr>
              <a:t>The ICM870 integrates compressor in-rush current over startup time, thus reducing peak current demand on the power supply source. The ICM870 will monitor system health including voltage, current, compressor startup and self-integrity. Upon a fault condition, the ICM870 will halt operation and initiate a 4-minute delay while providing diagnostic fault information by means of an LED indicator.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E4D7A0-DCD8-81B2-D814-E8698E336449}"/>
              </a:ext>
            </a:extLst>
          </p:cNvPr>
          <p:cNvSpPr/>
          <p:nvPr/>
        </p:nvSpPr>
        <p:spPr>
          <a:xfrm rot="2940000">
            <a:off x="5774726" y="4052041"/>
            <a:ext cx="593110" cy="306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C3933-60B3-FF27-710A-92BF5D2D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FA8378F-323A-ACAC-0F2C-9816B01D0F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rcRect l="8792" r="758"/>
          <a:stretch/>
        </p:blipFill>
        <p:spPr>
          <a:xfrm rot="5400000">
            <a:off x="3576171" y="-3569884"/>
            <a:ext cx="946304" cy="8098645"/>
          </a:xfrm>
          <a:prstGeom prst="rect">
            <a:avLst/>
          </a:prstGeom>
        </p:spPr>
      </p:pic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D627261B-D1D6-22BC-D80C-EC37E95EE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60" y="162988"/>
            <a:ext cx="1946229" cy="613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C1F48-6793-91DF-0C30-D29BF9DF01C3}"/>
              </a:ext>
            </a:extLst>
          </p:cNvPr>
          <p:cNvSpPr txBox="1"/>
          <p:nvPr/>
        </p:nvSpPr>
        <p:spPr>
          <a:xfrm>
            <a:off x="234558" y="1626101"/>
            <a:ext cx="6203819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DM Sans"/>
                <a:cs typeface="DM Sans"/>
                <a:sym typeface="DM Sans"/>
              </a:rPr>
              <a:t>Why we need Hard Starts and their applications?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To provide older motors the necessary torque to start quickly.</a:t>
            </a:r>
            <a:endParaRPr lang="en-US" sz="1400" dirty="0">
              <a:ea typeface="DM Sans"/>
              <a:cs typeface="DM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To reduce strain on the system</a:t>
            </a:r>
            <a:endParaRPr lang="en-US" sz="1400" dirty="0">
              <a:ea typeface="DM Sans"/>
              <a:cs typeface="DM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To prolong the life of older motors which struggle to start on their own</a:t>
            </a:r>
            <a:endParaRPr lang="en-US" sz="1400" dirty="0">
              <a:ea typeface="DM Sans"/>
              <a:cs typeface="DM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Reduces breaker tripping on long line sets or where there are tight compressors</a:t>
            </a:r>
            <a:endParaRPr lang="en-US" sz="1400" dirty="0"/>
          </a:p>
          <a:p>
            <a:endParaRPr lang="en-US" sz="1400" dirty="0">
              <a:ea typeface="DM Sans"/>
              <a:cs typeface="DM Sans"/>
            </a:endParaRPr>
          </a:p>
          <a:p>
            <a:r>
              <a:rPr lang="en-US" sz="1600" b="1" dirty="0">
                <a:ea typeface="DM Sans"/>
                <a:cs typeface="DM Sans"/>
                <a:sym typeface="DM Sans"/>
              </a:rPr>
              <a:t>The value of using ICM Hard Starts.</a:t>
            </a:r>
            <a:endParaRPr lang="en-US" sz="1600" b="1" dirty="0">
              <a:ea typeface="DM Sans"/>
              <a:cs typeface="DM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Precisely engages and disengages the start cap using patented differential voltage sensing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 affected by ambient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Instant recycling far better than PTCR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Universal application eliminates guesswork on which hard start you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positional requirement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7D9900-B0AA-C9BD-FC5D-6FEFD71419BF}"/>
              </a:ext>
            </a:extLst>
          </p:cNvPr>
          <p:cNvSpPr txBox="1">
            <a:spLocks/>
          </p:cNvSpPr>
          <p:nvPr/>
        </p:nvSpPr>
        <p:spPr>
          <a:xfrm>
            <a:off x="314533" y="782850"/>
            <a:ext cx="7163907" cy="852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2D3750"/>
                </a:solidFill>
                <a:latin typeface="Aptos ExtraBold"/>
              </a:rPr>
              <a:t>ICM866U- Hard Start</a:t>
            </a:r>
            <a:endParaRPr lang="en-US" sz="3200" b="1">
              <a:solidFill>
                <a:srgbClr val="2D3750"/>
              </a:solidFill>
              <a:latin typeface="Aptos ExtraBold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D38D79-5B72-F003-FB47-DCC1E350DC3D}"/>
              </a:ext>
            </a:extLst>
          </p:cNvPr>
          <p:cNvSpPr/>
          <p:nvPr/>
        </p:nvSpPr>
        <p:spPr>
          <a:xfrm>
            <a:off x="8098094" y="5100"/>
            <a:ext cx="4086544" cy="4978859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US" sz="1600" b="1" baseline="0" dirty="0">
                <a:solidFill>
                  <a:srgbClr val="3CA1D5"/>
                </a:solidFill>
                <a:latin typeface="Aptos"/>
                <a:ea typeface="Arial"/>
                <a:cs typeface="Arial"/>
              </a:rPr>
              <a:t>FEATURES:</a:t>
            </a:r>
            <a:r>
              <a:rPr lang="en-US" sz="16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</a:t>
            </a:r>
            <a:r>
              <a:rPr lang="en-US" sz="1600" dirty="0">
                <a:latin typeface="Aptos"/>
                <a:ea typeface="Arial"/>
                <a:cs typeface="Arial"/>
              </a:rPr>
              <a:t>​ 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dirty="0"/>
              <a:t>Patented circuitry with differential voltage sensing technology 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dirty="0"/>
              <a:t>Self-adjusting to changes in voltages </a:t>
            </a:r>
            <a:r>
              <a:rPr lang="en-US" sz="1400" dirty="0">
                <a:latin typeface="Apto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dirty="0"/>
              <a:t>Simple, two-wire installation 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</a:t>
            </a:r>
            <a:r>
              <a:rPr lang="en-US" sz="1400" dirty="0"/>
              <a:t> Multi-voltage operation for 115 or 230 VAC motors </a:t>
            </a:r>
            <a:r>
              <a:rPr lang="en-US" sz="1400" dirty="0">
                <a:latin typeface="Aptos"/>
                <a:ea typeface="Arial"/>
                <a:cs typeface="Arial"/>
              </a:rPr>
              <a:t>​</a:t>
            </a:r>
          </a:p>
          <a:p>
            <a:pPr rtl="0"/>
            <a:r>
              <a:rPr lang="en-US" sz="1600" b="1" baseline="0" dirty="0">
                <a:solidFill>
                  <a:srgbClr val="3CA1D5"/>
                </a:solidFill>
                <a:latin typeface="Aptos"/>
                <a:ea typeface="Arial"/>
                <a:cs typeface="Arial"/>
              </a:rPr>
              <a:t>SPECIFICATIONS:</a:t>
            </a:r>
            <a:r>
              <a:rPr lang="en-US" sz="16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</a:t>
            </a:r>
            <a:r>
              <a:rPr lang="en-US" sz="1600" dirty="0">
                <a:latin typeface="Aptos"/>
                <a:ea typeface="Arial"/>
                <a:cs typeface="Arial"/>
              </a:rPr>
              <a:t>​ </a:t>
            </a:r>
          </a:p>
          <a:p>
            <a:r>
              <a:rPr lang="en-US" sz="1400" b="1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Input:</a:t>
            </a:r>
            <a:r>
              <a:rPr lang="en-US" sz="14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</a:t>
            </a:r>
            <a:r>
              <a:rPr lang="en-US" sz="1400" dirty="0">
                <a:latin typeface="Aptos"/>
                <a:ea typeface="Arial"/>
                <a:cs typeface="Arial"/>
              </a:rPr>
              <a:t>​</a:t>
            </a:r>
          </a:p>
          <a:p>
            <a:pPr marL="171450" lvl="0" indent="-171450">
              <a:buFont typeface="Wingdings,Sans-Serif"/>
              <a:buChar char="ü"/>
            </a:pPr>
            <a:r>
              <a:rPr lang="en-US" sz="14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Line Voltage: 90-</a:t>
            </a:r>
            <a:r>
              <a:rPr lang="en-US" sz="140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240</a:t>
            </a:r>
            <a:r>
              <a:rPr lang="en-US" sz="14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 VAC​</a:t>
            </a:r>
            <a:r>
              <a:rPr lang="en-US" sz="1400" dirty="0">
                <a:latin typeface="Aptos"/>
                <a:ea typeface="Arial"/>
                <a:cs typeface="Arial"/>
              </a:rPr>
              <a:t>​</a:t>
            </a:r>
            <a:endParaRPr lang="en-US" dirty="0"/>
          </a:p>
          <a:p>
            <a:pPr marL="171450" indent="-171450">
              <a:buFont typeface="Wingdings,Sans-Serif"/>
              <a:buChar char="ü"/>
            </a:pPr>
            <a:r>
              <a:rPr lang="en-US" sz="1400" dirty="0">
                <a:latin typeface="Aptos"/>
                <a:ea typeface="Arial"/>
                <a:cs typeface="Arial"/>
              </a:rPr>
              <a:t>Recommended range: </a:t>
            </a:r>
            <a:r>
              <a:rPr lang="en-US" sz="1400" dirty="0"/>
              <a:t>1/12 to 5 HP</a:t>
            </a:r>
            <a:endParaRPr lang="en-US" sz="1400" dirty="0">
              <a:cs typeface="Arial"/>
            </a:endParaRPr>
          </a:p>
          <a:p>
            <a:pPr marL="171450" lvl="0" indent="-171450">
              <a:buFont typeface="Wingdings,Sans-Serif"/>
              <a:buChar char="ü"/>
            </a:pPr>
            <a:r>
              <a:rPr lang="en-US" sz="1400" dirty="0"/>
              <a:t>Capacitor:</a:t>
            </a:r>
            <a:r>
              <a:rPr lang="en-US" sz="1400" b="1" dirty="0"/>
              <a:t> </a:t>
            </a:r>
            <a:r>
              <a:rPr lang="en-US" sz="1400" dirty="0"/>
              <a:t>145-175 Mfd. 330 V</a:t>
            </a:r>
            <a:endParaRPr lang="en-US" sz="1400" dirty="0">
              <a:latin typeface="Aptos"/>
              <a:cs typeface="Arial"/>
            </a:endParaRPr>
          </a:p>
          <a:p>
            <a:pPr lvl="0" rtl="0"/>
            <a:r>
              <a:rPr lang="en-US" sz="1600" b="1" dirty="0">
                <a:solidFill>
                  <a:srgbClr val="3CA1D5"/>
                </a:solidFill>
                <a:cs typeface="Arial"/>
              </a:rPr>
              <a:t>REPLACES:</a:t>
            </a:r>
            <a:r>
              <a:rPr lang="en-US" sz="1600" dirty="0">
                <a:cs typeface="Arial"/>
              </a:rPr>
              <a:t>   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US" sz="1400" b="1" dirty="0"/>
              <a:t>5-2-1: </a:t>
            </a:r>
            <a:r>
              <a:rPr lang="en-US" sz="1400" dirty="0"/>
              <a:t>CSR-U1, CSR-U2, CSR-U3 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US" sz="1400" b="1" dirty="0" err="1"/>
              <a:t>DiversiTech</a:t>
            </a:r>
            <a:r>
              <a:rPr lang="en-US" sz="1400" b="1" dirty="0"/>
              <a:t>: </a:t>
            </a:r>
            <a:r>
              <a:rPr lang="en-US" sz="1400" dirty="0"/>
              <a:t>DST-5, DST-6 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US" sz="1400" b="1" dirty="0"/>
              <a:t>Kickstart: </a:t>
            </a:r>
            <a:r>
              <a:rPr lang="en-US" sz="1400" dirty="0"/>
              <a:t>KS1-KS5 &amp; KS8 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US" sz="1400" b="1" dirty="0"/>
              <a:t>Mars: </a:t>
            </a:r>
            <a:r>
              <a:rPr lang="en-US" sz="1400" dirty="0"/>
              <a:t>32708, SS1, SS5, 32703, 32704, 32701, 32702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US" sz="1400" b="1" dirty="0" err="1"/>
              <a:t>Supco</a:t>
            </a:r>
            <a:r>
              <a:rPr lang="en-US" sz="1400" b="1" dirty="0"/>
              <a:t>: </a:t>
            </a:r>
            <a:r>
              <a:rPr lang="en-US" sz="1400" dirty="0"/>
              <a:t>SPP5, SPP6, SPP5E, SPP6E, SPP7E, SPP8E, SPP9E, SPP10E, RCO810, RCO410, RCO210 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US" sz="1400" b="1" dirty="0"/>
              <a:t>Watsco: </a:t>
            </a:r>
            <a:r>
              <a:rPr lang="en-US" sz="1400" dirty="0"/>
              <a:t>WSX1</a:t>
            </a:r>
            <a:endParaRPr lang="en-US" sz="1400" dirty="0">
              <a:cs typeface="Arial"/>
            </a:endParaRPr>
          </a:p>
        </p:txBody>
      </p:sp>
      <p:pic>
        <p:nvPicPr>
          <p:cNvPr id="5" name="Picture 4" descr="A white and blue tool&#10;&#10;Description automatically generated">
            <a:extLst>
              <a:ext uri="{FF2B5EF4-FFF2-40B4-BE49-F238E27FC236}">
                <a16:creationId xmlns:a16="http://schemas.microsoft.com/office/drawing/2014/main" id="{797E8EAD-40DE-5F12-069E-5928D230DD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49DD937-1358-6830-6946-3475E30DD701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F2AF7D-119B-33CA-0D4D-13BE86870AD1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173689-9B5E-B098-4496-3D2676FBD617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5860C5-E72A-3ACA-1203-2BAF041310B9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B57120-A4A7-880C-DD71-C27623B7E1EF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70C235-5E6B-32B8-A43F-0DC421DF524A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09A782-5241-85D5-D133-5AEAB1F09D8D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FFC248-AC60-F695-E752-90AFBEFB097F}"/>
              </a:ext>
            </a:extLst>
          </p:cNvPr>
          <p:cNvGrpSpPr/>
          <p:nvPr/>
        </p:nvGrpSpPr>
        <p:grpSpPr>
          <a:xfrm>
            <a:off x="10944686" y="1493095"/>
            <a:ext cx="1074383" cy="746856"/>
            <a:chOff x="10987618" y="59026"/>
            <a:chExt cx="1074383" cy="7468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35FE01-893F-20DA-B6A3-18A0D70EFC91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881D18E0-60E7-381D-1E5C-531439B0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14FA8C-58B9-B014-CBBC-C579AD3775A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772" b="408"/>
          <a:stretch>
            <a:fillRect/>
          </a:stretch>
        </p:blipFill>
        <p:spPr>
          <a:xfrm>
            <a:off x="6077892" y="979391"/>
            <a:ext cx="1789438" cy="2934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C8439A-D7A6-A5FD-B743-A3447E957338}"/>
              </a:ext>
            </a:extLst>
          </p:cNvPr>
          <p:cNvSpPr/>
          <p:nvPr/>
        </p:nvSpPr>
        <p:spPr>
          <a:xfrm>
            <a:off x="5986490" y="3546848"/>
            <a:ext cx="643360" cy="45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65049-353B-85AB-E919-712FC81426B5}"/>
              </a:ext>
            </a:extLst>
          </p:cNvPr>
          <p:cNvSpPr txBox="1"/>
          <p:nvPr/>
        </p:nvSpPr>
        <p:spPr>
          <a:xfrm>
            <a:off x="277559" y="4934226"/>
            <a:ext cx="7547113" cy="1569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/>
              <a:t>Operation</a:t>
            </a:r>
            <a:r>
              <a:rPr lang="en-US" sz="1600" dirty="0"/>
              <a:t>​</a:t>
            </a:r>
          </a:p>
          <a:p>
            <a:pPr marL="285750" indent="-285750">
              <a:lnSpc>
                <a:spcPts val="1838"/>
              </a:lnSpc>
              <a:buFont typeface="Arial,Sans-Serif"/>
              <a:buChar char="•"/>
            </a:pPr>
            <a:r>
              <a:rPr lang="en-US" sz="1400" dirty="0">
                <a:cs typeface="Arial"/>
              </a:rPr>
              <a:t>ICM866U’s differential voltage sensing employs a patented circuitry which monitors differential compressor auxiliary voltage, determines the state of the motor and precisely engages and disengages the start capacitor. A timed safety circuit is provided in the event the motor fails to start within 2 seconds.​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8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FCFCD-CE6B-42C8-5F83-BEB643E27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FDEE612-1F03-1CF6-4BCD-D44684A2B9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rcRect l="8792" r="758"/>
          <a:stretch/>
        </p:blipFill>
        <p:spPr>
          <a:xfrm rot="5400000">
            <a:off x="3576171" y="-3569884"/>
            <a:ext cx="946304" cy="8098645"/>
          </a:xfrm>
          <a:prstGeom prst="rect">
            <a:avLst/>
          </a:prstGeom>
        </p:spPr>
      </p:pic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C4F0FDF5-CDA4-DFF2-9659-5104AC285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60" y="162988"/>
            <a:ext cx="1946229" cy="613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C4B3E5-E72D-0D8D-54FC-745D5E47FB08}"/>
              </a:ext>
            </a:extLst>
          </p:cNvPr>
          <p:cNvSpPr txBox="1"/>
          <p:nvPr/>
        </p:nvSpPr>
        <p:spPr>
          <a:xfrm>
            <a:off x="322712" y="1445291"/>
            <a:ext cx="7243881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DM Sans"/>
                <a:cs typeface="DM Sans"/>
                <a:sym typeface="DM Sans"/>
              </a:rPr>
              <a:t>Why we need Motor Starting Relays and their applications?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Capacitor start motors require a potential relay to dropout the start capacitor after the motor has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There is a need to replace older style potential relays which have a pick-up and dropout rating requiring contractors to stock a large inventory of relays for different motor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a typeface="DM Sans"/>
              <a:cs typeface="DM Sans"/>
            </a:endParaRPr>
          </a:p>
          <a:p>
            <a:r>
              <a:rPr lang="en-US" sz="1600" b="1" dirty="0">
                <a:ea typeface="DM Sans"/>
                <a:cs typeface="DM Sans"/>
                <a:sym typeface="DM Sans"/>
              </a:rPr>
              <a:t>The value of using ICM’s Motor Starting Relay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ICM solved this issue by designing a universal motor starting relay incorporating a patented differential sensing circuit which removed the need for multiple relays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One universal function potential relay reduces truck stock and distributor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Non-positional configuration offers a convenient mounting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Ideal for A/C, commercial refrigeration, heat pump or any single-phase motor application up to 10 HP.</a:t>
            </a:r>
          </a:p>
          <a:p>
            <a:endParaRPr lang="en-US" sz="1600" dirty="0">
              <a:ea typeface="DM Sans"/>
              <a:cs typeface="DM Sans"/>
              <a:sym typeface="DM Sans"/>
            </a:endParaRPr>
          </a:p>
          <a:p>
            <a:endParaRPr lang="en-US" sz="1600" b="1" dirty="0">
              <a:ea typeface="DM Sans"/>
              <a:cs typeface="DM Sans"/>
              <a:sym typeface="DM San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181BC1-5B1F-5CFB-48D1-10834A858939}"/>
              </a:ext>
            </a:extLst>
          </p:cNvPr>
          <p:cNvSpPr txBox="1">
            <a:spLocks/>
          </p:cNvSpPr>
          <p:nvPr/>
        </p:nvSpPr>
        <p:spPr>
          <a:xfrm>
            <a:off x="314533" y="782850"/>
            <a:ext cx="7163907" cy="852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D3750"/>
                </a:solidFill>
                <a:latin typeface="Aptos ExtraBold"/>
              </a:rPr>
              <a:t>UMSR-50- Universal Motor Starting Relays</a:t>
            </a:r>
            <a:endParaRPr lang="en-US" sz="3200" b="1" dirty="0">
              <a:solidFill>
                <a:srgbClr val="2D3750"/>
              </a:solidFill>
              <a:latin typeface="Aptos ExtraBold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6A2AB-F8BA-8FD7-2413-F793931C93F0}"/>
              </a:ext>
            </a:extLst>
          </p:cNvPr>
          <p:cNvSpPr/>
          <p:nvPr/>
        </p:nvSpPr>
        <p:spPr>
          <a:xfrm>
            <a:off x="8105456" y="-32107"/>
            <a:ext cx="4086544" cy="5604969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US" sz="1600" b="1" baseline="0" dirty="0">
                <a:solidFill>
                  <a:srgbClr val="3CA1D5"/>
                </a:solidFill>
                <a:latin typeface="Aptos"/>
                <a:ea typeface="Arial"/>
                <a:cs typeface="Arial"/>
              </a:rPr>
              <a:t>FEATURES:</a:t>
            </a:r>
            <a:r>
              <a:rPr lang="en-US" sz="16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</a:t>
            </a:r>
            <a:r>
              <a:rPr lang="en-US" sz="1600" dirty="0">
                <a:latin typeface="Aptos"/>
                <a:ea typeface="Arial"/>
                <a:cs typeface="Arial"/>
              </a:rPr>
              <a:t>​ 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Replacement for all standard potential relays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Patented differential voltage sensing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No user-adjustments required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Non-positional mounting configuration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50A switching capabilities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Universal mounting bracket for easy installation</a:t>
            </a:r>
          </a:p>
          <a:p>
            <a:pPr marL="285750" lvl="0" indent="-285750" rtl="0">
              <a:buFont typeface="Wingdings,Sans-Serif"/>
              <a:buChar char="ü"/>
            </a:pPr>
            <a:endParaRPr lang="en-US" sz="1400" baseline="0" dirty="0">
              <a:solidFill>
                <a:schemeClr val="bg1"/>
              </a:solidFill>
              <a:latin typeface="Aptos"/>
              <a:ea typeface="Arial"/>
              <a:cs typeface="Arial"/>
            </a:endParaRPr>
          </a:p>
          <a:p>
            <a:pPr lvl="0" rtl="0"/>
            <a:r>
              <a:rPr lang="en-US" sz="1600" b="1" baseline="0" dirty="0">
                <a:solidFill>
                  <a:srgbClr val="3CA1D5"/>
                </a:solidFill>
                <a:latin typeface="Aptos"/>
                <a:ea typeface="Arial"/>
                <a:cs typeface="Arial"/>
              </a:rPr>
              <a:t>SPECIFICATIONS:</a:t>
            </a:r>
            <a:r>
              <a:rPr lang="en-US" sz="16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</a:t>
            </a:r>
            <a:r>
              <a:rPr lang="en-US" sz="1600" dirty="0">
                <a:latin typeface="Aptos"/>
                <a:ea typeface="Arial"/>
                <a:cs typeface="Arial"/>
              </a:rPr>
              <a:t>​ 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Voltage rating</a:t>
            </a:r>
            <a:r>
              <a:rPr lang="en-US" sz="1400" dirty="0">
                <a:latin typeface="Aptos"/>
                <a:ea typeface="Arial"/>
                <a:cs typeface="Arial"/>
              </a:rPr>
              <a:t>: 110-270VAC, single phase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Max. voltage contact rating</a:t>
            </a:r>
            <a:r>
              <a:rPr lang="en-US" sz="1400" dirty="0">
                <a:latin typeface="Aptos"/>
                <a:ea typeface="Arial"/>
                <a:cs typeface="Arial"/>
              </a:rPr>
              <a:t>: 502 VAC (absolute)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Motor power rating</a:t>
            </a:r>
            <a:r>
              <a:rPr lang="en-US" sz="1400" dirty="0">
                <a:latin typeface="Aptos"/>
                <a:ea typeface="Arial"/>
                <a:cs typeface="Arial"/>
              </a:rPr>
              <a:t>: Up to 10 HP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Operating position</a:t>
            </a:r>
            <a:r>
              <a:rPr lang="en-US" sz="1400" dirty="0">
                <a:latin typeface="Aptos"/>
                <a:ea typeface="Arial"/>
                <a:cs typeface="Arial"/>
              </a:rPr>
              <a:t>: Non-positional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Safety time out</a:t>
            </a:r>
            <a:r>
              <a:rPr lang="en-US" sz="1400" dirty="0">
                <a:latin typeface="Aptos"/>
                <a:ea typeface="Arial"/>
                <a:cs typeface="Arial"/>
              </a:rPr>
              <a:t>: Approximately 1-second per 100 microfarads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Consumption</a:t>
            </a:r>
            <a:r>
              <a:rPr lang="en-US" sz="1400" dirty="0">
                <a:latin typeface="Aptos"/>
                <a:ea typeface="Arial"/>
                <a:cs typeface="Arial"/>
              </a:rPr>
              <a:t>: 5 VA maximum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Contact rating</a:t>
            </a:r>
            <a:r>
              <a:rPr lang="en-US" sz="1400" dirty="0">
                <a:latin typeface="Aptos"/>
                <a:ea typeface="Arial"/>
                <a:cs typeface="Arial"/>
              </a:rPr>
              <a:t>: 50A (break only)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Dimensions</a:t>
            </a:r>
            <a:r>
              <a:rPr lang="en-US" sz="1400" dirty="0">
                <a:latin typeface="Aptos"/>
                <a:ea typeface="Arial"/>
                <a:cs typeface="Arial"/>
              </a:rPr>
              <a:t>: 2.00” x 2.00” x 1.75”</a:t>
            </a:r>
          </a:p>
          <a:p>
            <a:endParaRPr lang="en-US" sz="1400" dirty="0">
              <a:latin typeface="Aptos"/>
              <a:cs typeface="Arial"/>
            </a:endParaRPr>
          </a:p>
          <a:p>
            <a:pPr lvl="0" rtl="0"/>
            <a:r>
              <a:rPr lang="en-US" sz="1600" b="1" dirty="0">
                <a:solidFill>
                  <a:srgbClr val="3CA1D5"/>
                </a:solidFill>
                <a:cs typeface="Arial"/>
              </a:rPr>
              <a:t>REPLACES:</a:t>
            </a:r>
            <a:r>
              <a:rPr lang="en-US" sz="1600" dirty="0">
                <a:cs typeface="Arial"/>
              </a:rPr>
              <a:t>   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All standard potential relays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US" sz="1400" b="1" dirty="0" err="1">
                <a:cs typeface="Arial"/>
              </a:rPr>
              <a:t>Supco</a:t>
            </a:r>
            <a:r>
              <a:rPr lang="en-US" sz="1400" b="1" dirty="0">
                <a:cs typeface="Arial"/>
              </a:rPr>
              <a:t>: </a:t>
            </a:r>
            <a:r>
              <a:rPr lang="en-US" sz="1400" dirty="0">
                <a:cs typeface="Arial"/>
              </a:rPr>
              <a:t>APR5, SUPR</a:t>
            </a:r>
          </a:p>
        </p:txBody>
      </p:sp>
      <p:pic>
        <p:nvPicPr>
          <p:cNvPr id="5" name="Picture 4" descr="A white and blue tool&#10;&#10;Description automatically generated">
            <a:extLst>
              <a:ext uri="{FF2B5EF4-FFF2-40B4-BE49-F238E27FC236}">
                <a16:creationId xmlns:a16="http://schemas.microsoft.com/office/drawing/2014/main" id="{BCD813F0-9204-259B-8476-DA9020CEC4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18A05D8-C7DF-F1F3-10E3-43B656113D4C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4EC5EC-DEF9-26EF-D450-07A446B4EC24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5145C3-860A-26D8-BABC-19930F9DF3BA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F081A1-DB35-9C16-1003-3615089745A2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0A5244-FD96-05C1-B7EB-EF7D453151BB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8B574C-A462-BC38-8924-38E8BAD55030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22F1BA-457F-71D2-0129-5311D29834BB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7AC12E-2E93-48D5-FBF3-009E381BAC9A}"/>
              </a:ext>
            </a:extLst>
          </p:cNvPr>
          <p:cNvGrpSpPr/>
          <p:nvPr/>
        </p:nvGrpSpPr>
        <p:grpSpPr>
          <a:xfrm>
            <a:off x="10840058" y="4506688"/>
            <a:ext cx="1074383" cy="746856"/>
            <a:chOff x="10987618" y="59026"/>
            <a:chExt cx="1074383" cy="7468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E589D-2DF0-5AB4-3AC7-F09BC8C93663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6CA343F2-48CC-EC46-5328-6A07A28F4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85CC30-D453-35C3-5847-6CE56E2D3A2D}"/>
              </a:ext>
            </a:extLst>
          </p:cNvPr>
          <p:cNvSpPr txBox="1"/>
          <p:nvPr/>
        </p:nvSpPr>
        <p:spPr>
          <a:xfrm>
            <a:off x="322713" y="4506688"/>
            <a:ext cx="5413168" cy="10079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/>
              <a:t>Operation</a:t>
            </a:r>
            <a:r>
              <a:rPr lang="en-US" sz="1600" dirty="0"/>
              <a:t>​</a:t>
            </a:r>
          </a:p>
          <a:p>
            <a:r>
              <a:rPr lang="en-US" sz="1400" dirty="0"/>
              <a:t>Uses a differential voltage sensing circuit to monitor the back EMF of a motor and precisely disconnect the start circuit including the start capacitor at the exact moment the motor is started.</a:t>
            </a:r>
          </a:p>
        </p:txBody>
      </p:sp>
      <p:pic>
        <p:nvPicPr>
          <p:cNvPr id="12" name="Picture 11" descr="A black electrical device with white text&#10;&#10;AI-generated content may be incorrect.">
            <a:extLst>
              <a:ext uri="{FF2B5EF4-FFF2-40B4-BE49-F238E27FC236}">
                <a16:creationId xmlns:a16="http://schemas.microsoft.com/office/drawing/2014/main" id="{F5030980-2CD3-FBAB-90A3-2EC2FF4ED3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010" y="4214331"/>
            <a:ext cx="1602716" cy="14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C696C-1D91-E3F9-CA52-443D88314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0A7A4A0-CD21-361B-CD75-EFD015CDCD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rcRect l="8792" r="758"/>
          <a:stretch/>
        </p:blipFill>
        <p:spPr>
          <a:xfrm rot="5400000">
            <a:off x="3576171" y="-3569884"/>
            <a:ext cx="946304" cy="8098645"/>
          </a:xfrm>
          <a:prstGeom prst="rect">
            <a:avLst/>
          </a:prstGeom>
        </p:spPr>
      </p:pic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A0EB53CA-2C53-0427-22B3-CBAB04ACF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60" y="162988"/>
            <a:ext cx="1946229" cy="613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097B0D-6371-D82E-D532-1D6F9EBC40DF}"/>
              </a:ext>
            </a:extLst>
          </p:cNvPr>
          <p:cNvSpPr txBox="1"/>
          <p:nvPr/>
        </p:nvSpPr>
        <p:spPr>
          <a:xfrm>
            <a:off x="314532" y="1753494"/>
            <a:ext cx="6453869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DM Sans"/>
                <a:cs typeface="DM Sans"/>
                <a:sym typeface="DM Sans"/>
              </a:rPr>
              <a:t>Why we need a Hard Start Capacitor and their applications?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Hard-start capacitors are required to start a motor when they have a difficult time starting due to long line sets, poor power distribution, tight bearings or weak windings.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The capacitor and potential relay give the additional starting torque required to overcome the back EMF needed to start the motor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ea typeface="DM Sans"/>
              <a:cs typeface="DM Sans"/>
            </a:endParaRPr>
          </a:p>
          <a:p>
            <a:r>
              <a:rPr lang="en-US" sz="1600" b="1" dirty="0">
                <a:ea typeface="DM Sans"/>
                <a:cs typeface="DM Sans"/>
                <a:sym typeface="DM Sans"/>
              </a:rPr>
              <a:t>The value of using ICM’s PTCR Hard Start Capacitor: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Low-cost competitive product to other PTCR style hard starts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Uses a simple design to drop out the start winding when the motor has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Easy 2-wire installation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B5291F-3782-A71C-2C5E-D413F585C0E8}"/>
              </a:ext>
            </a:extLst>
          </p:cNvPr>
          <p:cNvSpPr txBox="1">
            <a:spLocks/>
          </p:cNvSpPr>
          <p:nvPr/>
        </p:nvSpPr>
        <p:spPr>
          <a:xfrm>
            <a:off x="314532" y="900605"/>
            <a:ext cx="7547113" cy="852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D3750"/>
                </a:solidFill>
                <a:latin typeface="Aptos ExtraBold" panose="020B0004020202020204" pitchFamily="34" charset="0"/>
              </a:rPr>
              <a:t>Hard Start Capacitors: </a:t>
            </a:r>
            <a:r>
              <a:rPr lang="en-US" sz="2800" b="1" dirty="0">
                <a:solidFill>
                  <a:srgbClr val="2D3750"/>
                </a:solidFill>
                <a:latin typeface="Aptos ExtraBold" panose="020B0004020202020204" pitchFamily="34" charset="0"/>
              </a:rPr>
              <a:t>ICM855 &amp; ICM856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50E25-8A50-BC8A-1EAB-F7C4A9286E0A}"/>
              </a:ext>
            </a:extLst>
          </p:cNvPr>
          <p:cNvSpPr/>
          <p:nvPr/>
        </p:nvSpPr>
        <p:spPr>
          <a:xfrm>
            <a:off x="8105456" y="-32107"/>
            <a:ext cx="4086544" cy="6526980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US" sz="1600" b="1" baseline="0" dirty="0">
                <a:solidFill>
                  <a:srgbClr val="3CA1D5"/>
                </a:solidFill>
                <a:latin typeface="Aptos"/>
                <a:ea typeface="Arial"/>
                <a:cs typeface="Arial"/>
              </a:rPr>
              <a:t>FEATURES:</a:t>
            </a:r>
            <a:r>
              <a:rPr lang="en-US" sz="16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</a:t>
            </a:r>
            <a:r>
              <a:rPr lang="en-US" sz="1600" dirty="0">
                <a:latin typeface="Aptos"/>
                <a:ea typeface="Arial"/>
                <a:cs typeface="Arial"/>
              </a:rPr>
              <a:t>​ 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Positive </a:t>
            </a:r>
            <a:r>
              <a:rPr lang="en-US" sz="14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Temperature Coefficient (PTC) technology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Easy to install</a:t>
            </a:r>
          </a:p>
          <a:p>
            <a:pPr marL="285750" lvl="0" indent="-285750" rtl="0">
              <a:buFont typeface="Wingdings,Sans-Serif"/>
              <a:buChar char="ü"/>
            </a:pPr>
            <a:r>
              <a:rPr lang="en-US" sz="14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Low-cost motor starting device</a:t>
            </a:r>
          </a:p>
          <a:p>
            <a:r>
              <a:rPr lang="en-US" sz="1400" b="1" dirty="0">
                <a:ea typeface="Arial"/>
                <a:cs typeface="Arial"/>
              </a:rPr>
              <a:t>ICM855</a:t>
            </a:r>
          </a:p>
          <a:p>
            <a:pPr marL="285750" lvl="0" indent="-285750">
              <a:buFont typeface="Wingdings,Sans-Serif"/>
              <a:buChar char="ü"/>
            </a:pPr>
            <a:r>
              <a:rPr lang="en-US" sz="1400" dirty="0">
                <a:solidFill>
                  <a:schemeClr val="bg1"/>
                </a:solidFill>
                <a:ea typeface="Arial"/>
                <a:cs typeface="Arial"/>
              </a:rPr>
              <a:t>Increase torque up to 300%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</a:rPr>
              <a:t>ICM856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ea typeface="Arial"/>
                <a:cs typeface="Arial"/>
              </a:rPr>
              <a:t>Increase torque up to 500%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1200" baseline="0" dirty="0">
              <a:solidFill>
                <a:schemeClr val="bg1"/>
              </a:solidFill>
              <a:latin typeface="Aptos"/>
              <a:ea typeface="Arial"/>
              <a:cs typeface="Arial"/>
            </a:endParaRPr>
          </a:p>
          <a:p>
            <a:pPr lvl="0" rtl="0"/>
            <a:r>
              <a:rPr lang="en-US" sz="1600" b="1" baseline="0" dirty="0">
                <a:solidFill>
                  <a:srgbClr val="3CA1D5"/>
                </a:solidFill>
                <a:latin typeface="Aptos"/>
                <a:ea typeface="Arial"/>
                <a:cs typeface="Arial"/>
              </a:rPr>
              <a:t>SPECIFICATIONS:</a:t>
            </a:r>
            <a:r>
              <a:rPr lang="en-US" sz="1600" baseline="0" dirty="0">
                <a:solidFill>
                  <a:srgbClr val="FFFFFF"/>
                </a:solidFill>
                <a:latin typeface="Aptos"/>
                <a:ea typeface="Arial"/>
                <a:cs typeface="Arial"/>
              </a:rPr>
              <a:t>​</a:t>
            </a:r>
            <a:r>
              <a:rPr lang="en-US" sz="1600" dirty="0">
                <a:latin typeface="Aptos"/>
                <a:ea typeface="Arial"/>
                <a:cs typeface="Arial"/>
              </a:rPr>
              <a:t>​ 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Voltage</a:t>
            </a:r>
            <a:r>
              <a:rPr lang="en-US" sz="1400" dirty="0">
                <a:latin typeface="Aptos"/>
                <a:ea typeface="Arial"/>
                <a:cs typeface="Arial"/>
              </a:rPr>
              <a:t> : 115-288VAC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ea typeface="Arial"/>
                <a:cs typeface="Arial"/>
              </a:rPr>
              <a:t>Range</a:t>
            </a:r>
            <a:r>
              <a:rPr lang="en-US" sz="1400" dirty="0">
                <a:ea typeface="Arial"/>
                <a:cs typeface="Arial"/>
              </a:rPr>
              <a:t>: ½ to 10 HP</a:t>
            </a:r>
            <a:endParaRPr lang="en-US" sz="1400" dirty="0">
              <a:latin typeface="Aptos"/>
              <a:ea typeface="Arial"/>
              <a:cs typeface="Arial"/>
            </a:endParaRPr>
          </a:p>
          <a:p>
            <a:pPr lvl="0" rtl="0"/>
            <a:r>
              <a:rPr lang="en-US" sz="1400" b="1" dirty="0">
                <a:latin typeface="Aptos"/>
                <a:ea typeface="Arial"/>
                <a:cs typeface="Arial"/>
              </a:rPr>
              <a:t>ICM855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Capacitor</a:t>
            </a:r>
            <a:r>
              <a:rPr lang="en-US" sz="1400" dirty="0">
                <a:latin typeface="Aptos"/>
                <a:ea typeface="Arial"/>
                <a:cs typeface="Arial"/>
              </a:rPr>
              <a:t>: 43-52 </a:t>
            </a:r>
            <a:r>
              <a:rPr lang="en-US" sz="1400" dirty="0" err="1">
                <a:latin typeface="Aptos"/>
                <a:ea typeface="Arial"/>
                <a:cs typeface="Arial"/>
              </a:rPr>
              <a:t>MdF</a:t>
            </a:r>
            <a:r>
              <a:rPr lang="en-US" sz="1400" dirty="0">
                <a:latin typeface="Aptos"/>
                <a:ea typeface="Arial"/>
                <a:cs typeface="Arial"/>
              </a:rPr>
              <a:t>, 330V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Dimensions: </a:t>
            </a:r>
            <a:r>
              <a:rPr lang="en-US" sz="1400" dirty="0">
                <a:latin typeface="Aptos"/>
                <a:ea typeface="Arial"/>
                <a:cs typeface="Arial"/>
              </a:rPr>
              <a:t>2.50” x 1.75” x 6.25”</a:t>
            </a:r>
          </a:p>
          <a:p>
            <a:pPr lvl="0" rtl="0"/>
            <a:r>
              <a:rPr lang="en-US" sz="1400" b="1" dirty="0">
                <a:latin typeface="Aptos"/>
                <a:ea typeface="Arial"/>
                <a:cs typeface="Arial"/>
              </a:rPr>
              <a:t>ICM856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>
                <a:ea typeface="Arial"/>
                <a:cs typeface="Arial"/>
              </a:rPr>
              <a:t>Capacitor</a:t>
            </a:r>
            <a:r>
              <a:rPr lang="en-US" sz="1400" dirty="0">
                <a:ea typeface="Arial"/>
                <a:cs typeface="Arial"/>
              </a:rPr>
              <a:t>: 130-156 </a:t>
            </a:r>
            <a:r>
              <a:rPr lang="en-US" sz="1400">
                <a:ea typeface="Arial"/>
                <a:cs typeface="Arial"/>
              </a:rPr>
              <a:t>MdF, </a:t>
            </a:r>
            <a:r>
              <a:rPr lang="en-US" sz="1400" dirty="0">
                <a:ea typeface="Arial"/>
                <a:cs typeface="Arial"/>
              </a:rPr>
              <a:t>330V</a:t>
            </a:r>
            <a:endParaRPr lang="en-US" sz="1400" dirty="0">
              <a:latin typeface="Aptos"/>
              <a:ea typeface="Arial"/>
              <a:cs typeface="Arial"/>
            </a:endParaRP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latin typeface="Aptos"/>
                <a:ea typeface="Arial"/>
                <a:cs typeface="Arial"/>
              </a:rPr>
              <a:t>Dimensions</a:t>
            </a:r>
            <a:r>
              <a:rPr lang="en-US" sz="1400" dirty="0">
                <a:latin typeface="Aptos"/>
                <a:ea typeface="Arial"/>
                <a:cs typeface="Arial"/>
              </a:rPr>
              <a:t>: 2.00” x 2.00” x 6.50”</a:t>
            </a:r>
          </a:p>
          <a:p>
            <a:pPr marL="285750" lvl="0" indent="-285750" rtl="0">
              <a:buFont typeface="Wingdings" pitchFamily="2" charset="2"/>
              <a:buChar char="ü"/>
            </a:pPr>
            <a:endParaRPr lang="en-US" sz="1200" dirty="0">
              <a:latin typeface="Aptos"/>
              <a:cs typeface="Arial"/>
            </a:endParaRPr>
          </a:p>
          <a:p>
            <a:pPr lvl="0" rtl="0"/>
            <a:r>
              <a:rPr lang="en-US" sz="1600" b="1" dirty="0">
                <a:solidFill>
                  <a:srgbClr val="3CA1D5"/>
                </a:solidFill>
                <a:cs typeface="Arial"/>
              </a:rPr>
              <a:t>REPLACES:</a:t>
            </a:r>
            <a:r>
              <a:rPr lang="en-US" sz="1600" dirty="0">
                <a:cs typeface="Arial"/>
              </a:rPr>
              <a:t>   </a:t>
            </a:r>
          </a:p>
          <a:p>
            <a:pPr lvl="0" rtl="0"/>
            <a:r>
              <a:rPr lang="en-US" sz="1400" b="1" dirty="0">
                <a:cs typeface="Arial"/>
              </a:rPr>
              <a:t>ICM855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cs typeface="Arial"/>
              </a:rPr>
              <a:t>A-1</a:t>
            </a:r>
            <a:r>
              <a:rPr lang="en-US" sz="1400" dirty="0">
                <a:cs typeface="Arial"/>
              </a:rPr>
              <a:t>: WX-5, </a:t>
            </a:r>
            <a:r>
              <a:rPr lang="en-US" sz="1400" b="1" dirty="0">
                <a:cs typeface="Arial"/>
              </a:rPr>
              <a:t>MARS</a:t>
            </a:r>
            <a:r>
              <a:rPr lang="en-US" sz="1400" dirty="0">
                <a:cs typeface="Arial"/>
              </a:rPr>
              <a:t>: 32701, 35701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 err="1">
                <a:cs typeface="Arial"/>
              </a:rPr>
              <a:t>Supco</a:t>
            </a:r>
            <a:r>
              <a:rPr lang="en-US" sz="1400" dirty="0">
                <a:cs typeface="Arial"/>
              </a:rPr>
              <a:t>: SPP-5, </a:t>
            </a:r>
            <a:r>
              <a:rPr lang="en-US" sz="1400" b="1" dirty="0">
                <a:cs typeface="Arial"/>
              </a:rPr>
              <a:t>Wagner/</a:t>
            </a:r>
            <a:r>
              <a:rPr lang="en-US" sz="1400" b="1" dirty="0" err="1">
                <a:cs typeface="Arial"/>
              </a:rPr>
              <a:t>DiversiTech</a:t>
            </a:r>
            <a:r>
              <a:rPr lang="en-US" sz="1400" dirty="0">
                <a:cs typeface="Arial"/>
              </a:rPr>
              <a:t>: DT-5</a:t>
            </a:r>
          </a:p>
          <a:p>
            <a:pPr lvl="0" rtl="0"/>
            <a:r>
              <a:rPr lang="en-US" sz="1400" b="1" dirty="0">
                <a:cs typeface="Arial"/>
              </a:rPr>
              <a:t>ICM856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>
                <a:cs typeface="Arial"/>
              </a:rPr>
              <a:t>A-1</a:t>
            </a:r>
            <a:r>
              <a:rPr lang="en-US" sz="1400" dirty="0">
                <a:cs typeface="Arial"/>
              </a:rPr>
              <a:t>: WXS-6, </a:t>
            </a:r>
            <a:r>
              <a:rPr lang="en-US" sz="1400" b="1" dirty="0">
                <a:cs typeface="Arial"/>
              </a:rPr>
              <a:t>MARS</a:t>
            </a:r>
            <a:r>
              <a:rPr lang="en-US" sz="1400" dirty="0">
                <a:cs typeface="Arial"/>
              </a:rPr>
              <a:t>: 32702, 35702</a:t>
            </a:r>
          </a:p>
          <a:p>
            <a:pPr marL="285750" lvl="0" indent="-285750" rtl="0">
              <a:buFont typeface="Wingdings" pitchFamily="2" charset="2"/>
              <a:buChar char="ü"/>
            </a:pPr>
            <a:r>
              <a:rPr lang="en-US" sz="1400" b="1" dirty="0" err="1">
                <a:cs typeface="Arial"/>
              </a:rPr>
              <a:t>Supco</a:t>
            </a:r>
            <a:r>
              <a:rPr lang="en-US" sz="1400" dirty="0">
                <a:cs typeface="Arial"/>
              </a:rPr>
              <a:t>: SPP-6, </a:t>
            </a:r>
            <a:r>
              <a:rPr lang="en-US" sz="1400" b="1" dirty="0">
                <a:cs typeface="Arial"/>
              </a:rPr>
              <a:t>Wagner/</a:t>
            </a:r>
            <a:r>
              <a:rPr lang="en-US" sz="1400" b="1" dirty="0" err="1">
                <a:cs typeface="Arial"/>
              </a:rPr>
              <a:t>DiversiTech</a:t>
            </a:r>
            <a:r>
              <a:rPr lang="en-US" sz="1400" dirty="0">
                <a:cs typeface="Arial"/>
              </a:rPr>
              <a:t>: DST-6</a:t>
            </a:r>
            <a:endParaRPr lang="en-US" sz="1200" dirty="0">
              <a:cs typeface="Arial"/>
            </a:endParaRPr>
          </a:p>
        </p:txBody>
      </p:sp>
      <p:pic>
        <p:nvPicPr>
          <p:cNvPr id="5" name="Picture 4" descr="A white and blue tool&#10;&#10;Description automatically generated">
            <a:extLst>
              <a:ext uri="{FF2B5EF4-FFF2-40B4-BE49-F238E27FC236}">
                <a16:creationId xmlns:a16="http://schemas.microsoft.com/office/drawing/2014/main" id="{A5AA0658-AFD2-2EF2-A1B0-87E7A3BB57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4B82E64-F49C-3B78-C0A1-BDA0C2DCC536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BDDF65-28E4-37E7-20DD-8A37FA9E9CF2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701E10-8EA2-1B79-F0C1-F0F6FC7C8000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BF38BC-0477-55F8-921D-6D077C545D15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7FEB59-A1E8-11B9-D84B-17C2623325A8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7EB6A8-F270-1022-A451-A34F1449B9F7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74DAA8-8016-D14A-D6B3-22F45BE992F6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3D3953-198B-ADFE-28D7-66CAEB27CEED}"/>
              </a:ext>
            </a:extLst>
          </p:cNvPr>
          <p:cNvGrpSpPr/>
          <p:nvPr/>
        </p:nvGrpSpPr>
        <p:grpSpPr>
          <a:xfrm>
            <a:off x="10952792" y="1380066"/>
            <a:ext cx="1074383" cy="746856"/>
            <a:chOff x="10987618" y="59026"/>
            <a:chExt cx="1074383" cy="7468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A6FDE3-42EF-08A5-A7F9-84F1D8F86C2B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AE0A2294-3EA5-AFEB-A206-7ABF075F1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B6A49A2-6CA2-1CBA-921C-EA03BDF16379}"/>
              </a:ext>
            </a:extLst>
          </p:cNvPr>
          <p:cNvSpPr txBox="1"/>
          <p:nvPr/>
        </p:nvSpPr>
        <p:spPr>
          <a:xfrm>
            <a:off x="307363" y="4433479"/>
            <a:ext cx="5438530" cy="12234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/>
              <a:t>Operation</a:t>
            </a:r>
            <a:r>
              <a:rPr lang="en-US" sz="1600" dirty="0"/>
              <a:t>​</a:t>
            </a:r>
          </a:p>
          <a:p>
            <a:r>
              <a:rPr lang="en-US" sz="1400" dirty="0"/>
              <a:t>Uses a normally closed bi-metal switch which stays closed until the motor has started. As current is drawn during start-up the bi-metal switch heats up and will open to break the start circuit within an appropriate time needed to start the motor.</a:t>
            </a:r>
          </a:p>
        </p:txBody>
      </p:sp>
      <p:pic>
        <p:nvPicPr>
          <p:cNvPr id="3" name="Picture 2" descr="A black cylinder with a black cap&#10;&#10;AI-generated content may be incorrect.">
            <a:extLst>
              <a:ext uri="{FF2B5EF4-FFF2-40B4-BE49-F238E27FC236}">
                <a16:creationId xmlns:a16="http://schemas.microsoft.com/office/drawing/2014/main" id="{FA1C25FD-141C-C0EF-EED1-E2D122D0A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097" y="4250792"/>
            <a:ext cx="873612" cy="2068714"/>
          </a:xfrm>
          <a:prstGeom prst="rect">
            <a:avLst/>
          </a:prstGeom>
        </p:spPr>
      </p:pic>
      <p:pic>
        <p:nvPicPr>
          <p:cNvPr id="14" name="Picture 13" descr="A close-up of a fuse&#10;&#10;AI-generated content may be incorrect.">
            <a:extLst>
              <a:ext uri="{FF2B5EF4-FFF2-40B4-BE49-F238E27FC236}">
                <a16:creationId xmlns:a16="http://schemas.microsoft.com/office/drawing/2014/main" id="{3A6013EC-4BA1-518A-7055-8A02C50ADE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6242" y="4560237"/>
            <a:ext cx="899046" cy="17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7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1111</Words>
  <Application>Microsoft Macintosh PowerPoint</Application>
  <PresentationFormat>Widescreen</PresentationFormat>
  <Paragraphs>168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Aptos ExtraBold</vt:lpstr>
      <vt:lpstr>Arial</vt:lpstr>
      <vt:lpstr>Arial,Sans-Serif</vt:lpstr>
      <vt:lpstr>DM Sans</vt:lpstr>
      <vt:lpstr>Wingdings</vt:lpstr>
      <vt:lpstr>Wingdings,Sans-Serif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Paige Hart</dc:creator>
  <cp:lastModifiedBy>Paige Hart</cp:lastModifiedBy>
  <cp:revision>8</cp:revision>
  <dcterms:created xsi:type="dcterms:W3CDTF">2025-06-25T15:52:20Z</dcterms:created>
  <dcterms:modified xsi:type="dcterms:W3CDTF">2025-08-22T15:27:25Z</dcterms:modified>
</cp:coreProperties>
</file>