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99" r:id="rId2"/>
    <p:sldId id="275" r:id="rId3"/>
    <p:sldId id="29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7EcAhntfNWrPC0oGz5mtw==" hashData="1Dbu7Iy1zw6PxKHBVemM/zvcVOubnbW8k7fOchV0zTkMv3eGWR/FR4+P0ZJGDXk4Mhg2lKbbKxG6pyLcTjFbG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/>
    <p:restoredTop sz="94658"/>
  </p:normalViewPr>
  <p:slideViewPr>
    <p:cSldViewPr snapToGrid="0">
      <p:cViewPr varScale="1">
        <p:scale>
          <a:sx n="116" d="100"/>
          <a:sy n="116" d="100"/>
        </p:scale>
        <p:origin x="9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C8B1C-61D4-0F4E-B9C6-2A78E9DB500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1F1FD-640B-E940-9C5A-B92D0267A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7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81C37-EF42-FCFC-6B89-964A848FA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5268B-A108-2E74-479F-A8F9CF30D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3C46EB-6459-B17C-5721-703216B7E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48B78-4084-78FD-7744-533B3FF9A3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D267A-77A7-6A4A-B02F-291C807CAB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9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508A-B38B-CB21-C7BE-896DDA901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A19E5-1A25-4A65-800C-340E6B4F7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F8D4C-CA6E-3EED-79D6-050D55B6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7672E-7FBF-18DC-7E68-70726EA6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9F94C-596D-435A-97C7-ADD0D6CE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8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6F83-9C74-6B9D-D0D3-2EB9BA6E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C0117-C5CD-A83C-D14B-7D4DA4008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0A5C8-D719-13E6-0A27-5C41E866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5A1AE-41B2-6982-ABAF-EBAC38B0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88DFC-33C2-532D-6093-C1422630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0CC56A-1664-B639-E8E3-E5C73F169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2CF77-7AE2-00F2-E65E-9BF14E040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9FF2A-7E59-073B-2730-B66AC5C8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36A8C-ADDA-B52F-98DD-B5BC807E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6E0A4-CE74-5AD0-C2F0-F48A6AA7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8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770C-93CB-2181-C79E-47F7C131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FDF02-1002-586F-9281-5830CB615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6DB24-189D-2968-C342-1849D321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CCF3F-64DD-8DB5-EC76-6880C698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73D04-B504-F560-0285-03508AA5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4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DB915-3AC7-5565-2BC9-17506C96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73715-75F4-068C-822D-35323CD08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369C7-EDBA-06F0-6154-F6FE788A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1AAC8-2B71-4CF6-AF81-FD3F1E01F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974A3-A079-B9E7-BF49-BC913648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2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D6ED-09AA-401F-FF7E-9B57B83E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DBF67-7A24-63C2-B498-E97B4D4C1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A5187-0160-D7F5-5289-2B96EF259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C7DE4-A6C1-051E-5739-7A9A6B3A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ABEEE-E1FD-FE22-E607-FD39098E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62A3B-07B2-0385-73A6-EB0B424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8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A91F-287C-B10F-CD39-3B8C3744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170C-2BF4-86E2-1E1E-91C7C2A8D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4EA4B-EADF-6C87-FAEA-20BAF772A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D8FB7-DCEC-6A0C-8076-E87D944BF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B05D5-BB8E-CFA4-09C9-A2333086C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1D16AD-0E5B-44B4-B87A-003A971F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4F4A0-C587-2802-7579-285A128B1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80950B-630F-B5E7-FF4D-23DCA2EA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7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462D-D094-6A5C-337F-62D9545F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5D527-0EFD-FD10-0B0E-13592DAC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A1BB0-DF8D-5248-7B18-EA65650B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00015-6FA6-1A36-2799-A0B40FD0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D8D93-9938-6CD3-A143-17BD4602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A86DF-C7DA-CC2C-A14A-099A2C1E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CD8E1-FF01-9962-2DC4-5DBCEAB3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B60F-4408-D10F-28B5-2E7685B07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BB86-96A9-B3CC-C3B6-5D5F2E2FD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490EB-F2F5-5302-0FC0-21DF70C94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CF3AE-0C75-4D2A-4107-176E859C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31D2A-248F-D289-EBE4-9EC289BA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18078-F04C-2F4D-08E3-C51D9D0C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0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19CF-1330-8EBB-D9E6-E6398388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54BBF-C513-38DE-1A82-D20E3ED73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5528A-729E-C8FF-CB6A-E87F4EA10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F219C-C606-B344-5FA3-5FDEDC28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58FF2-8CB8-2468-3E1F-1DC02630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1B7F4-F30A-36E2-5771-24D63B61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3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8C3F8C-1ED5-B8BA-0E2D-7192E523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4C847-46F9-4A79-24C3-9E6B8A457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5EBE7-8625-97D9-FC08-C56A3EA4A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CF156-27C5-AF73-BC80-1CD25B00B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C4847-C6EA-8E78-7376-89044EE42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6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CC40B-AFCD-1A8A-21AA-8EE700C41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A9AAA4C6-F903-616E-E5C0-41CD6FDB6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632" y="2567837"/>
            <a:ext cx="4866731" cy="1533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9F6804-FE97-A3A4-DCEF-FD87966CE998}"/>
              </a:ext>
            </a:extLst>
          </p:cNvPr>
          <p:cNvSpPr txBox="1"/>
          <p:nvPr/>
        </p:nvSpPr>
        <p:spPr>
          <a:xfrm>
            <a:off x="2594972" y="4414040"/>
            <a:ext cx="700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D37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Burner Primaries</a:t>
            </a:r>
          </a:p>
        </p:txBody>
      </p:sp>
      <p:pic>
        <p:nvPicPr>
          <p:cNvPr id="8" name="Picture 7" descr="A flag with text and stars&#10;&#10;AI-generated content may be incorrect.">
            <a:extLst>
              <a:ext uri="{FF2B5EF4-FFF2-40B4-BE49-F238E27FC236}">
                <a16:creationId xmlns:a16="http://schemas.microsoft.com/office/drawing/2014/main" id="{6A18E336-B719-FCD2-7D73-CFAD1B9DA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041" y="366762"/>
            <a:ext cx="1085783" cy="7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2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52AE4-7878-DA7F-6768-8AFED8400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A88C1EA-44F7-5A37-03FE-2FCC149802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</a:blip>
          <a:srcRect l="8792" r="758"/>
          <a:stretch/>
        </p:blipFill>
        <p:spPr>
          <a:xfrm rot="5400000">
            <a:off x="3604756" y="-3660911"/>
            <a:ext cx="946304" cy="8155821"/>
          </a:xfrm>
          <a:prstGeom prst="rect">
            <a:avLst/>
          </a:prstGeom>
        </p:spPr>
      </p:pic>
      <p:pic>
        <p:nvPicPr>
          <p:cNvPr id="55" name="Picture 54" descr="A blue and black logo&#10;&#10;Description automatically generated">
            <a:extLst>
              <a:ext uri="{FF2B5EF4-FFF2-40B4-BE49-F238E27FC236}">
                <a16:creationId xmlns:a16="http://schemas.microsoft.com/office/drawing/2014/main" id="{F8F051C4-301C-3675-C378-663462AF1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60" y="74640"/>
            <a:ext cx="1946229" cy="61328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E96B09-4884-85A9-FE50-DBF58F4DE2BE}"/>
              </a:ext>
            </a:extLst>
          </p:cNvPr>
          <p:cNvSpPr txBox="1">
            <a:spLocks/>
          </p:cNvSpPr>
          <p:nvPr/>
        </p:nvSpPr>
        <p:spPr>
          <a:xfrm>
            <a:off x="221172" y="650932"/>
            <a:ext cx="7279526" cy="755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2D3750"/>
                </a:solidFill>
                <a:latin typeface="Aptos ExtraBold"/>
              </a:rPr>
              <a:t>ICM Oil Burner Primary Control</a:t>
            </a:r>
            <a:endParaRPr lang="en-US" sz="3200" b="1">
              <a:solidFill>
                <a:srgbClr val="2D3750"/>
              </a:solidFill>
              <a:latin typeface="Aptos ExtraBold" panose="020B0004020202020204" pitchFamily="34" charset="0"/>
            </a:endParaRPr>
          </a:p>
        </p:txBody>
      </p:sp>
      <p:pic>
        <p:nvPicPr>
          <p:cNvPr id="5" name="Picture 4" descr="A white and blue tool&#10;&#10;Description automatically generated">
            <a:extLst>
              <a:ext uri="{FF2B5EF4-FFF2-40B4-BE49-F238E27FC236}">
                <a16:creationId xmlns:a16="http://schemas.microsoft.com/office/drawing/2014/main" id="{2A41BCE2-A0CE-7344-3497-F787F2366A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420" t="46422" r="9087" b="47098"/>
          <a:stretch/>
        </p:blipFill>
        <p:spPr>
          <a:xfrm>
            <a:off x="-2" y="6272365"/>
            <a:ext cx="12192002" cy="7468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4EC014A-DD9A-468E-6BFB-DCC96BE2F24F}"/>
              </a:ext>
            </a:extLst>
          </p:cNvPr>
          <p:cNvGrpSpPr/>
          <p:nvPr/>
        </p:nvGrpSpPr>
        <p:grpSpPr>
          <a:xfrm>
            <a:off x="3433865" y="6504921"/>
            <a:ext cx="8472791" cy="389999"/>
            <a:chOff x="3433865" y="6391059"/>
            <a:chExt cx="8472791" cy="3899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15C15B-2D7B-C173-3635-6187D9290362}"/>
                </a:ext>
              </a:extLst>
            </p:cNvPr>
            <p:cNvSpPr txBox="1"/>
            <p:nvPr/>
          </p:nvSpPr>
          <p:spPr>
            <a:xfrm>
              <a:off x="3433865" y="6401107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APPLIANCE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C0202D-389A-2392-48BC-886FC7CBF55C}"/>
                </a:ext>
              </a:extLst>
            </p:cNvPr>
            <p:cNvSpPr txBox="1"/>
            <p:nvPr/>
          </p:nvSpPr>
          <p:spPr>
            <a:xfrm>
              <a:off x="5095834" y="6401107"/>
              <a:ext cx="158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ELECTRICAL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9B2357-3977-A79B-705E-E7214C6D2F84}"/>
                </a:ext>
              </a:extLst>
            </p:cNvPr>
            <p:cNvSpPr txBox="1"/>
            <p:nvPr/>
          </p:nvSpPr>
          <p:spPr>
            <a:xfrm>
              <a:off x="6916368" y="6396083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HVAC/R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68E443-B598-52E4-2643-114B583A4E59}"/>
                </a:ext>
              </a:extLst>
            </p:cNvPr>
            <p:cNvSpPr txBox="1"/>
            <p:nvPr/>
          </p:nvSpPr>
          <p:spPr>
            <a:xfrm>
              <a:off x="8305903" y="6391060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MARINE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316CC9-CD5A-701C-739E-EDACB3E51591}"/>
                </a:ext>
              </a:extLst>
            </p:cNvPr>
            <p:cNvSpPr txBox="1"/>
            <p:nvPr/>
          </p:nvSpPr>
          <p:spPr>
            <a:xfrm>
              <a:off x="9656012" y="6391059"/>
              <a:ext cx="161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POOL &amp; SPA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BD8157-13E0-A30A-69B7-45971220E3A4}"/>
                </a:ext>
              </a:extLst>
            </p:cNvPr>
            <p:cNvSpPr txBox="1"/>
            <p:nvPr/>
          </p:nvSpPr>
          <p:spPr>
            <a:xfrm>
              <a:off x="11373100" y="6401679"/>
              <a:ext cx="533556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RV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B0B2AF6-00AC-CB9C-86D9-FE1804F723CB}"/>
              </a:ext>
            </a:extLst>
          </p:cNvPr>
          <p:cNvSpPr/>
          <p:nvPr/>
        </p:nvSpPr>
        <p:spPr>
          <a:xfrm>
            <a:off x="8155817" y="-28545"/>
            <a:ext cx="4038001" cy="2716396"/>
          </a:xfrm>
          <a:prstGeom prst="rect">
            <a:avLst/>
          </a:prstGeom>
          <a:solidFill>
            <a:srgbClr val="2D37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1600" b="1">
              <a:solidFill>
                <a:srgbClr val="3CA1D5"/>
              </a:solidFill>
              <a:cs typeface="Arial"/>
            </a:endParaRPr>
          </a:p>
          <a:p>
            <a:endParaRPr lang="en-US" sz="2000" b="1">
              <a:cs typeface="Arial"/>
            </a:endParaRPr>
          </a:p>
          <a:p>
            <a:r>
              <a:rPr lang="en-US" sz="2000" b="1">
                <a:cs typeface="Arial"/>
              </a:rPr>
              <a:t> </a:t>
            </a:r>
          </a:p>
          <a:p>
            <a:endParaRPr lang="en-US">
              <a:cs typeface="Arial"/>
            </a:endParaRPr>
          </a:p>
          <a:p>
            <a:endParaRPr lang="en-US" sz="2000" b="1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600"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4CA35-2242-2552-EA16-BF72B5A64370}"/>
              </a:ext>
            </a:extLst>
          </p:cNvPr>
          <p:cNvSpPr txBox="1"/>
          <p:nvPr/>
        </p:nvSpPr>
        <p:spPr>
          <a:xfrm>
            <a:off x="8263503" y="273855"/>
            <a:ext cx="249542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3CA1D5"/>
                </a:solidFill>
              </a:rPr>
              <a:t>ICM CONTROLS Oil Primary Controls replace popular  Honeywell models </a:t>
            </a:r>
          </a:p>
          <a:p>
            <a:endParaRPr lang="en-US" sz="1600" b="1">
              <a:solidFill>
                <a:srgbClr val="3CA1D5"/>
              </a:solidFill>
            </a:endParaRPr>
          </a:p>
          <a:p>
            <a:r>
              <a:rPr lang="en-US" sz="1600" b="1" dirty="0">
                <a:solidFill>
                  <a:srgbClr val="3CA1D5"/>
                </a:solidFill>
              </a:rPr>
              <a:t>Replaces:</a:t>
            </a:r>
            <a:endParaRPr lang="en-US" sz="1600" dirty="0"/>
          </a:p>
          <a:p>
            <a:pPr marL="342900" indent="-34290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Honeywell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ptos"/>
              </a:rPr>
              <a:t>R8184G4066, R8184G1161, R8184G1294</a:t>
            </a:r>
          </a:p>
          <a:p>
            <a:pPr marL="342900" indent="-342900">
              <a:buFont typeface="Wingdings"/>
              <a:buChar char="ü"/>
            </a:pPr>
            <a:endParaRPr lang="en-US" sz="1400">
              <a:solidFill>
                <a:schemeClr val="bg1"/>
              </a:solidFill>
            </a:endParaRPr>
          </a:p>
          <a:p>
            <a:pPr marL="342900" indent="-342900">
              <a:buFont typeface="Wingdings"/>
              <a:buChar char="ü"/>
            </a:pPr>
            <a:endParaRPr lang="en-US" sz="16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66ACA6-E581-E3C7-0C51-CCC24CBD1DE0}"/>
              </a:ext>
            </a:extLst>
          </p:cNvPr>
          <p:cNvGrpSpPr/>
          <p:nvPr/>
        </p:nvGrpSpPr>
        <p:grpSpPr>
          <a:xfrm>
            <a:off x="10900675" y="278471"/>
            <a:ext cx="1074383" cy="746856"/>
            <a:chOff x="11099373" y="1731625"/>
            <a:chExt cx="1074383" cy="7468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24C947-B533-ED5F-4973-36C733EA89EB}"/>
                </a:ext>
              </a:extLst>
            </p:cNvPr>
            <p:cNvSpPr/>
            <p:nvPr/>
          </p:nvSpPr>
          <p:spPr>
            <a:xfrm>
              <a:off x="11099373" y="1731625"/>
              <a:ext cx="1074383" cy="7468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flag with black and blue stripes&#10;&#10;Description automatically generated">
              <a:extLst>
                <a:ext uri="{FF2B5EF4-FFF2-40B4-BE49-F238E27FC236}">
                  <a16:creationId xmlns:a16="http://schemas.microsoft.com/office/drawing/2014/main" id="{298BB9B0-27A5-699E-D5B7-4E882B11B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42548" y="1761264"/>
              <a:ext cx="988032" cy="68757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6F9D71-52C0-C93C-4FF7-EB321747E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27" y="3573513"/>
            <a:ext cx="2428483" cy="242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5ED4EE-F0E3-BA94-B04E-A45C350A1443}"/>
              </a:ext>
            </a:extLst>
          </p:cNvPr>
          <p:cNvSpPr txBox="1"/>
          <p:nvPr/>
        </p:nvSpPr>
        <p:spPr>
          <a:xfrm>
            <a:off x="278470" y="1329705"/>
            <a:ext cx="7987221" cy="4985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ea typeface="DM Sans"/>
                <a:cs typeface="DM Sans"/>
                <a:sym typeface="DM Sans"/>
              </a:rPr>
              <a:t>ICM1501/ICM1502/ ICM1503</a:t>
            </a:r>
            <a:endParaRPr lang="en-US" b="1" dirty="0">
              <a:ea typeface="DM Sans"/>
              <a:cs typeface="DM Sans"/>
            </a:endParaRPr>
          </a:p>
          <a:p>
            <a:r>
              <a:rPr lang="en-US" sz="1600" b="1" dirty="0">
                <a:ea typeface="DM Sans"/>
                <a:cs typeface="DM Sans"/>
              </a:rPr>
              <a:t>Why do we need Oil Primary Controls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DM Sans"/>
                <a:cs typeface="DM Sans"/>
              </a:rPr>
              <a:t>The  northeastern United states as well as some northern mid-west states still use oil burners for heating which requires a need for oil primary controls.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DM Sans"/>
                <a:cs typeface="DM Sans"/>
              </a:rPr>
              <a:t>The ICM Controls offering provides for a simple control and far less expensive than high end digital versions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DM Sans"/>
                <a:cs typeface="DM Sans"/>
              </a:rPr>
              <a:t>Great for older applications where expensive modules may not be required or desired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ea typeface="DM Sans"/>
              <a:cs typeface="DM Sans"/>
              <a:sym typeface="DM Sans"/>
            </a:endParaRPr>
          </a:p>
          <a:p>
            <a:r>
              <a:rPr lang="en-US" sz="1600" b="1" dirty="0">
                <a:ea typeface="DM Sans"/>
                <a:cs typeface="DM Sans"/>
                <a:sym typeface="DM Sans"/>
              </a:rPr>
              <a:t>The value of  choosing ICM controls Oil Primaries</a:t>
            </a:r>
            <a:endParaRPr lang="en-US" sz="1600" b="1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Proudly assembled &amp; engineered in USA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Meets stringent agency requirements for safety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Incorporates ICM patented energy transfer technology ensures fuel valve and pump will only be energized if the control is properly functioning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Form Fit and functional replacement to popular Honeywell Oil Primary Controls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Durable circuit board design and construction ensures strong connections and increased reliability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U.S. based technical support with real technicians instead of artificial intelligence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r>
              <a:rPr lang="en-US" sz="1600" b="1" dirty="0"/>
              <a:t>Operation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Controls oil burner, oil valve (if required) and the ignition transformer in response to a call for heat.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LED aids in testing and troubleshooting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Enclosed safety switch with external reset button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0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2D142B3-039D-03AD-FC22-2F7A6FE44C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rcRect l="8792" r="758"/>
          <a:stretch/>
        </p:blipFill>
        <p:spPr>
          <a:xfrm rot="5400000">
            <a:off x="3583168" y="-3611855"/>
            <a:ext cx="946304" cy="8155821"/>
          </a:xfrm>
          <a:prstGeom prst="rect">
            <a:avLst/>
          </a:prstGeom>
        </p:spPr>
      </p:pic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3429C3C1-B24D-3060-FD86-8AB5E40C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60" y="74640"/>
            <a:ext cx="1946229" cy="61328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0DC0962-1A97-F49F-ED0F-34054B9A4162}"/>
              </a:ext>
            </a:extLst>
          </p:cNvPr>
          <p:cNvSpPr txBox="1">
            <a:spLocks/>
          </p:cNvSpPr>
          <p:nvPr/>
        </p:nvSpPr>
        <p:spPr>
          <a:xfrm>
            <a:off x="264801" y="918052"/>
            <a:ext cx="7279526" cy="755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D3750"/>
                </a:solidFill>
                <a:latin typeface="Aptos ExtraBold"/>
              </a:rPr>
              <a:t>ICM1500 Series: </a:t>
            </a:r>
          </a:p>
          <a:p>
            <a:r>
              <a:rPr lang="en-US" sz="3200" b="1" dirty="0">
                <a:solidFill>
                  <a:srgbClr val="2D3750"/>
                </a:solidFill>
                <a:latin typeface="Aptos ExtraBold"/>
              </a:rPr>
              <a:t>ICM1501, ICM1502 &amp; ICM1503</a:t>
            </a:r>
            <a:endParaRPr lang="en-US" sz="3200" b="1" dirty="0">
              <a:solidFill>
                <a:srgbClr val="2D3750"/>
              </a:solidFill>
              <a:latin typeface="Aptos ExtraBold" panose="020B00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1E12BF-7A14-6F2B-761C-88A6B1ECE73A}"/>
              </a:ext>
            </a:extLst>
          </p:cNvPr>
          <p:cNvSpPr/>
          <p:nvPr/>
        </p:nvSpPr>
        <p:spPr>
          <a:xfrm>
            <a:off x="8155817" y="-28546"/>
            <a:ext cx="4038001" cy="3949193"/>
          </a:xfrm>
          <a:prstGeom prst="rect">
            <a:avLst/>
          </a:prstGeom>
          <a:solidFill>
            <a:srgbClr val="2D37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1600" b="1">
              <a:solidFill>
                <a:srgbClr val="3CA1D5"/>
              </a:solidFill>
              <a:cs typeface="Arial"/>
            </a:endParaRPr>
          </a:p>
          <a:p>
            <a:endParaRPr lang="en-US" sz="2000" b="1">
              <a:cs typeface="Arial"/>
            </a:endParaRPr>
          </a:p>
          <a:p>
            <a:r>
              <a:rPr lang="en-US" sz="2000" b="1">
                <a:cs typeface="Arial"/>
              </a:rPr>
              <a:t> </a:t>
            </a:r>
          </a:p>
          <a:p>
            <a:endParaRPr lang="en-US">
              <a:cs typeface="Arial"/>
            </a:endParaRPr>
          </a:p>
          <a:p>
            <a:endParaRPr lang="en-US" sz="2000" b="1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600">
              <a:cs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29365D-3130-C44B-97DE-518C07C986D6}"/>
              </a:ext>
            </a:extLst>
          </p:cNvPr>
          <p:cNvGrpSpPr/>
          <p:nvPr/>
        </p:nvGrpSpPr>
        <p:grpSpPr>
          <a:xfrm>
            <a:off x="10879602" y="74640"/>
            <a:ext cx="1074383" cy="746856"/>
            <a:chOff x="11099373" y="1731625"/>
            <a:chExt cx="1074383" cy="7468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B89851-6644-8B55-6660-F25CBD8C2FEE}"/>
                </a:ext>
              </a:extLst>
            </p:cNvPr>
            <p:cNvSpPr/>
            <p:nvPr/>
          </p:nvSpPr>
          <p:spPr>
            <a:xfrm>
              <a:off x="11099373" y="1731625"/>
              <a:ext cx="1074383" cy="7468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A flag with black and blue stripes&#10;&#10;Description automatically generated">
              <a:extLst>
                <a:ext uri="{FF2B5EF4-FFF2-40B4-BE49-F238E27FC236}">
                  <a16:creationId xmlns:a16="http://schemas.microsoft.com/office/drawing/2014/main" id="{A4C68705-EB1E-A0E4-6E08-E5A45E17D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42548" y="1761264"/>
              <a:ext cx="988032" cy="68757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474733D-BB2F-EB1A-8620-E8C1F3207D8C}"/>
              </a:ext>
            </a:extLst>
          </p:cNvPr>
          <p:cNvSpPr txBox="1"/>
          <p:nvPr/>
        </p:nvSpPr>
        <p:spPr>
          <a:xfrm>
            <a:off x="284808" y="1716894"/>
            <a:ext cx="6398096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/>
              <a:t>Features: and 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Controls oil burner, oil valve (if desired) and the ignition transformer in response to a call for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Solid state flame sensing 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LED on terminal strip indicates system lockout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Enclosed safety switch with external reset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C554A Cadmium Sulfide flame detector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Form, fit and functional replacement for popular competitive models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25F4C-528A-3BD6-D571-1BB103B9D009}"/>
              </a:ext>
            </a:extLst>
          </p:cNvPr>
          <p:cNvSpPr txBox="1"/>
          <p:nvPr/>
        </p:nvSpPr>
        <p:spPr>
          <a:xfrm>
            <a:off x="8358832" y="380891"/>
            <a:ext cx="3595153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b="1" dirty="0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SPECIFICATIONS:</a:t>
            </a:r>
            <a:endParaRPr lang="en-US" b="1" dirty="0">
              <a:solidFill>
                <a:srgbClr val="3CA1D5"/>
              </a:solidFill>
              <a:ea typeface="DM Sans Bold"/>
              <a:cs typeface="DM Sans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Ignition Type: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 Intermittent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Time, safety switch: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15,30 or 45  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Mounting Bracket: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For mounting on a standard 4” x 4” junction box or direct mounting on burner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Temperature range: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-30F to +130F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 Approvals: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Underwriters Laboratories Inc.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Dimensions: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4.10” x 2.36” x 4.40”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3" name="Picture 22" descr="A white and blue tool&#10;&#10;Description automatically generated">
            <a:extLst>
              <a:ext uri="{FF2B5EF4-FFF2-40B4-BE49-F238E27FC236}">
                <a16:creationId xmlns:a16="http://schemas.microsoft.com/office/drawing/2014/main" id="{8F766CC4-E2D1-EDB9-28A7-3D693EE7ED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420" t="46422" r="9087" b="47098"/>
          <a:stretch/>
        </p:blipFill>
        <p:spPr>
          <a:xfrm>
            <a:off x="-2" y="6272365"/>
            <a:ext cx="12192002" cy="74685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6CC6164-4BD7-C5C9-E5B3-40223FF64778}"/>
              </a:ext>
            </a:extLst>
          </p:cNvPr>
          <p:cNvGrpSpPr/>
          <p:nvPr/>
        </p:nvGrpSpPr>
        <p:grpSpPr>
          <a:xfrm>
            <a:off x="3433865" y="6504921"/>
            <a:ext cx="8472791" cy="389999"/>
            <a:chOff x="3433865" y="6391059"/>
            <a:chExt cx="8472791" cy="38999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06618F-4FB4-5347-0E72-8FA755A9FD65}"/>
                </a:ext>
              </a:extLst>
            </p:cNvPr>
            <p:cNvSpPr txBox="1"/>
            <p:nvPr/>
          </p:nvSpPr>
          <p:spPr>
            <a:xfrm>
              <a:off x="3433865" y="6401107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3CA1D5"/>
                  </a:solidFill>
                  <a:latin typeface="Aptos" panose="020B0004020202020204" pitchFamily="34" charset="0"/>
                </a:rPr>
                <a:t>APPLIANCE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6957F12-280C-F9A3-2AA2-F822360B3266}"/>
                </a:ext>
              </a:extLst>
            </p:cNvPr>
            <p:cNvSpPr txBox="1"/>
            <p:nvPr/>
          </p:nvSpPr>
          <p:spPr>
            <a:xfrm>
              <a:off x="5095834" y="6401107"/>
              <a:ext cx="158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ELECTRICAL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40EDC1-A394-A066-3BAE-1D8CCB61FA46}"/>
                </a:ext>
              </a:extLst>
            </p:cNvPr>
            <p:cNvSpPr txBox="1"/>
            <p:nvPr/>
          </p:nvSpPr>
          <p:spPr>
            <a:xfrm>
              <a:off x="6916368" y="6396083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HVAC/R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3A7C1E-E784-868A-E500-1AF6A42549E0}"/>
                </a:ext>
              </a:extLst>
            </p:cNvPr>
            <p:cNvSpPr txBox="1"/>
            <p:nvPr/>
          </p:nvSpPr>
          <p:spPr>
            <a:xfrm>
              <a:off x="8305903" y="6391060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MARINE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52CBFA-8205-915F-A600-95C3B715843F}"/>
                </a:ext>
              </a:extLst>
            </p:cNvPr>
            <p:cNvSpPr txBox="1"/>
            <p:nvPr/>
          </p:nvSpPr>
          <p:spPr>
            <a:xfrm>
              <a:off x="9656012" y="6391059"/>
              <a:ext cx="161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POOL &amp; SPA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859CC86-0CC9-E0A7-7E42-5E99B84B6346}"/>
                </a:ext>
              </a:extLst>
            </p:cNvPr>
            <p:cNvSpPr txBox="1"/>
            <p:nvPr/>
          </p:nvSpPr>
          <p:spPr>
            <a:xfrm>
              <a:off x="11373100" y="6401679"/>
              <a:ext cx="533556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RV</a:t>
              </a:r>
            </a:p>
          </p:txBody>
        </p:sp>
      </p:grp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8075BD3-F495-D8B6-4922-916B86203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392127"/>
              </p:ext>
            </p:extLst>
          </p:nvPr>
        </p:nvGraphicFramePr>
        <p:xfrm>
          <a:off x="368753" y="4073841"/>
          <a:ext cx="11454492" cy="205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266">
                  <a:extLst>
                    <a:ext uri="{9D8B030D-6E8A-4147-A177-3AD203B41FA5}">
                      <a16:colId xmlns:a16="http://schemas.microsoft.com/office/drawing/2014/main" val="3507031443"/>
                    </a:ext>
                  </a:extLst>
                </a:gridCol>
                <a:gridCol w="2054269">
                  <a:extLst>
                    <a:ext uri="{9D8B030D-6E8A-4147-A177-3AD203B41FA5}">
                      <a16:colId xmlns:a16="http://schemas.microsoft.com/office/drawing/2014/main" val="1609814250"/>
                    </a:ext>
                  </a:extLst>
                </a:gridCol>
                <a:gridCol w="7960957">
                  <a:extLst>
                    <a:ext uri="{9D8B030D-6E8A-4147-A177-3AD203B41FA5}">
                      <a16:colId xmlns:a16="http://schemas.microsoft.com/office/drawing/2014/main" val="1972653873"/>
                    </a:ext>
                  </a:extLst>
                </a:gridCol>
              </a:tblGrid>
              <a:tr h="335193">
                <a:tc>
                  <a:txBody>
                    <a:bodyPr/>
                    <a:lstStyle/>
                    <a:p>
                      <a:r>
                        <a:rPr lang="en-US" dirty="0"/>
                        <a:t>ICM P/N</a:t>
                      </a:r>
                    </a:p>
                  </a:txBody>
                  <a:tcPr>
                    <a:solidFill>
                      <a:srgbClr val="2D37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Safety Timing</a:t>
                      </a:r>
                    </a:p>
                  </a:txBody>
                  <a:tcPr>
                    <a:solidFill>
                      <a:srgbClr val="2D37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Replaces</a:t>
                      </a:r>
                    </a:p>
                  </a:txBody>
                  <a:tcPr>
                    <a:solidFill>
                      <a:srgbClr val="2D3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342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ICM1501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Honeywell: </a:t>
                      </a:r>
                      <a:r>
                        <a:rPr lang="en-US" sz="1400" dirty="0"/>
                        <a:t>R8184G4066, R8184G1161, R8184G1294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05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ICM1502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Honeywell: </a:t>
                      </a:r>
                      <a:r>
                        <a:rPr lang="en-US" sz="1400" dirty="0"/>
                        <a:t>R8184G4074, R8184G1179, R8184G1302, R8184G4033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73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ICM1503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Carlin: </a:t>
                      </a:r>
                      <a:r>
                        <a:rPr lang="en-US" sz="1400" dirty="0"/>
                        <a:t>48245</a:t>
                      </a:r>
                    </a:p>
                    <a:p>
                      <a:r>
                        <a:rPr lang="en-US" sz="1400" b="1" dirty="0"/>
                        <a:t>Honeywell: </a:t>
                      </a:r>
                      <a:r>
                        <a:rPr lang="en-US" sz="1400" dirty="0"/>
                        <a:t>R8184G4074, R8184G1138, R8184G1427, R8184G4025</a:t>
                      </a:r>
                    </a:p>
                    <a:p>
                      <a:r>
                        <a:rPr lang="en-US" sz="1400" b="1" dirty="0" err="1"/>
                        <a:t>Tempstar</a:t>
                      </a:r>
                      <a:r>
                        <a:rPr lang="en-US" sz="1400" b="1" dirty="0"/>
                        <a:t>/Heil</a:t>
                      </a:r>
                      <a:r>
                        <a:rPr lang="en-US" sz="1400" dirty="0"/>
                        <a:t>: 1147017</a:t>
                      </a:r>
                    </a:p>
                    <a:p>
                      <a:r>
                        <a:rPr lang="en-US" sz="1400" b="1" dirty="0"/>
                        <a:t>White Rodgers: </a:t>
                      </a:r>
                      <a:r>
                        <a:rPr lang="en-US" sz="1400" dirty="0"/>
                        <a:t>668-401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097962"/>
                  </a:ext>
                </a:extLst>
              </a:tr>
            </a:tbl>
          </a:graphicData>
        </a:graphic>
      </p:graphicFrame>
      <p:pic>
        <p:nvPicPr>
          <p:cNvPr id="39" name="Picture 38" descr="A group of electrical equipment&#10;&#10;AI-generated content may be incorrect.">
            <a:extLst>
              <a:ext uri="{FF2B5EF4-FFF2-40B4-BE49-F238E27FC236}">
                <a16:creationId xmlns:a16="http://schemas.microsoft.com/office/drawing/2014/main" id="{C99FC612-FC78-D0DF-97E9-1E8B5A07CC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368" y="93920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71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415</Words>
  <Application>Microsoft Macintosh PowerPoint</Application>
  <PresentationFormat>Widescreen</PresentationFormat>
  <Paragraphs>76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Aptos ExtraBold</vt:lpstr>
      <vt:lpstr>Arial</vt:lpstr>
      <vt:lpstr>DM Sans</vt:lpstr>
      <vt:lpstr>DM Sans Bold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Paige Hart</dc:creator>
  <cp:lastModifiedBy>Paige Hart</cp:lastModifiedBy>
  <cp:revision>10</cp:revision>
  <dcterms:created xsi:type="dcterms:W3CDTF">2025-06-25T15:52:20Z</dcterms:created>
  <dcterms:modified xsi:type="dcterms:W3CDTF">2025-08-22T15:27:49Z</dcterms:modified>
</cp:coreProperties>
</file>