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7" r:id="rId2"/>
    <p:sldId id="258" r:id="rId3"/>
    <p:sldId id="290" r:id="rId4"/>
    <p:sldId id="292" r:id="rId5"/>
    <p:sldId id="293" r:id="rId6"/>
    <p:sldId id="277" r:id="rId7"/>
    <p:sldId id="259" r:id="rId8"/>
    <p:sldId id="297" r:id="rId9"/>
    <p:sldId id="265" r:id="rId10"/>
    <p:sldId id="267" r:id="rId11"/>
    <p:sldId id="269" r:id="rId12"/>
    <p:sldId id="266" r:id="rId13"/>
    <p:sldId id="296" r:id="rId14"/>
    <p:sldId id="263" r:id="rId15"/>
    <p:sldId id="295" r:id="rId16"/>
    <p:sldId id="271" r:id="rId17"/>
    <p:sldId id="268" r:id="rId18"/>
    <p:sldId id="260" r:id="rId19"/>
    <p:sldId id="280" r:id="rId20"/>
    <p:sldId id="281" r:id="rId21"/>
    <p:sldId id="284" r:id="rId22"/>
    <p:sldId id="285" r:id="rId23"/>
    <p:sldId id="300" r:id="rId24"/>
    <p:sldId id="299" r:id="rId25"/>
    <p:sldId id="283" r:id="rId26"/>
    <p:sldId id="282" r:id="rId27"/>
    <p:sldId id="264" r:id="rId28"/>
    <p:sldId id="261" r:id="rId29"/>
    <p:sldId id="272" r:id="rId30"/>
    <p:sldId id="270" r:id="rId31"/>
    <p:sldId id="274" r:id="rId32"/>
    <p:sldId id="275" r:id="rId33"/>
    <p:sldId id="294" r:id="rId34"/>
    <p:sldId id="298" r:id="rId35"/>
    <p:sldId id="278" r:id="rId36"/>
    <p:sldId id="279" r:id="rId37"/>
    <p:sldId id="26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no6JTk76wSb+H+3yV+T2Q==" hashData="XGAJBpXmHxe8iHnWLgSv+9jyu+ncCxB2uaT/2VI6tapzMU4cLV8hS1k5+IbYiPyOXxJ5Gwdxl83+zCxeQKpb0Q=="/>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3750"/>
    <a:srgbClr val="3CA1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293992-E849-B13B-FF96-1EC66C825D0F}" v="4" dt="2025-07-16T17:37:36.563"/>
    <p1510:client id="{95EB315F-0AFB-6269-DEF9-3C82A61F6F77}" v="257" dt="2025-07-16T17:46:13.725"/>
    <p1510:client id="{DF10F448-329F-4ABF-DBB7-037B16A4ED93}" v="1468" dt="2025-07-18T17:22:39.839"/>
    <p1510:client id="{FB6D83CD-55EF-EBEC-F59C-9EF0A26F22D0}" v="1304" dt="2025-07-16T17:35:43.1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78"/>
    <p:restoredTop sz="94504"/>
  </p:normalViewPr>
  <p:slideViewPr>
    <p:cSldViewPr snapToGrid="0">
      <p:cViewPr varScale="1">
        <p:scale>
          <a:sx n="106" d="100"/>
          <a:sy n="106" d="100"/>
        </p:scale>
        <p:origin x="184" y="1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39E25B-6DC6-794C-8E64-E8DCFF4B48BB}" type="datetimeFigureOut">
              <a:rPr lang="en-US" smtClean="0"/>
              <a:t>8/22/25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D267A-77A7-6A4A-B02F-291C807CABDB}" type="slidenum">
              <a:rPr lang="en-US" smtClean="0"/>
              <a:t>‹#›</a:t>
            </a:fld>
            <a:endParaRPr lang="en-US"/>
          </a:p>
        </p:txBody>
      </p:sp>
    </p:spTree>
    <p:extLst>
      <p:ext uri="{BB962C8B-B14F-4D97-AF65-F5344CB8AC3E}">
        <p14:creationId xmlns:p14="http://schemas.microsoft.com/office/powerpoint/2010/main" val="878352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6B4A-703B-01EF-CF7B-0A30A10B4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B5606-2FC0-0F92-D874-F1AC7718F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AA8E0-2AD5-40DC-D798-A2D0556EA4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D9EAB7-0A85-A039-0F53-FD24FE1BC185}"/>
              </a:ext>
            </a:extLst>
          </p:cNvPr>
          <p:cNvSpPr>
            <a:spLocks noGrp="1"/>
          </p:cNvSpPr>
          <p:nvPr>
            <p:ph type="sldNum" sz="quarter" idx="5"/>
          </p:nvPr>
        </p:nvSpPr>
        <p:spPr/>
        <p:txBody>
          <a:bodyPr/>
          <a:lstStyle/>
          <a:p>
            <a:fld id="{66BD267A-77A7-6A4A-B02F-291C807CABDB}" type="slidenum">
              <a:rPr lang="en-US" smtClean="0"/>
              <a:t>2</a:t>
            </a:fld>
            <a:endParaRPr lang="en-US"/>
          </a:p>
        </p:txBody>
      </p:sp>
    </p:spTree>
    <p:extLst>
      <p:ext uri="{BB962C8B-B14F-4D97-AF65-F5344CB8AC3E}">
        <p14:creationId xmlns:p14="http://schemas.microsoft.com/office/powerpoint/2010/main" val="106289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D67B2-9E8A-DF92-94D3-6714D68320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4510A-9FD1-492F-62D8-585A66E2AF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E3BC11-0DCA-FC6F-64C7-78B51294F2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9E7FCAE-E37D-FE19-8778-3CCE4AD8ECA3}"/>
              </a:ext>
            </a:extLst>
          </p:cNvPr>
          <p:cNvSpPr>
            <a:spLocks noGrp="1"/>
          </p:cNvSpPr>
          <p:nvPr>
            <p:ph type="sldNum" sz="quarter" idx="5"/>
          </p:nvPr>
        </p:nvSpPr>
        <p:spPr/>
        <p:txBody>
          <a:bodyPr/>
          <a:lstStyle/>
          <a:p>
            <a:fld id="{66BD267A-77A7-6A4A-B02F-291C807CABDB}" type="slidenum">
              <a:rPr lang="en-US" smtClean="0"/>
              <a:t>11</a:t>
            </a:fld>
            <a:endParaRPr lang="en-US"/>
          </a:p>
        </p:txBody>
      </p:sp>
    </p:spTree>
    <p:extLst>
      <p:ext uri="{BB962C8B-B14F-4D97-AF65-F5344CB8AC3E}">
        <p14:creationId xmlns:p14="http://schemas.microsoft.com/office/powerpoint/2010/main" val="991870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7AD6C-F200-F622-3378-01C5F6E75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6F6FA-7437-10C1-A793-E0F1665ABB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995FF-9D3B-EFCC-E889-B9515DD0FFD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7BE0CB5-84E8-0D39-70DA-31EE8E5BE207}"/>
              </a:ext>
            </a:extLst>
          </p:cNvPr>
          <p:cNvSpPr>
            <a:spLocks noGrp="1"/>
          </p:cNvSpPr>
          <p:nvPr>
            <p:ph type="sldNum" sz="quarter" idx="5"/>
          </p:nvPr>
        </p:nvSpPr>
        <p:spPr/>
        <p:txBody>
          <a:bodyPr/>
          <a:lstStyle/>
          <a:p>
            <a:fld id="{66BD267A-77A7-6A4A-B02F-291C807CABDB}" type="slidenum">
              <a:rPr lang="en-US" smtClean="0"/>
              <a:t>12</a:t>
            </a:fld>
            <a:endParaRPr lang="en-US"/>
          </a:p>
        </p:txBody>
      </p:sp>
    </p:spTree>
    <p:extLst>
      <p:ext uri="{BB962C8B-B14F-4D97-AF65-F5344CB8AC3E}">
        <p14:creationId xmlns:p14="http://schemas.microsoft.com/office/powerpoint/2010/main" val="1393065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3AA5D-0831-F56B-2360-0F43762018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BD307-8E11-DEFE-0BB7-E67B1F8AB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13672-3DFB-5139-8B8A-1BDE81A68B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3CBCD1-9063-35EC-DF64-88BBC4EF1BDA}"/>
              </a:ext>
            </a:extLst>
          </p:cNvPr>
          <p:cNvSpPr>
            <a:spLocks noGrp="1"/>
          </p:cNvSpPr>
          <p:nvPr>
            <p:ph type="sldNum" sz="quarter" idx="5"/>
          </p:nvPr>
        </p:nvSpPr>
        <p:spPr/>
        <p:txBody>
          <a:bodyPr/>
          <a:lstStyle/>
          <a:p>
            <a:fld id="{66BD267A-77A7-6A4A-B02F-291C807CABDB}" type="slidenum">
              <a:rPr lang="en-US" smtClean="0"/>
              <a:t>13</a:t>
            </a:fld>
            <a:endParaRPr lang="en-US"/>
          </a:p>
        </p:txBody>
      </p:sp>
    </p:spTree>
    <p:extLst>
      <p:ext uri="{BB962C8B-B14F-4D97-AF65-F5344CB8AC3E}">
        <p14:creationId xmlns:p14="http://schemas.microsoft.com/office/powerpoint/2010/main" val="17169832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BDE9-1EF0-CE2A-06D6-B70C5315C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2C405-0EBC-6EA4-351A-751372726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905CB-CECC-2B6A-F809-199A75A903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A0CF05-E55C-6731-ABB6-7FC39D02CA6A}"/>
              </a:ext>
            </a:extLst>
          </p:cNvPr>
          <p:cNvSpPr>
            <a:spLocks noGrp="1"/>
          </p:cNvSpPr>
          <p:nvPr>
            <p:ph type="sldNum" sz="quarter" idx="5"/>
          </p:nvPr>
        </p:nvSpPr>
        <p:spPr/>
        <p:txBody>
          <a:bodyPr/>
          <a:lstStyle/>
          <a:p>
            <a:fld id="{66BD267A-77A7-6A4A-B02F-291C807CABDB}" type="slidenum">
              <a:rPr lang="en-US" smtClean="0"/>
              <a:t>14</a:t>
            </a:fld>
            <a:endParaRPr lang="en-US"/>
          </a:p>
        </p:txBody>
      </p:sp>
    </p:spTree>
    <p:extLst>
      <p:ext uri="{BB962C8B-B14F-4D97-AF65-F5344CB8AC3E}">
        <p14:creationId xmlns:p14="http://schemas.microsoft.com/office/powerpoint/2010/main" val="1144049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C59EB-3EFB-17B8-0609-BDE454B78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763344-89CE-D551-BC41-0D9563C4E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44619-DC85-BF90-CFB5-DF8397374CE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184417-00DE-A993-C13F-100C2045EF7D}"/>
              </a:ext>
            </a:extLst>
          </p:cNvPr>
          <p:cNvSpPr>
            <a:spLocks noGrp="1"/>
          </p:cNvSpPr>
          <p:nvPr>
            <p:ph type="sldNum" sz="quarter" idx="5"/>
          </p:nvPr>
        </p:nvSpPr>
        <p:spPr/>
        <p:txBody>
          <a:bodyPr/>
          <a:lstStyle/>
          <a:p>
            <a:fld id="{66BD267A-77A7-6A4A-B02F-291C807CABDB}" type="slidenum">
              <a:rPr lang="en-US" smtClean="0"/>
              <a:t>15</a:t>
            </a:fld>
            <a:endParaRPr lang="en-US"/>
          </a:p>
        </p:txBody>
      </p:sp>
    </p:spTree>
    <p:extLst>
      <p:ext uri="{BB962C8B-B14F-4D97-AF65-F5344CB8AC3E}">
        <p14:creationId xmlns:p14="http://schemas.microsoft.com/office/powerpoint/2010/main" val="25069358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591DE-F8B2-7BB8-4828-3ED5F8CAF6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8E960A-0546-F65C-DF60-057D7C7686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59B83B-60EA-5490-C3BB-1610D66DB3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89079C5-55B6-6A72-B262-1A33CA46BCF9}"/>
              </a:ext>
            </a:extLst>
          </p:cNvPr>
          <p:cNvSpPr>
            <a:spLocks noGrp="1"/>
          </p:cNvSpPr>
          <p:nvPr>
            <p:ph type="sldNum" sz="quarter" idx="5"/>
          </p:nvPr>
        </p:nvSpPr>
        <p:spPr/>
        <p:txBody>
          <a:bodyPr/>
          <a:lstStyle/>
          <a:p>
            <a:fld id="{66BD267A-77A7-6A4A-B02F-291C807CABDB}" type="slidenum">
              <a:rPr lang="en-US" smtClean="0"/>
              <a:t>16</a:t>
            </a:fld>
            <a:endParaRPr lang="en-US"/>
          </a:p>
        </p:txBody>
      </p:sp>
    </p:spTree>
    <p:extLst>
      <p:ext uri="{BB962C8B-B14F-4D97-AF65-F5344CB8AC3E}">
        <p14:creationId xmlns:p14="http://schemas.microsoft.com/office/powerpoint/2010/main" val="1061744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C7B4E-4F30-47E7-6B7C-9E0D123DAF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1CAFD-C081-F104-B17F-3E3D2ACE5F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C80B7-AEBF-F75C-8C13-E1D4A5E69E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EA8607-69DE-C929-3AAD-390F0B1C2560}"/>
              </a:ext>
            </a:extLst>
          </p:cNvPr>
          <p:cNvSpPr>
            <a:spLocks noGrp="1"/>
          </p:cNvSpPr>
          <p:nvPr>
            <p:ph type="sldNum" sz="quarter" idx="5"/>
          </p:nvPr>
        </p:nvSpPr>
        <p:spPr/>
        <p:txBody>
          <a:bodyPr/>
          <a:lstStyle/>
          <a:p>
            <a:fld id="{66BD267A-77A7-6A4A-B02F-291C807CABDB}" type="slidenum">
              <a:rPr lang="en-US" smtClean="0"/>
              <a:t>17</a:t>
            </a:fld>
            <a:endParaRPr lang="en-US"/>
          </a:p>
        </p:txBody>
      </p:sp>
    </p:spTree>
    <p:extLst>
      <p:ext uri="{BB962C8B-B14F-4D97-AF65-F5344CB8AC3E}">
        <p14:creationId xmlns:p14="http://schemas.microsoft.com/office/powerpoint/2010/main" val="593027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63042-39DF-9BBA-BA5F-4BE99A3EC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4C0C1-39C1-41D6-42B3-BD460A4D8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AA0E4-4D2D-C54A-67B1-7D5C6B3734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409961-7162-1663-3978-D633AF575AED}"/>
              </a:ext>
            </a:extLst>
          </p:cNvPr>
          <p:cNvSpPr>
            <a:spLocks noGrp="1"/>
          </p:cNvSpPr>
          <p:nvPr>
            <p:ph type="sldNum" sz="quarter" idx="5"/>
          </p:nvPr>
        </p:nvSpPr>
        <p:spPr/>
        <p:txBody>
          <a:bodyPr/>
          <a:lstStyle/>
          <a:p>
            <a:fld id="{66BD267A-77A7-6A4A-B02F-291C807CABDB}" type="slidenum">
              <a:rPr lang="en-US" smtClean="0"/>
              <a:t>18</a:t>
            </a:fld>
            <a:endParaRPr lang="en-US"/>
          </a:p>
        </p:txBody>
      </p:sp>
    </p:spTree>
    <p:extLst>
      <p:ext uri="{BB962C8B-B14F-4D97-AF65-F5344CB8AC3E}">
        <p14:creationId xmlns:p14="http://schemas.microsoft.com/office/powerpoint/2010/main" val="3355585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07E7-DC3C-77EE-402F-69E4F1A7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4B00D-C632-4494-AE39-3B36943B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3DB24-142D-4EF1-01F9-31F105DD1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FF447-D848-BC98-9D22-1CC03CF50E37}"/>
              </a:ext>
            </a:extLst>
          </p:cNvPr>
          <p:cNvSpPr>
            <a:spLocks noGrp="1"/>
          </p:cNvSpPr>
          <p:nvPr>
            <p:ph type="sldNum" sz="quarter" idx="5"/>
          </p:nvPr>
        </p:nvSpPr>
        <p:spPr/>
        <p:txBody>
          <a:bodyPr/>
          <a:lstStyle/>
          <a:p>
            <a:fld id="{66BD267A-77A7-6A4A-B02F-291C807CABDB}" type="slidenum">
              <a:rPr lang="en-US" smtClean="0"/>
              <a:t>19</a:t>
            </a:fld>
            <a:endParaRPr lang="en-US"/>
          </a:p>
        </p:txBody>
      </p:sp>
    </p:spTree>
    <p:extLst>
      <p:ext uri="{BB962C8B-B14F-4D97-AF65-F5344CB8AC3E}">
        <p14:creationId xmlns:p14="http://schemas.microsoft.com/office/powerpoint/2010/main" val="2902974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07E7-DC3C-77EE-402F-69E4F1A7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4B00D-C632-4494-AE39-3B36943B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3DB24-142D-4EF1-01F9-31F105DD1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FF447-D848-BC98-9D22-1CC03CF50E37}"/>
              </a:ext>
            </a:extLst>
          </p:cNvPr>
          <p:cNvSpPr>
            <a:spLocks noGrp="1"/>
          </p:cNvSpPr>
          <p:nvPr>
            <p:ph type="sldNum" sz="quarter" idx="5"/>
          </p:nvPr>
        </p:nvSpPr>
        <p:spPr/>
        <p:txBody>
          <a:bodyPr/>
          <a:lstStyle/>
          <a:p>
            <a:fld id="{66BD267A-77A7-6A4A-B02F-291C807CABDB}" type="slidenum">
              <a:rPr lang="en-US" smtClean="0"/>
              <a:t>20</a:t>
            </a:fld>
            <a:endParaRPr lang="en-US"/>
          </a:p>
        </p:txBody>
      </p:sp>
    </p:spTree>
    <p:extLst>
      <p:ext uri="{BB962C8B-B14F-4D97-AF65-F5344CB8AC3E}">
        <p14:creationId xmlns:p14="http://schemas.microsoft.com/office/powerpoint/2010/main" val="2902974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DFD9B-C039-06D4-6442-06446B6069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372FE-795E-6C2C-AF45-A44229CDA9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423BE4-59D0-736E-E9D2-73FEEAF572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339F17-7E69-18B9-F1B6-03AB36361ED0}"/>
              </a:ext>
            </a:extLst>
          </p:cNvPr>
          <p:cNvSpPr>
            <a:spLocks noGrp="1"/>
          </p:cNvSpPr>
          <p:nvPr>
            <p:ph type="sldNum" sz="quarter" idx="5"/>
          </p:nvPr>
        </p:nvSpPr>
        <p:spPr/>
        <p:txBody>
          <a:bodyPr/>
          <a:lstStyle/>
          <a:p>
            <a:fld id="{66BD267A-77A7-6A4A-B02F-291C807CABDB}" type="slidenum">
              <a:rPr lang="en-US" smtClean="0"/>
              <a:t>3</a:t>
            </a:fld>
            <a:endParaRPr lang="en-US"/>
          </a:p>
        </p:txBody>
      </p:sp>
    </p:spTree>
    <p:extLst>
      <p:ext uri="{BB962C8B-B14F-4D97-AF65-F5344CB8AC3E}">
        <p14:creationId xmlns:p14="http://schemas.microsoft.com/office/powerpoint/2010/main" val="158422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5076DA-122C-98C1-B64D-D6392AA5E2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11A070-83DA-8E9A-163C-4CDA6445E4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01D0BC-5817-9311-33F8-9B5BBFB1BA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AF3E1C-0405-DEE1-7BD9-1720FD564978}"/>
              </a:ext>
            </a:extLst>
          </p:cNvPr>
          <p:cNvSpPr>
            <a:spLocks noGrp="1"/>
          </p:cNvSpPr>
          <p:nvPr>
            <p:ph type="sldNum" sz="quarter" idx="5"/>
          </p:nvPr>
        </p:nvSpPr>
        <p:spPr/>
        <p:txBody>
          <a:bodyPr/>
          <a:lstStyle/>
          <a:p>
            <a:fld id="{66BD267A-77A7-6A4A-B02F-291C807CABDB}" type="slidenum">
              <a:rPr lang="en-US" smtClean="0"/>
              <a:t>21</a:t>
            </a:fld>
            <a:endParaRPr lang="en-US"/>
          </a:p>
        </p:txBody>
      </p:sp>
    </p:spTree>
    <p:extLst>
      <p:ext uri="{BB962C8B-B14F-4D97-AF65-F5344CB8AC3E}">
        <p14:creationId xmlns:p14="http://schemas.microsoft.com/office/powerpoint/2010/main" val="3816395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60BA0-D6F7-680E-BFBE-E98A420392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63EA98-73CA-7F34-7CA5-1F25DF16EA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8A76C5-221F-0E02-AD5F-813239A3C2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5521F67-D2FD-7565-904F-3259156A567B}"/>
              </a:ext>
            </a:extLst>
          </p:cNvPr>
          <p:cNvSpPr>
            <a:spLocks noGrp="1"/>
          </p:cNvSpPr>
          <p:nvPr>
            <p:ph type="sldNum" sz="quarter" idx="5"/>
          </p:nvPr>
        </p:nvSpPr>
        <p:spPr/>
        <p:txBody>
          <a:bodyPr/>
          <a:lstStyle/>
          <a:p>
            <a:fld id="{66BD267A-77A7-6A4A-B02F-291C807CABDB}" type="slidenum">
              <a:rPr lang="en-US" smtClean="0"/>
              <a:t>22</a:t>
            </a:fld>
            <a:endParaRPr lang="en-US"/>
          </a:p>
        </p:txBody>
      </p:sp>
    </p:spTree>
    <p:extLst>
      <p:ext uri="{BB962C8B-B14F-4D97-AF65-F5344CB8AC3E}">
        <p14:creationId xmlns:p14="http://schemas.microsoft.com/office/powerpoint/2010/main" val="4123053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07E7-DC3C-77EE-402F-69E4F1A7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4B00D-C632-4494-AE39-3B36943B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3DB24-142D-4EF1-01F9-31F105DD1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FF447-D848-BC98-9D22-1CC03CF50E37}"/>
              </a:ext>
            </a:extLst>
          </p:cNvPr>
          <p:cNvSpPr>
            <a:spLocks noGrp="1"/>
          </p:cNvSpPr>
          <p:nvPr>
            <p:ph type="sldNum" sz="quarter" idx="5"/>
          </p:nvPr>
        </p:nvSpPr>
        <p:spPr/>
        <p:txBody>
          <a:bodyPr/>
          <a:lstStyle/>
          <a:p>
            <a:fld id="{66BD267A-77A7-6A4A-B02F-291C807CABDB}" type="slidenum">
              <a:rPr lang="en-US" smtClean="0"/>
              <a:t>24</a:t>
            </a:fld>
            <a:endParaRPr lang="en-US"/>
          </a:p>
        </p:txBody>
      </p:sp>
    </p:spTree>
    <p:extLst>
      <p:ext uri="{BB962C8B-B14F-4D97-AF65-F5344CB8AC3E}">
        <p14:creationId xmlns:p14="http://schemas.microsoft.com/office/powerpoint/2010/main" val="29029747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653D06-D8D7-E59F-B042-48E3543427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DF2F0B-FAF8-29A8-23F5-DF0732E439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EB5EAF-B704-01B8-7FEF-2E5EAD9907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0AB483-D29C-A4B5-2FB2-66F12F51D557}"/>
              </a:ext>
            </a:extLst>
          </p:cNvPr>
          <p:cNvSpPr>
            <a:spLocks noGrp="1"/>
          </p:cNvSpPr>
          <p:nvPr>
            <p:ph type="sldNum" sz="quarter" idx="5"/>
          </p:nvPr>
        </p:nvSpPr>
        <p:spPr/>
        <p:txBody>
          <a:bodyPr/>
          <a:lstStyle/>
          <a:p>
            <a:fld id="{66BD267A-77A7-6A4A-B02F-291C807CABDB}" type="slidenum">
              <a:rPr lang="en-US" smtClean="0"/>
              <a:t>25</a:t>
            </a:fld>
            <a:endParaRPr lang="en-US"/>
          </a:p>
        </p:txBody>
      </p:sp>
    </p:spTree>
    <p:extLst>
      <p:ext uri="{BB962C8B-B14F-4D97-AF65-F5344CB8AC3E}">
        <p14:creationId xmlns:p14="http://schemas.microsoft.com/office/powerpoint/2010/main" val="3725640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ABDE9-1EF0-CE2A-06D6-B70C5315CB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22C405-0EBC-6EA4-351A-751372726B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D905CB-CECC-2B6A-F809-199A75A903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A0CF05-E55C-6731-ABB6-7FC39D02CA6A}"/>
              </a:ext>
            </a:extLst>
          </p:cNvPr>
          <p:cNvSpPr>
            <a:spLocks noGrp="1"/>
          </p:cNvSpPr>
          <p:nvPr>
            <p:ph type="sldNum" sz="quarter" idx="5"/>
          </p:nvPr>
        </p:nvSpPr>
        <p:spPr/>
        <p:txBody>
          <a:bodyPr/>
          <a:lstStyle/>
          <a:p>
            <a:fld id="{66BD267A-77A7-6A4A-B02F-291C807CABDB}" type="slidenum">
              <a:rPr lang="en-US" smtClean="0"/>
              <a:t>26</a:t>
            </a:fld>
            <a:endParaRPr lang="en-US"/>
          </a:p>
        </p:txBody>
      </p:sp>
    </p:spTree>
    <p:extLst>
      <p:ext uri="{BB962C8B-B14F-4D97-AF65-F5344CB8AC3E}">
        <p14:creationId xmlns:p14="http://schemas.microsoft.com/office/powerpoint/2010/main" val="11440497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69673-FB44-5BA1-7700-37440787B1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999EDA-180E-38E7-721B-78F2997767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115A6D-FAAD-58AC-66E8-1FC3C5698E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BCB48C5-51D0-6FFB-4CA7-D6D3DCAA1411}"/>
              </a:ext>
            </a:extLst>
          </p:cNvPr>
          <p:cNvSpPr>
            <a:spLocks noGrp="1"/>
          </p:cNvSpPr>
          <p:nvPr>
            <p:ph type="sldNum" sz="quarter" idx="5"/>
          </p:nvPr>
        </p:nvSpPr>
        <p:spPr/>
        <p:txBody>
          <a:bodyPr/>
          <a:lstStyle/>
          <a:p>
            <a:fld id="{66BD267A-77A7-6A4A-B02F-291C807CABDB}" type="slidenum">
              <a:rPr lang="en-US" smtClean="0"/>
              <a:t>27</a:t>
            </a:fld>
            <a:endParaRPr lang="en-US"/>
          </a:p>
        </p:txBody>
      </p:sp>
    </p:spTree>
    <p:extLst>
      <p:ext uri="{BB962C8B-B14F-4D97-AF65-F5344CB8AC3E}">
        <p14:creationId xmlns:p14="http://schemas.microsoft.com/office/powerpoint/2010/main" val="3862699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07E7-DC3C-77EE-402F-69E4F1A79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84B00D-C632-4494-AE39-3B36943B8E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83DB24-142D-4EF1-01F9-31F105DD1F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B8FF447-D848-BC98-9D22-1CC03CF50E37}"/>
              </a:ext>
            </a:extLst>
          </p:cNvPr>
          <p:cNvSpPr>
            <a:spLocks noGrp="1"/>
          </p:cNvSpPr>
          <p:nvPr>
            <p:ph type="sldNum" sz="quarter" idx="5"/>
          </p:nvPr>
        </p:nvSpPr>
        <p:spPr/>
        <p:txBody>
          <a:bodyPr/>
          <a:lstStyle/>
          <a:p>
            <a:fld id="{66BD267A-77A7-6A4A-B02F-291C807CABDB}" type="slidenum">
              <a:rPr lang="en-US" smtClean="0"/>
              <a:t>28</a:t>
            </a:fld>
            <a:endParaRPr lang="en-US"/>
          </a:p>
        </p:txBody>
      </p:sp>
    </p:spTree>
    <p:extLst>
      <p:ext uri="{BB962C8B-B14F-4D97-AF65-F5344CB8AC3E}">
        <p14:creationId xmlns:p14="http://schemas.microsoft.com/office/powerpoint/2010/main" val="29029747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F8694A-182E-9B41-0ABB-F3EF7217C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EFB165-A63E-7E11-FBC8-4AF2DEFA8A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618DC-A7B0-C413-C666-A859F05056C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96C66B-EE38-3DAE-0694-A61CC867BB60}"/>
              </a:ext>
            </a:extLst>
          </p:cNvPr>
          <p:cNvSpPr>
            <a:spLocks noGrp="1"/>
          </p:cNvSpPr>
          <p:nvPr>
            <p:ph type="sldNum" sz="quarter" idx="5"/>
          </p:nvPr>
        </p:nvSpPr>
        <p:spPr/>
        <p:txBody>
          <a:bodyPr/>
          <a:lstStyle/>
          <a:p>
            <a:fld id="{66BD267A-77A7-6A4A-B02F-291C807CABDB}" type="slidenum">
              <a:rPr lang="en-US" smtClean="0"/>
              <a:t>29</a:t>
            </a:fld>
            <a:endParaRPr lang="en-US"/>
          </a:p>
        </p:txBody>
      </p:sp>
    </p:spTree>
    <p:extLst>
      <p:ext uri="{BB962C8B-B14F-4D97-AF65-F5344CB8AC3E}">
        <p14:creationId xmlns:p14="http://schemas.microsoft.com/office/powerpoint/2010/main" val="1341838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3FED8F-AF7E-D192-34DF-75BB2F271C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78DE7-E5F2-0306-C0EF-0041522809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CF18B-F0E6-1221-BD69-DC0555CA8B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E2F0CB-724E-AA2B-F7B8-CCD46A452306}"/>
              </a:ext>
            </a:extLst>
          </p:cNvPr>
          <p:cNvSpPr>
            <a:spLocks noGrp="1"/>
          </p:cNvSpPr>
          <p:nvPr>
            <p:ph type="sldNum" sz="quarter" idx="5"/>
          </p:nvPr>
        </p:nvSpPr>
        <p:spPr/>
        <p:txBody>
          <a:bodyPr/>
          <a:lstStyle/>
          <a:p>
            <a:fld id="{66BD267A-77A7-6A4A-B02F-291C807CABDB}" type="slidenum">
              <a:rPr lang="en-US" smtClean="0"/>
              <a:t>30</a:t>
            </a:fld>
            <a:endParaRPr lang="en-US"/>
          </a:p>
        </p:txBody>
      </p:sp>
    </p:spTree>
    <p:extLst>
      <p:ext uri="{BB962C8B-B14F-4D97-AF65-F5344CB8AC3E}">
        <p14:creationId xmlns:p14="http://schemas.microsoft.com/office/powerpoint/2010/main" val="2168837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E86F6-1E1A-E58E-8BD5-1B9030918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D0472-2ABB-9891-3641-843C684EEC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EA9481-E5F2-CA57-D385-C6F814BE3D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952B32-A91D-6C21-36E4-B9442564C2FB}"/>
              </a:ext>
            </a:extLst>
          </p:cNvPr>
          <p:cNvSpPr>
            <a:spLocks noGrp="1"/>
          </p:cNvSpPr>
          <p:nvPr>
            <p:ph type="sldNum" sz="quarter" idx="5"/>
          </p:nvPr>
        </p:nvSpPr>
        <p:spPr/>
        <p:txBody>
          <a:bodyPr/>
          <a:lstStyle/>
          <a:p>
            <a:fld id="{66BD267A-77A7-6A4A-B02F-291C807CABDB}" type="slidenum">
              <a:rPr lang="en-US" smtClean="0"/>
              <a:t>31</a:t>
            </a:fld>
            <a:endParaRPr lang="en-US"/>
          </a:p>
        </p:txBody>
      </p:sp>
    </p:spTree>
    <p:extLst>
      <p:ext uri="{BB962C8B-B14F-4D97-AF65-F5344CB8AC3E}">
        <p14:creationId xmlns:p14="http://schemas.microsoft.com/office/powerpoint/2010/main" val="1201881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1CFD4-81E0-080F-6533-2EAF6C967B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661F2D-330E-FA67-DCEE-5A035F13D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420472-8F2A-2869-FFFE-4B7627B5F33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B2B34C2-C1BF-68DA-C9D7-06E1BB7FFECE}"/>
              </a:ext>
            </a:extLst>
          </p:cNvPr>
          <p:cNvSpPr>
            <a:spLocks noGrp="1"/>
          </p:cNvSpPr>
          <p:nvPr>
            <p:ph type="sldNum" sz="quarter" idx="5"/>
          </p:nvPr>
        </p:nvSpPr>
        <p:spPr/>
        <p:txBody>
          <a:bodyPr/>
          <a:lstStyle/>
          <a:p>
            <a:fld id="{66BD267A-77A7-6A4A-B02F-291C807CABDB}" type="slidenum">
              <a:rPr lang="en-US" smtClean="0"/>
              <a:t>4</a:t>
            </a:fld>
            <a:endParaRPr lang="en-US"/>
          </a:p>
        </p:txBody>
      </p:sp>
    </p:spTree>
    <p:extLst>
      <p:ext uri="{BB962C8B-B14F-4D97-AF65-F5344CB8AC3E}">
        <p14:creationId xmlns:p14="http://schemas.microsoft.com/office/powerpoint/2010/main" val="21340752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281C37-EF42-FCFC-6B89-964A848FA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85268B-A108-2E74-479F-A8F9CF30DA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3C46EB-6459-B17C-5721-703216B7E7A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448B78-4084-78FD-7744-533B3FF9A3CC}"/>
              </a:ext>
            </a:extLst>
          </p:cNvPr>
          <p:cNvSpPr>
            <a:spLocks noGrp="1"/>
          </p:cNvSpPr>
          <p:nvPr>
            <p:ph type="sldNum" sz="quarter" idx="5"/>
          </p:nvPr>
        </p:nvSpPr>
        <p:spPr/>
        <p:txBody>
          <a:bodyPr/>
          <a:lstStyle/>
          <a:p>
            <a:fld id="{66BD267A-77A7-6A4A-B02F-291C807CABDB}" type="slidenum">
              <a:rPr lang="en-US" smtClean="0"/>
              <a:t>32</a:t>
            </a:fld>
            <a:endParaRPr lang="en-US"/>
          </a:p>
        </p:txBody>
      </p:sp>
    </p:spTree>
    <p:extLst>
      <p:ext uri="{BB962C8B-B14F-4D97-AF65-F5344CB8AC3E}">
        <p14:creationId xmlns:p14="http://schemas.microsoft.com/office/powerpoint/2010/main" val="9616946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1D443-D28B-5DA4-E2E0-5D9532517F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63262E-EB43-6807-3735-CAC51BA0C0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D82635-3453-63B3-EAD4-1C6FF6D85AF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C741C0-629B-E51D-30B7-AC4EC80F862D}"/>
              </a:ext>
            </a:extLst>
          </p:cNvPr>
          <p:cNvSpPr>
            <a:spLocks noGrp="1"/>
          </p:cNvSpPr>
          <p:nvPr>
            <p:ph type="sldNum" sz="quarter" idx="5"/>
          </p:nvPr>
        </p:nvSpPr>
        <p:spPr/>
        <p:txBody>
          <a:bodyPr/>
          <a:lstStyle/>
          <a:p>
            <a:fld id="{66BD267A-77A7-6A4A-B02F-291C807CABDB}" type="slidenum">
              <a:rPr lang="en-US" smtClean="0"/>
              <a:t>33</a:t>
            </a:fld>
            <a:endParaRPr lang="en-US"/>
          </a:p>
        </p:txBody>
      </p:sp>
    </p:spTree>
    <p:extLst>
      <p:ext uri="{BB962C8B-B14F-4D97-AF65-F5344CB8AC3E}">
        <p14:creationId xmlns:p14="http://schemas.microsoft.com/office/powerpoint/2010/main" val="1229209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5356A-66E8-AE63-968C-8994E4C8DF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C2FD-F897-D1BF-7C3F-4304263B6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A3F200-A7D0-4781-AD86-5A33F465303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3B1E36-176A-3562-6D2B-C35D652390D6}"/>
              </a:ext>
            </a:extLst>
          </p:cNvPr>
          <p:cNvSpPr>
            <a:spLocks noGrp="1"/>
          </p:cNvSpPr>
          <p:nvPr>
            <p:ph type="sldNum" sz="quarter" idx="5"/>
          </p:nvPr>
        </p:nvSpPr>
        <p:spPr/>
        <p:txBody>
          <a:bodyPr/>
          <a:lstStyle/>
          <a:p>
            <a:fld id="{66BD267A-77A7-6A4A-B02F-291C807CABDB}" type="slidenum">
              <a:rPr lang="en-US" smtClean="0"/>
              <a:t>34</a:t>
            </a:fld>
            <a:endParaRPr lang="en-US"/>
          </a:p>
        </p:txBody>
      </p:sp>
    </p:spTree>
    <p:extLst>
      <p:ext uri="{BB962C8B-B14F-4D97-AF65-F5344CB8AC3E}">
        <p14:creationId xmlns:p14="http://schemas.microsoft.com/office/powerpoint/2010/main" val="3678895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BD67-42DA-2637-A990-7A98C1F73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D8021-5364-8CD9-1EED-6EF131738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661D5-324C-67A5-B208-69848ADC5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D74443-46F6-2EC8-BB58-B40E27744D30}"/>
              </a:ext>
            </a:extLst>
          </p:cNvPr>
          <p:cNvSpPr>
            <a:spLocks noGrp="1"/>
          </p:cNvSpPr>
          <p:nvPr>
            <p:ph type="sldNum" sz="quarter" idx="5"/>
          </p:nvPr>
        </p:nvSpPr>
        <p:spPr/>
        <p:txBody>
          <a:bodyPr/>
          <a:lstStyle/>
          <a:p>
            <a:fld id="{66BD267A-77A7-6A4A-B02F-291C807CABDB}" type="slidenum">
              <a:rPr lang="en-US" smtClean="0"/>
              <a:t>35</a:t>
            </a:fld>
            <a:endParaRPr lang="en-US"/>
          </a:p>
        </p:txBody>
      </p:sp>
    </p:spTree>
    <p:extLst>
      <p:ext uri="{BB962C8B-B14F-4D97-AF65-F5344CB8AC3E}">
        <p14:creationId xmlns:p14="http://schemas.microsoft.com/office/powerpoint/2010/main" val="37511315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563042-39DF-9BBA-BA5F-4BE99A3EC6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84C0C1-39C1-41D6-42B3-BD460A4D8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AA0E4-4D2D-C54A-67B1-7D5C6B3734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409961-7162-1663-3978-D633AF575AED}"/>
              </a:ext>
            </a:extLst>
          </p:cNvPr>
          <p:cNvSpPr>
            <a:spLocks noGrp="1"/>
          </p:cNvSpPr>
          <p:nvPr>
            <p:ph type="sldNum" sz="quarter" idx="5"/>
          </p:nvPr>
        </p:nvSpPr>
        <p:spPr/>
        <p:txBody>
          <a:bodyPr/>
          <a:lstStyle/>
          <a:p>
            <a:fld id="{66BD267A-77A7-6A4A-B02F-291C807CABDB}" type="slidenum">
              <a:rPr lang="en-US" smtClean="0"/>
              <a:t>36</a:t>
            </a:fld>
            <a:endParaRPr lang="en-US"/>
          </a:p>
        </p:txBody>
      </p:sp>
    </p:spTree>
    <p:extLst>
      <p:ext uri="{BB962C8B-B14F-4D97-AF65-F5344CB8AC3E}">
        <p14:creationId xmlns:p14="http://schemas.microsoft.com/office/powerpoint/2010/main" val="3355585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3EDEA-FCFB-288E-0628-5F2A8C7AC3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A48A32-5B9F-D23F-BE87-536C96906E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0C91C-CFCA-A6C2-DE07-D1C435137B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DEC675A-B739-5162-F971-D14C09AF4843}"/>
              </a:ext>
            </a:extLst>
          </p:cNvPr>
          <p:cNvSpPr>
            <a:spLocks noGrp="1"/>
          </p:cNvSpPr>
          <p:nvPr>
            <p:ph type="sldNum" sz="quarter" idx="5"/>
          </p:nvPr>
        </p:nvSpPr>
        <p:spPr/>
        <p:txBody>
          <a:bodyPr/>
          <a:lstStyle/>
          <a:p>
            <a:fld id="{66BD267A-77A7-6A4A-B02F-291C807CABDB}" type="slidenum">
              <a:rPr lang="en-US" smtClean="0"/>
              <a:t>37</a:t>
            </a:fld>
            <a:endParaRPr lang="en-US"/>
          </a:p>
        </p:txBody>
      </p:sp>
    </p:spTree>
    <p:extLst>
      <p:ext uri="{BB962C8B-B14F-4D97-AF65-F5344CB8AC3E}">
        <p14:creationId xmlns:p14="http://schemas.microsoft.com/office/powerpoint/2010/main" val="39937977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0ABE1-E8B4-C653-EB0F-9D1A7F8D7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03CD9-BC8F-B737-B5D4-D39744D4E5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F8483-7827-CBC7-94D0-67B79706C88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49F834-D9CF-B8A4-3923-A9DFD2C6772C}"/>
              </a:ext>
            </a:extLst>
          </p:cNvPr>
          <p:cNvSpPr>
            <a:spLocks noGrp="1"/>
          </p:cNvSpPr>
          <p:nvPr>
            <p:ph type="sldNum" sz="quarter" idx="5"/>
          </p:nvPr>
        </p:nvSpPr>
        <p:spPr/>
        <p:txBody>
          <a:bodyPr/>
          <a:lstStyle/>
          <a:p>
            <a:fld id="{66BD267A-77A7-6A4A-B02F-291C807CABDB}" type="slidenum">
              <a:rPr lang="en-US" smtClean="0"/>
              <a:t>5</a:t>
            </a:fld>
            <a:endParaRPr lang="en-US"/>
          </a:p>
        </p:txBody>
      </p:sp>
    </p:spTree>
    <p:extLst>
      <p:ext uri="{BB962C8B-B14F-4D97-AF65-F5344CB8AC3E}">
        <p14:creationId xmlns:p14="http://schemas.microsoft.com/office/powerpoint/2010/main" val="178675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96B4A-703B-01EF-CF7B-0A30A10B43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BB5606-2FC0-0F92-D874-F1AC7718F7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AA8E0-2AD5-40DC-D798-A2D0556EA4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FD9EAB7-0A85-A039-0F53-FD24FE1BC185}"/>
              </a:ext>
            </a:extLst>
          </p:cNvPr>
          <p:cNvSpPr>
            <a:spLocks noGrp="1"/>
          </p:cNvSpPr>
          <p:nvPr>
            <p:ph type="sldNum" sz="quarter" idx="5"/>
          </p:nvPr>
        </p:nvSpPr>
        <p:spPr/>
        <p:txBody>
          <a:bodyPr/>
          <a:lstStyle/>
          <a:p>
            <a:fld id="{66BD267A-77A7-6A4A-B02F-291C807CABDB}" type="slidenum">
              <a:rPr lang="en-US" smtClean="0"/>
              <a:t>6</a:t>
            </a:fld>
            <a:endParaRPr lang="en-US"/>
          </a:p>
        </p:txBody>
      </p:sp>
    </p:spTree>
    <p:extLst>
      <p:ext uri="{BB962C8B-B14F-4D97-AF65-F5344CB8AC3E}">
        <p14:creationId xmlns:p14="http://schemas.microsoft.com/office/powerpoint/2010/main" val="1062895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9BD67-42DA-2637-A990-7A98C1F73C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ED8021-5364-8CD9-1EED-6EF1317381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7661D5-324C-67A5-B208-69848ADC5F1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FD74443-46F6-2EC8-BB58-B40E27744D30}"/>
              </a:ext>
            </a:extLst>
          </p:cNvPr>
          <p:cNvSpPr>
            <a:spLocks noGrp="1"/>
          </p:cNvSpPr>
          <p:nvPr>
            <p:ph type="sldNum" sz="quarter" idx="5"/>
          </p:nvPr>
        </p:nvSpPr>
        <p:spPr/>
        <p:txBody>
          <a:bodyPr/>
          <a:lstStyle/>
          <a:p>
            <a:fld id="{66BD267A-77A7-6A4A-B02F-291C807CABDB}" type="slidenum">
              <a:rPr lang="en-US" smtClean="0"/>
              <a:t>7</a:t>
            </a:fld>
            <a:endParaRPr lang="en-US"/>
          </a:p>
        </p:txBody>
      </p:sp>
    </p:spTree>
    <p:extLst>
      <p:ext uri="{BB962C8B-B14F-4D97-AF65-F5344CB8AC3E}">
        <p14:creationId xmlns:p14="http://schemas.microsoft.com/office/powerpoint/2010/main" val="37511315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46E89-667E-6756-49B0-5DCE23DE2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CD39A4-1F97-5668-A873-C05C8D9523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86BFB6-5A9D-1FF6-9627-C1C1B0889D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E4A4224-6299-3439-CB8C-843A720E3FE2}"/>
              </a:ext>
            </a:extLst>
          </p:cNvPr>
          <p:cNvSpPr>
            <a:spLocks noGrp="1"/>
          </p:cNvSpPr>
          <p:nvPr>
            <p:ph type="sldNum" sz="quarter" idx="5"/>
          </p:nvPr>
        </p:nvSpPr>
        <p:spPr/>
        <p:txBody>
          <a:bodyPr/>
          <a:lstStyle/>
          <a:p>
            <a:fld id="{66BD267A-77A7-6A4A-B02F-291C807CABDB}" type="slidenum">
              <a:rPr lang="en-US" smtClean="0"/>
              <a:t>8</a:t>
            </a:fld>
            <a:endParaRPr lang="en-US"/>
          </a:p>
        </p:txBody>
      </p:sp>
    </p:spTree>
    <p:extLst>
      <p:ext uri="{BB962C8B-B14F-4D97-AF65-F5344CB8AC3E}">
        <p14:creationId xmlns:p14="http://schemas.microsoft.com/office/powerpoint/2010/main" val="239899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19F93-FBF2-428D-5B17-27A970AC4B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E45DD4-B3C0-3FD9-9B98-D615C4EEDC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773A34-C70B-0751-FD19-F1F709214FD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A15E1A-32DF-A529-BF37-295F31B56330}"/>
              </a:ext>
            </a:extLst>
          </p:cNvPr>
          <p:cNvSpPr>
            <a:spLocks noGrp="1"/>
          </p:cNvSpPr>
          <p:nvPr>
            <p:ph type="sldNum" sz="quarter" idx="5"/>
          </p:nvPr>
        </p:nvSpPr>
        <p:spPr/>
        <p:txBody>
          <a:bodyPr/>
          <a:lstStyle/>
          <a:p>
            <a:fld id="{66BD267A-77A7-6A4A-B02F-291C807CABDB}" type="slidenum">
              <a:rPr lang="en-US" smtClean="0"/>
              <a:t>9</a:t>
            </a:fld>
            <a:endParaRPr lang="en-US"/>
          </a:p>
        </p:txBody>
      </p:sp>
    </p:spTree>
    <p:extLst>
      <p:ext uri="{BB962C8B-B14F-4D97-AF65-F5344CB8AC3E}">
        <p14:creationId xmlns:p14="http://schemas.microsoft.com/office/powerpoint/2010/main" val="2593851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E3C7A4-3AA0-476D-0A9A-B6C1741DF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51A53-89DB-2092-BAD7-2D9AD46AB5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054F53-7130-C44D-B49A-D55C9AA5541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EAD8A27-185B-8180-B7F0-71682D4CDE01}"/>
              </a:ext>
            </a:extLst>
          </p:cNvPr>
          <p:cNvSpPr>
            <a:spLocks noGrp="1"/>
          </p:cNvSpPr>
          <p:nvPr>
            <p:ph type="sldNum" sz="quarter" idx="5"/>
          </p:nvPr>
        </p:nvSpPr>
        <p:spPr/>
        <p:txBody>
          <a:bodyPr/>
          <a:lstStyle/>
          <a:p>
            <a:fld id="{66BD267A-77A7-6A4A-B02F-291C807CABDB}" type="slidenum">
              <a:rPr lang="en-US" smtClean="0"/>
              <a:t>10</a:t>
            </a:fld>
            <a:endParaRPr lang="en-US"/>
          </a:p>
        </p:txBody>
      </p:sp>
    </p:spTree>
    <p:extLst>
      <p:ext uri="{BB962C8B-B14F-4D97-AF65-F5344CB8AC3E}">
        <p14:creationId xmlns:p14="http://schemas.microsoft.com/office/powerpoint/2010/main" val="1513636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1A97E-00D3-6270-B7CE-AA6870EF2E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7112463-6512-7971-7C9D-CE0B46FB7C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44BA74-EBB7-3E90-2E8B-039F1B6AE1E9}"/>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5" name="Footer Placeholder 4">
            <a:extLst>
              <a:ext uri="{FF2B5EF4-FFF2-40B4-BE49-F238E27FC236}">
                <a16:creationId xmlns:a16="http://schemas.microsoft.com/office/drawing/2014/main" id="{5296C507-6403-3330-D538-685C21A2A0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17A54-DCCD-8549-53DF-BA357C5A9253}"/>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1495370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D55C8-D69C-5178-3B6D-A550DFAB0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4B3E91-D57E-47BC-7F38-D84FED2859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700E9D-69CA-1544-209D-F821C30550D4}"/>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5" name="Footer Placeholder 4">
            <a:extLst>
              <a:ext uri="{FF2B5EF4-FFF2-40B4-BE49-F238E27FC236}">
                <a16:creationId xmlns:a16="http://schemas.microsoft.com/office/drawing/2014/main" id="{74646193-52CA-E3FB-4C96-71ED59B37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F458FC-46FD-DDF5-917E-C71A2068F36F}"/>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257577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20D8C68-E467-01F1-7F9E-23259FCAFF8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DDE0F1-41B2-91DE-12DF-5ABEFC5768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DD9F69-F00E-F2CC-3EB8-ACC402CD404C}"/>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5" name="Footer Placeholder 4">
            <a:extLst>
              <a:ext uri="{FF2B5EF4-FFF2-40B4-BE49-F238E27FC236}">
                <a16:creationId xmlns:a16="http://schemas.microsoft.com/office/drawing/2014/main" id="{AF19B6E8-24DC-E514-4BE8-3A9610DCA0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995D80-88AD-FCCA-A827-2411D162D0BD}"/>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2614106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BFF93-E878-57BF-B513-2332A1F0CD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5D6C8-1708-C07D-582D-6D647CB110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B77515-F847-8772-1202-14ACA9E1356D}"/>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5" name="Footer Placeholder 4">
            <a:extLst>
              <a:ext uri="{FF2B5EF4-FFF2-40B4-BE49-F238E27FC236}">
                <a16:creationId xmlns:a16="http://schemas.microsoft.com/office/drawing/2014/main" id="{9A2DB3B5-05D5-4F49-FF24-CBEAD65DC5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D1D2D9-63FE-6F29-4918-F0E2CFE5E446}"/>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4044458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7477A-0012-B2BD-41F1-2E3EC988A0D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F10A95-C6FD-80A5-A1F8-DE19A5FF68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E4270B-8A47-0881-1A29-D40CB59A37BE}"/>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5" name="Footer Placeholder 4">
            <a:extLst>
              <a:ext uri="{FF2B5EF4-FFF2-40B4-BE49-F238E27FC236}">
                <a16:creationId xmlns:a16="http://schemas.microsoft.com/office/drawing/2014/main" id="{9B7337CC-3805-5D5E-F59D-DFC94D74DA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79A4D-A21E-8FE2-883D-817A0723DB47}"/>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8047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C3699-E6EE-68CC-EB56-A9E71FEAEA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B79A30-6F5B-9427-0306-29DC92223D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002D0B-15AF-D70F-30B0-1EC02E1CA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630D0F9-6C90-EB1B-1822-78CDB5C93062}"/>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6" name="Footer Placeholder 5">
            <a:extLst>
              <a:ext uri="{FF2B5EF4-FFF2-40B4-BE49-F238E27FC236}">
                <a16:creationId xmlns:a16="http://schemas.microsoft.com/office/drawing/2014/main" id="{9F7467A2-EC13-0D69-A2C3-FC2862016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18ED6-B4A8-C065-75DA-3C875EBFC8C4}"/>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214554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1ABC3-FE6B-43A5-784E-FF0C3E6CD60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C0243B3-485E-E3F1-0181-6FD72DB763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A04112-300A-D87F-D076-977AE0F44A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A714AEB-E4C4-91B3-B028-45A6AC3790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CD92F8-99D1-6F4F-6AE5-6E59A62018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F43379-5CDF-C107-DD4B-B24BBB69B283}"/>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8" name="Footer Placeholder 7">
            <a:extLst>
              <a:ext uri="{FF2B5EF4-FFF2-40B4-BE49-F238E27FC236}">
                <a16:creationId xmlns:a16="http://schemas.microsoft.com/office/drawing/2014/main" id="{2402E7FA-D83B-6B1D-144A-CFDC302FF17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241DFC-D688-AB71-5792-A1608C3F7D9B}"/>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10558861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8A451-CAD2-17C2-6F5A-506A21CCA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5A9DF7-8270-9536-E031-AB1D59FB577B}"/>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4" name="Footer Placeholder 3">
            <a:extLst>
              <a:ext uri="{FF2B5EF4-FFF2-40B4-BE49-F238E27FC236}">
                <a16:creationId xmlns:a16="http://schemas.microsoft.com/office/drawing/2014/main" id="{714AA472-E38A-6ABC-76A5-FCB74D3DF0E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A33D97-395D-7A6E-587C-C99B515DCA4C}"/>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314602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116B88-6786-263C-CDFE-F87026035F21}"/>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3" name="Footer Placeholder 2">
            <a:extLst>
              <a:ext uri="{FF2B5EF4-FFF2-40B4-BE49-F238E27FC236}">
                <a16:creationId xmlns:a16="http://schemas.microsoft.com/office/drawing/2014/main" id="{A787A137-BC77-2884-D216-F55ECDDC91A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53070-34C1-65C8-5370-1CBC00342920}"/>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2372179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A412D-B63A-3866-C655-86C22BE67D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5E88819-A98D-1804-DB92-47E86E345D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9430EF-4A56-F00E-5617-5585662EE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61CF04-6C6D-72FC-0E84-D256DACD233D}"/>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6" name="Footer Placeholder 5">
            <a:extLst>
              <a:ext uri="{FF2B5EF4-FFF2-40B4-BE49-F238E27FC236}">
                <a16:creationId xmlns:a16="http://schemas.microsoft.com/office/drawing/2014/main" id="{80A87D41-C047-ECEF-6403-B56599D293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8225FB-2B9E-770A-0D48-8E5900AB5129}"/>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347083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A4CFC-8775-6EB7-BF97-0FCF24593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09939D-CF46-9E4F-3B3E-365B3B361B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1B0B32-68C6-C33A-1532-25358B79D3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46B1B2-4FD7-ADCB-93A1-422927FBC10F}"/>
              </a:ext>
            </a:extLst>
          </p:cNvPr>
          <p:cNvSpPr>
            <a:spLocks noGrp="1"/>
          </p:cNvSpPr>
          <p:nvPr>
            <p:ph type="dt" sz="half" idx="10"/>
          </p:nvPr>
        </p:nvSpPr>
        <p:spPr/>
        <p:txBody>
          <a:bodyPr/>
          <a:lstStyle/>
          <a:p>
            <a:fld id="{93FB7B0A-5091-0144-8F3C-4AECE5012243}" type="datetimeFigureOut">
              <a:rPr lang="en-US" smtClean="0"/>
              <a:t>8/22/25</a:t>
            </a:fld>
            <a:endParaRPr lang="en-US"/>
          </a:p>
        </p:txBody>
      </p:sp>
      <p:sp>
        <p:nvSpPr>
          <p:cNvPr id="6" name="Footer Placeholder 5">
            <a:extLst>
              <a:ext uri="{FF2B5EF4-FFF2-40B4-BE49-F238E27FC236}">
                <a16:creationId xmlns:a16="http://schemas.microsoft.com/office/drawing/2014/main" id="{26DF89BC-7ED4-69FA-3EAF-8065F2BA0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61E81B-3277-FDE1-89C3-ED41CB069BD9}"/>
              </a:ext>
            </a:extLst>
          </p:cNvPr>
          <p:cNvSpPr>
            <a:spLocks noGrp="1"/>
          </p:cNvSpPr>
          <p:nvPr>
            <p:ph type="sldNum" sz="quarter" idx="12"/>
          </p:nvPr>
        </p:nvSpPr>
        <p:spPr/>
        <p:txBody>
          <a:bodyPr/>
          <a:lstStyle/>
          <a:p>
            <a:fld id="{E324368E-031B-EF45-9758-EBB3EDFE425E}" type="slidenum">
              <a:rPr lang="en-US" smtClean="0"/>
              <a:t>‹#›</a:t>
            </a:fld>
            <a:endParaRPr lang="en-US"/>
          </a:p>
        </p:txBody>
      </p:sp>
    </p:spTree>
    <p:extLst>
      <p:ext uri="{BB962C8B-B14F-4D97-AF65-F5344CB8AC3E}">
        <p14:creationId xmlns:p14="http://schemas.microsoft.com/office/powerpoint/2010/main" val="143773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90916B-CDF9-6EE0-A517-A223FDD525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3A8A83-ACE1-30F2-6AB8-0DEEDEE0F2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12717-ACA6-959D-B707-DDF60E61E5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FB7B0A-5091-0144-8F3C-4AECE5012243}" type="datetimeFigureOut">
              <a:rPr lang="en-US" smtClean="0"/>
              <a:t>8/22/25</a:t>
            </a:fld>
            <a:endParaRPr lang="en-US"/>
          </a:p>
        </p:txBody>
      </p:sp>
      <p:sp>
        <p:nvSpPr>
          <p:cNvPr id="5" name="Footer Placeholder 4">
            <a:extLst>
              <a:ext uri="{FF2B5EF4-FFF2-40B4-BE49-F238E27FC236}">
                <a16:creationId xmlns:a16="http://schemas.microsoft.com/office/drawing/2014/main" id="{6A8CB2C2-FCD7-1CA0-4F2B-5635D07DCF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41DC15B-93FD-7FED-9473-C70CE8D363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24368E-031B-EF45-9758-EBB3EDFE425E}" type="slidenum">
              <a:rPr lang="en-US" smtClean="0"/>
              <a:t>‹#›</a:t>
            </a:fld>
            <a:endParaRPr lang="en-US"/>
          </a:p>
        </p:txBody>
      </p:sp>
    </p:spTree>
    <p:extLst>
      <p:ext uri="{BB962C8B-B14F-4D97-AF65-F5344CB8AC3E}">
        <p14:creationId xmlns:p14="http://schemas.microsoft.com/office/powerpoint/2010/main" val="2289792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4.png"/><Relationship Id="rId7"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4.png"/><Relationship Id="rId7"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1.png"/><Relationship Id="rId7" Type="http://schemas.openxmlformats.org/officeDocument/2006/relationships/image" Target="../media/image37.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image" Target="../media/image6.png"/><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4.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5.png"/><Relationship Id="rId5" Type="http://schemas.openxmlformats.org/officeDocument/2006/relationships/image" Target="../media/image6.png"/><Relationship Id="rId10" Type="http://schemas.openxmlformats.org/officeDocument/2006/relationships/image" Target="../media/image44.png"/><Relationship Id="rId4" Type="http://schemas.openxmlformats.org/officeDocument/2006/relationships/image" Target="../media/image5.jpe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1.png"/><Relationship Id="rId4" Type="http://schemas.openxmlformats.org/officeDocument/2006/relationships/image" Target="../media/image5.jpe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 Id="rId9" Type="http://schemas.openxmlformats.org/officeDocument/2006/relationships/image" Target="../media/image5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icmcontrols.com/" TargetMode="External"/><Relationship Id="rId11" Type="http://schemas.openxmlformats.org/officeDocument/2006/relationships/image" Target="../media/image56.png"/><Relationship Id="rId5" Type="http://schemas.openxmlformats.org/officeDocument/2006/relationships/image" Target="../media/image5.jpeg"/><Relationship Id="rId10" Type="http://schemas.openxmlformats.org/officeDocument/2006/relationships/image" Target="../media/image55.png"/><Relationship Id="rId4" Type="http://schemas.openxmlformats.org/officeDocument/2006/relationships/image" Target="../media/image1.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4.pn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1.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6.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10" Type="http://schemas.openxmlformats.org/officeDocument/2006/relationships/image" Target="../media/image67.png"/><Relationship Id="rId4" Type="http://schemas.openxmlformats.org/officeDocument/2006/relationships/image" Target="../media/image1.png"/><Relationship Id="rId9"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and black logo&#10;&#10;AI-generated content may be incorrect.">
            <a:extLst>
              <a:ext uri="{FF2B5EF4-FFF2-40B4-BE49-F238E27FC236}">
                <a16:creationId xmlns:a16="http://schemas.microsoft.com/office/drawing/2014/main" id="{DF5BC385-F572-76A7-9046-55D6FC75AB55}"/>
              </a:ext>
            </a:extLst>
          </p:cNvPr>
          <p:cNvPicPr>
            <a:picLocks noChangeAspect="1"/>
          </p:cNvPicPr>
          <p:nvPr/>
        </p:nvPicPr>
        <p:blipFill>
          <a:blip r:embed="rId2"/>
          <a:stretch>
            <a:fillRect/>
          </a:stretch>
        </p:blipFill>
        <p:spPr>
          <a:xfrm>
            <a:off x="3662634" y="2505206"/>
            <a:ext cx="4866731" cy="1533568"/>
          </a:xfrm>
          <a:prstGeom prst="rect">
            <a:avLst/>
          </a:prstGeom>
        </p:spPr>
      </p:pic>
      <p:sp>
        <p:nvSpPr>
          <p:cNvPr id="6" name="TextBox 5">
            <a:extLst>
              <a:ext uri="{FF2B5EF4-FFF2-40B4-BE49-F238E27FC236}">
                <a16:creationId xmlns:a16="http://schemas.microsoft.com/office/drawing/2014/main" id="{3122F2BF-C5BF-FF8C-D999-47B40F926B4F}"/>
              </a:ext>
            </a:extLst>
          </p:cNvPr>
          <p:cNvSpPr txBox="1"/>
          <p:nvPr/>
        </p:nvSpPr>
        <p:spPr>
          <a:xfrm>
            <a:off x="2594974" y="4401514"/>
            <a:ext cx="7002049" cy="523220"/>
          </a:xfrm>
          <a:prstGeom prst="rect">
            <a:avLst/>
          </a:prstGeom>
          <a:noFill/>
        </p:spPr>
        <p:txBody>
          <a:bodyPr wrap="square" lIns="91440" tIns="45720" rIns="91440" bIns="45720" rtlCol="0" anchor="t">
            <a:spAutoFit/>
          </a:bodyPr>
          <a:lstStyle/>
          <a:p>
            <a:pPr algn="ctr"/>
            <a:r>
              <a:rPr lang="en-US" sz="2800" b="1">
                <a:solidFill>
                  <a:srgbClr val="2D3750"/>
                </a:solidFill>
                <a:latin typeface="Arial"/>
                <a:cs typeface="Arial"/>
              </a:rPr>
              <a:t>Product Overview</a:t>
            </a:r>
            <a:endParaRPr lang="en-US" sz="2800" b="1">
              <a:solidFill>
                <a:srgbClr val="2D3750"/>
              </a:solidFill>
              <a:latin typeface="Arial" panose="020B0604020202020204" pitchFamily="34" charset="0"/>
              <a:cs typeface="Arial" panose="020B0604020202020204" pitchFamily="34" charset="0"/>
            </a:endParaRPr>
          </a:p>
        </p:txBody>
      </p:sp>
      <p:pic>
        <p:nvPicPr>
          <p:cNvPr id="8" name="Picture 7" descr="A flag with text and stars&#10;&#10;AI-generated content may be incorrect.">
            <a:extLst>
              <a:ext uri="{FF2B5EF4-FFF2-40B4-BE49-F238E27FC236}">
                <a16:creationId xmlns:a16="http://schemas.microsoft.com/office/drawing/2014/main" id="{C1A1BD05-D134-9252-4236-21AAEF11182F}"/>
              </a:ext>
            </a:extLst>
          </p:cNvPr>
          <p:cNvPicPr>
            <a:picLocks noChangeAspect="1"/>
          </p:cNvPicPr>
          <p:nvPr/>
        </p:nvPicPr>
        <p:blipFill>
          <a:blip r:embed="rId3"/>
          <a:stretch>
            <a:fillRect/>
          </a:stretch>
        </p:blipFill>
        <p:spPr>
          <a:xfrm>
            <a:off x="10684041" y="366762"/>
            <a:ext cx="1085783" cy="776461"/>
          </a:xfrm>
          <a:prstGeom prst="rect">
            <a:avLst/>
          </a:prstGeom>
        </p:spPr>
      </p:pic>
    </p:spTree>
    <p:extLst>
      <p:ext uri="{BB962C8B-B14F-4D97-AF65-F5344CB8AC3E}">
        <p14:creationId xmlns:p14="http://schemas.microsoft.com/office/powerpoint/2010/main" val="1874267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3C6A7-4A99-1116-D004-F27601527363}"/>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C047FD2A-CBF2-DF9A-F6A4-E52C5CF4EB0F}"/>
              </a:ext>
            </a:extLst>
          </p:cNvPr>
          <p:cNvSpPr/>
          <p:nvPr/>
        </p:nvSpPr>
        <p:spPr>
          <a:xfrm rot="10800000">
            <a:off x="7922478" y="2091"/>
            <a:ext cx="4267893" cy="4847764"/>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6D5ADC12-6F54-2399-0F9D-F49704BA2715}"/>
              </a:ext>
            </a:extLst>
          </p:cNvPr>
          <p:cNvPicPr>
            <a:picLocks noChangeAspect="1"/>
          </p:cNvPicPr>
          <p:nvPr/>
        </p:nvPicPr>
        <p:blipFill>
          <a:blip r:embed="rId3">
            <a:alphaModFix amt="54000"/>
          </a:blip>
          <a:srcRect l="8792" r="758"/>
          <a:stretch/>
        </p:blipFill>
        <p:spPr>
          <a:xfrm rot="5400000">
            <a:off x="3462973" y="-3465198"/>
            <a:ext cx="990782" cy="7931432"/>
          </a:xfrm>
          <a:prstGeom prst="rect">
            <a:avLst/>
          </a:prstGeom>
        </p:spPr>
      </p:pic>
      <p:sp>
        <p:nvSpPr>
          <p:cNvPr id="13" name="Title 1">
            <a:extLst>
              <a:ext uri="{FF2B5EF4-FFF2-40B4-BE49-F238E27FC236}">
                <a16:creationId xmlns:a16="http://schemas.microsoft.com/office/drawing/2014/main" id="{D1500175-F951-1819-BD4E-A02470385EBD}"/>
              </a:ext>
            </a:extLst>
          </p:cNvPr>
          <p:cNvSpPr txBox="1">
            <a:spLocks/>
          </p:cNvSpPr>
          <p:nvPr/>
        </p:nvSpPr>
        <p:spPr>
          <a:xfrm>
            <a:off x="128623" y="676453"/>
            <a:ext cx="7936259" cy="93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ICM441 - Three Phase Motor Protection</a:t>
            </a:r>
            <a:endParaRPr lang="en-US"/>
          </a:p>
        </p:txBody>
      </p:sp>
      <p:sp>
        <p:nvSpPr>
          <p:cNvPr id="47" name="TextBox 12">
            <a:extLst>
              <a:ext uri="{FF2B5EF4-FFF2-40B4-BE49-F238E27FC236}">
                <a16:creationId xmlns:a16="http://schemas.microsoft.com/office/drawing/2014/main" id="{4B9CAAAF-397B-7C71-59C3-94D940E2E1E7}"/>
              </a:ext>
            </a:extLst>
          </p:cNvPr>
          <p:cNvSpPr txBox="1"/>
          <p:nvPr/>
        </p:nvSpPr>
        <p:spPr>
          <a:xfrm>
            <a:off x="8064370" y="2670232"/>
            <a:ext cx="3783701" cy="3372270"/>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dirty="0"/>
          </a:p>
          <a:p>
            <a:pPr marL="285750" indent="-285750">
              <a:buFont typeface="Wingdings"/>
              <a:buChar char="ü"/>
            </a:pPr>
            <a:r>
              <a:rPr lang="en-US" sz="1400" dirty="0">
                <a:solidFill>
                  <a:schemeClr val="bg1"/>
                </a:solidFill>
                <a:ea typeface="+mn-lt"/>
                <a:cs typeface="+mn-lt"/>
              </a:rPr>
              <a:t>Bristol: 241680 </a:t>
            </a:r>
            <a:endParaRPr lang="en-US" sz="1400">
              <a:solidFill>
                <a:schemeClr val="bg1"/>
              </a:solidFill>
              <a:ea typeface="+mn-lt"/>
              <a:cs typeface="Arial"/>
            </a:endParaRPr>
          </a:p>
          <a:p>
            <a:pPr marL="285750" indent="-285750">
              <a:buFont typeface="Wingdings"/>
              <a:buChar char="ü"/>
            </a:pPr>
            <a:r>
              <a:rPr lang="en-US" sz="1400" dirty="0">
                <a:solidFill>
                  <a:schemeClr val="bg1"/>
                </a:solidFill>
                <a:ea typeface="+mn-lt"/>
                <a:cs typeface="+mn-lt"/>
              </a:rPr>
              <a:t>Copeland: 071-0376-01, 071-0376-02, 071-0397-00, 071-0397-01, 071-0424-00, 071-0424-01, 071-9800-00, 071-9800-01 </a:t>
            </a:r>
            <a:endParaRPr lang="en-US" sz="1400">
              <a:solidFill>
                <a:schemeClr val="bg1"/>
              </a:solidFill>
              <a:ea typeface="+mn-lt"/>
              <a:cs typeface="Arial"/>
            </a:endParaRPr>
          </a:p>
          <a:p>
            <a:pPr marL="285750" indent="-285750">
              <a:buFont typeface="Wingdings"/>
              <a:buChar char="ü"/>
            </a:pPr>
            <a:r>
              <a:rPr lang="en-US" sz="1400" dirty="0">
                <a:solidFill>
                  <a:schemeClr val="bg1"/>
                </a:solidFill>
                <a:ea typeface="+mn-lt"/>
                <a:cs typeface="+mn-lt"/>
              </a:rPr>
              <a:t>Mars: 37300, 37302, 37304, 37306, 37322 </a:t>
            </a:r>
            <a:endParaRPr lang="en-US" sz="1400">
              <a:solidFill>
                <a:schemeClr val="bg1"/>
              </a:solidFill>
              <a:ea typeface="+mn-lt"/>
              <a:cs typeface="Arial"/>
            </a:endParaRPr>
          </a:p>
          <a:p>
            <a:pPr marL="285750" indent="-285750">
              <a:buFont typeface="Wingdings"/>
              <a:buChar char="ü"/>
            </a:pPr>
            <a:r>
              <a:rPr lang="en-US" sz="1400" dirty="0">
                <a:solidFill>
                  <a:schemeClr val="bg1"/>
                </a:solidFill>
                <a:ea typeface="+mn-lt"/>
                <a:cs typeface="+mn-lt"/>
              </a:rPr>
              <a:t>Texas Instruments: 15AA1600 B, 15AA1600 C, 15AA1603 B, 15AA1603 C, 31AA1600 E, 31AA1606 E</a:t>
            </a:r>
            <a:endParaRPr lang="en-US" sz="1400">
              <a:solidFill>
                <a:schemeClr val="bg1"/>
              </a:solidFill>
              <a:cs typeface="Arial"/>
            </a:endParaRPr>
          </a:p>
          <a:p>
            <a:pPr>
              <a:spcBef>
                <a:spcPct val="0"/>
              </a:spcBef>
            </a:pPr>
            <a:endParaRPr lang="en-US" sz="1200" b="1">
              <a:solidFill>
                <a:srgbClr val="3CA1D5"/>
              </a:solidFill>
            </a:endParaRPr>
          </a:p>
          <a:p>
            <a:pPr>
              <a:lnSpc>
                <a:spcPts val="5347"/>
              </a:lnSpc>
              <a:spcBef>
                <a:spcPct val="0"/>
              </a:spcBef>
            </a:pPr>
            <a:endParaRPr lang="en-US" sz="1200" b="1">
              <a:solidFill>
                <a:srgbClr val="3CA1D5"/>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76911024-7C74-20AE-782E-2CA9A0278FB1}"/>
              </a:ext>
            </a:extLst>
          </p:cNvPr>
          <p:cNvSpPr txBox="1"/>
          <p:nvPr/>
        </p:nvSpPr>
        <p:spPr>
          <a:xfrm>
            <a:off x="8066105" y="6176"/>
            <a:ext cx="4137382" cy="2772554"/>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ea typeface="DM Sans Bold"/>
                <a:cs typeface="DM Sans Bold"/>
                <a:sym typeface="DM Sans Bold"/>
              </a:rPr>
              <a:t>FEATURES:</a:t>
            </a:r>
          </a:p>
          <a:p>
            <a:pPr marL="285750" indent="-285750">
              <a:buFont typeface="Wingdings"/>
              <a:buChar char="ü"/>
            </a:pPr>
            <a:r>
              <a:rPr lang="en-US" sz="1400" dirty="0">
                <a:solidFill>
                  <a:schemeClr val="bg1"/>
                </a:solidFill>
                <a:ea typeface="+mn-lt"/>
                <a:cs typeface="+mn-lt"/>
              </a:rPr>
              <a:t>Control duty, SPST  output relay </a:t>
            </a:r>
            <a:endParaRPr lang="en-US" sz="1400" dirty="0">
              <a:solidFill>
                <a:schemeClr val="bg1"/>
              </a:solidFill>
              <a:ea typeface="DM Sans Bold"/>
              <a:cs typeface="DM Sans Bold"/>
            </a:endParaRPr>
          </a:p>
          <a:p>
            <a:pPr marL="285750" indent="-285750">
              <a:buFont typeface="Wingdings"/>
              <a:buChar char="ü"/>
            </a:pPr>
            <a:r>
              <a:rPr lang="en-US" sz="1400" dirty="0">
                <a:solidFill>
                  <a:schemeClr val="bg1"/>
                </a:solidFill>
                <a:ea typeface="+mn-lt"/>
                <a:cs typeface="+mn-lt"/>
              </a:rPr>
              <a:t>Voltage &amp; Temperature Monitoring</a:t>
            </a:r>
          </a:p>
          <a:p>
            <a:pPr marL="285750" indent="-285750">
              <a:buFont typeface="Wingdings"/>
              <a:buChar char="ü"/>
            </a:pPr>
            <a:r>
              <a:rPr lang="en-US" sz="1400" dirty="0">
                <a:solidFill>
                  <a:schemeClr val="bg1"/>
                </a:solidFill>
                <a:ea typeface="+mn-lt"/>
                <a:cs typeface="+mn-lt"/>
              </a:rPr>
              <a:t>Anti-short cycle time delay, 4 minutes (nominal)</a:t>
            </a:r>
            <a:endParaRPr lang="en-US" sz="1400" dirty="0">
              <a:solidFill>
                <a:schemeClr val="bg1"/>
              </a:solidFill>
              <a:ea typeface="DM Sans Bold"/>
              <a:cs typeface="DM Sans Bold"/>
              <a:sym typeface="DM Sans Bold"/>
            </a:endParaRPr>
          </a:p>
          <a:p>
            <a:pPr marL="285750" indent="-285750">
              <a:buFont typeface="Wingdings"/>
              <a:buChar char="ü"/>
            </a:pPr>
            <a:r>
              <a:rPr lang="en-US" sz="1400" dirty="0">
                <a:solidFill>
                  <a:schemeClr val="bg1"/>
                </a:solidFill>
                <a:ea typeface="+mn-lt"/>
                <a:cs typeface="+mn-lt"/>
              </a:rPr>
              <a:t>1-second manual bypass</a:t>
            </a:r>
            <a:endParaRPr lang="en-US" sz="1400" dirty="0">
              <a:solidFill>
                <a:schemeClr val="bg1"/>
              </a:solidFill>
              <a:ea typeface="DM Sans Bold"/>
              <a:cs typeface="DM Sans Bold"/>
              <a:sym typeface="DM Sans Bold"/>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285750" indent="-285750">
              <a:buFont typeface="Wingdings"/>
              <a:buChar char="ü"/>
            </a:pPr>
            <a:r>
              <a:rPr lang="en-US" sz="1400" dirty="0">
                <a:solidFill>
                  <a:schemeClr val="bg1"/>
                </a:solidFill>
                <a:ea typeface="+mn-lt"/>
                <a:cs typeface="+mn-lt"/>
              </a:rPr>
              <a:t>Voltage: 120 or 208/240 VAC </a:t>
            </a:r>
          </a:p>
          <a:p>
            <a:pPr marL="285750" indent="-285750">
              <a:buFont typeface="Wingdings"/>
              <a:buChar char="ü"/>
            </a:pPr>
            <a:r>
              <a:rPr lang="en-US" sz="1400" dirty="0">
                <a:solidFill>
                  <a:schemeClr val="bg1"/>
                </a:solidFill>
                <a:ea typeface="+mn-lt"/>
                <a:cs typeface="+mn-lt"/>
              </a:rPr>
              <a:t>Output: Relay: SPST </a:t>
            </a:r>
          </a:p>
          <a:p>
            <a:r>
              <a:rPr lang="en-US" sz="1400" dirty="0">
                <a:solidFill>
                  <a:schemeClr val="bg1"/>
                </a:solidFill>
                <a:ea typeface="+mn-lt"/>
                <a:cs typeface="+mn-lt"/>
              </a:rPr>
              <a:t>        N.O.: 6 amps resistive</a:t>
            </a:r>
            <a:endParaRPr lang="en-US" dirty="0">
              <a:solidFill>
                <a:schemeClr val="bg1"/>
              </a:solidFill>
            </a:endParaRPr>
          </a:p>
          <a:p>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066B3B2F-1593-AAD2-21DD-8B036EA52F46}"/>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721E9180-EA3B-0FAB-CB5E-3FC0ADF0DACB}"/>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54F46CAC-7778-7A90-80C8-C93CD1C5F95E}"/>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5E790D62-469C-6CBA-E2A9-04663B0880DC}"/>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C45A1581-B0BB-23D1-AEC5-EE34B267855B}"/>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33CE8093-3B31-C5C5-C91D-412FD4F70F16}"/>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2CEAC1B9-F5EB-A218-DB34-F6836545504B}"/>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3AF22B17-BBD9-181D-B4A4-CB6009208D01}"/>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6E502678-765A-1ED5-9A7F-0E742993F8F4}"/>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B171245A-6484-0A3C-E178-D4E2FAC31159}"/>
              </a:ext>
            </a:extLst>
          </p:cNvPr>
          <p:cNvSpPr txBox="1"/>
          <p:nvPr/>
        </p:nvSpPr>
        <p:spPr>
          <a:xfrm>
            <a:off x="129494" y="1141034"/>
            <a:ext cx="7743498" cy="5232202"/>
          </a:xfrm>
          <a:prstGeom prst="rect">
            <a:avLst/>
          </a:prstGeom>
          <a:noFill/>
        </p:spPr>
        <p:txBody>
          <a:bodyPr wrap="square" lIns="91440" tIns="45720" rIns="91440" bIns="45720" rtlCol="0" anchor="t">
            <a:spAutoFit/>
          </a:bodyPr>
          <a:lstStyle/>
          <a:p>
            <a:endParaRPr lang="en-US" b="1">
              <a:ea typeface="DM Sans"/>
              <a:cs typeface="DM Sans"/>
              <a:sym typeface="DM Sans"/>
            </a:endParaRPr>
          </a:p>
          <a:p>
            <a:r>
              <a:rPr lang="en-US" sz="1600" b="1" dirty="0">
                <a:ea typeface="DM Sans"/>
                <a:cs typeface="DM Sans"/>
                <a:sym typeface="DM Sans"/>
              </a:rPr>
              <a:t>Why do we need Three Phase Motor Protection?</a:t>
            </a:r>
            <a:endParaRPr lang="en-US" sz="1600" dirty="0"/>
          </a:p>
          <a:p>
            <a:pPr marL="285750" indent="-285750">
              <a:buFont typeface="Arial" panose="020B0604020202020204" pitchFamily="34" charset="0"/>
              <a:buChar char="•"/>
            </a:pPr>
            <a:r>
              <a:rPr lang="en-US" sz="1400" dirty="0">
                <a:ea typeface="DM Sans"/>
                <a:cs typeface="DM Sans"/>
              </a:rPr>
              <a:t>Motors can fail for several reasons, winding shorts, over and under voltage conditions, and short cycling</a:t>
            </a:r>
          </a:p>
          <a:p>
            <a:pPr marL="285750" indent="-285750">
              <a:buFont typeface="Arial" panose="020B0604020202020204" pitchFamily="34" charset="0"/>
              <a:buChar char="•"/>
            </a:pPr>
            <a:r>
              <a:rPr lang="en-US" sz="1400" dirty="0">
                <a:ea typeface="DM Sans"/>
                <a:cs typeface="DM Sans"/>
              </a:rPr>
              <a:t>Customers need a way to catch these issues and protect the motor from failure.</a:t>
            </a:r>
          </a:p>
          <a:p>
            <a:pPr marL="285750" indent="-285750">
              <a:buFont typeface="Arial" panose="020B0604020202020204" pitchFamily="34" charset="0"/>
              <a:buChar char="•"/>
            </a:pPr>
            <a:r>
              <a:rPr lang="en-US" sz="1400" dirty="0">
                <a:ea typeface="DM Sans"/>
                <a:cs typeface="DM Sans"/>
              </a:rPr>
              <a:t>The ICM441 monitors each winding of the motor as well as the incoming 3-phase to make sure the motor is protected and working efficiently</a:t>
            </a:r>
            <a:endParaRPr lang="en-US" dirty="0"/>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rPr>
              <a:t>Why choose the ICM441?</a:t>
            </a:r>
          </a:p>
          <a:p>
            <a:pPr marL="285750" indent="-285750">
              <a:buFont typeface="Arial" panose="020B0604020202020204" pitchFamily="34" charset="0"/>
              <a:buChar char="•"/>
            </a:pPr>
            <a:r>
              <a:rPr lang="en-US" sz="1400" dirty="0"/>
              <a:t>ICM controls offers a low-cost solution for three phase voltage monitoring</a:t>
            </a:r>
          </a:p>
          <a:p>
            <a:pPr marL="285750" indent="-285750">
              <a:buFont typeface="Arial" panose="020B0604020202020204" pitchFamily="34" charset="0"/>
              <a:buChar char="•"/>
            </a:pPr>
            <a:r>
              <a:rPr lang="en-US" sz="1400" dirty="0"/>
              <a:t>Temperature monitoring in the ICM441 offers a way to catch dangerous unbalance conditions which can damage a motor quickly</a:t>
            </a:r>
          </a:p>
          <a:p>
            <a:pPr marL="285750" indent="-285750">
              <a:buFont typeface="Arial" panose="020B0604020202020204" pitchFamily="34" charset="0"/>
              <a:buChar char="•"/>
            </a:pPr>
            <a:r>
              <a:rPr lang="en-US" sz="1400" dirty="0">
                <a:ea typeface="+mn-lt"/>
                <a:cs typeface="+mn-lt"/>
              </a:rPr>
              <a:t>Internal relay shuts off the motor before thermal damage occurs</a:t>
            </a:r>
          </a:p>
          <a:p>
            <a:pPr marL="285750" indent="-285750">
              <a:buFont typeface="Arial" panose="020B0604020202020204" pitchFamily="34" charset="0"/>
              <a:buChar char="•"/>
            </a:pPr>
            <a:endParaRPr lang="en-US" sz="1400" dirty="0"/>
          </a:p>
          <a:p>
            <a:r>
              <a:rPr lang="en-US" b="1" dirty="0"/>
              <a:t> </a:t>
            </a:r>
            <a:r>
              <a:rPr lang="en-US" sz="1600" b="1" dirty="0"/>
              <a:t>Operation</a:t>
            </a:r>
          </a:p>
          <a:p>
            <a:pPr marL="285750" indent="-285750">
              <a:buFont typeface="Arial" panose="020B0604020202020204" pitchFamily="34" charset="0"/>
              <a:buChar char="•"/>
            </a:pPr>
            <a:r>
              <a:rPr lang="en-US" sz="1400" dirty="0">
                <a:ea typeface="+mn-lt"/>
                <a:cs typeface="+mn-lt"/>
              </a:rPr>
              <a:t>The ICM441 is designed to individually monitor 3 PTC temperature sensors which are wound into each phase winding of a motor</a:t>
            </a:r>
          </a:p>
          <a:p>
            <a:pPr marL="285750" indent="-285750">
              <a:buFont typeface="Arial" panose="020B0604020202020204" pitchFamily="34" charset="0"/>
              <a:buChar char="•"/>
            </a:pPr>
            <a:r>
              <a:rPr lang="en-US" sz="1400" dirty="0">
                <a:ea typeface="+mn-lt"/>
                <a:cs typeface="+mn-lt"/>
              </a:rPr>
              <a:t>If any winding or incoming line power is beyond the safe operating range of the motor, the ICM441 will lock the motor out of operation until the inputs fall back into the safe operating range</a:t>
            </a:r>
          </a:p>
          <a:p>
            <a:pPr marL="285750" indent="-285750">
              <a:buFont typeface="Arial" panose="020B0604020202020204" pitchFamily="34" charset="0"/>
              <a:buChar char="•"/>
            </a:pPr>
            <a:r>
              <a:rPr lang="en-US" sz="1400" dirty="0">
                <a:ea typeface="+mn-lt"/>
                <a:cs typeface="+mn-lt"/>
              </a:rPr>
              <a:t>The ICM441 can sense shorted or open sensors, in addition to providing isolation to each sensor to prevent damage to the monitor in the event a sensor shorts to a winding or case ground</a:t>
            </a:r>
          </a:p>
        </p:txBody>
      </p:sp>
      <p:grpSp>
        <p:nvGrpSpPr>
          <p:cNvPr id="38" name="Group 37">
            <a:extLst>
              <a:ext uri="{FF2B5EF4-FFF2-40B4-BE49-F238E27FC236}">
                <a16:creationId xmlns:a16="http://schemas.microsoft.com/office/drawing/2014/main" id="{451812AA-857A-9405-78CF-79498CD9A439}"/>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D5C4FF23-D467-D25B-87EB-AB3D92E406C9}"/>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166F9025-36B7-440E-E9C7-0BD88CBCD004}"/>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black electronic device with white text&#10;&#10;AI-generated content may be incorrect.">
            <a:extLst>
              <a:ext uri="{FF2B5EF4-FFF2-40B4-BE49-F238E27FC236}">
                <a16:creationId xmlns:a16="http://schemas.microsoft.com/office/drawing/2014/main" id="{7EB5C478-AF65-975B-EC4F-FAD5C68EBFAD}"/>
              </a:ext>
            </a:extLst>
          </p:cNvPr>
          <p:cNvPicPr>
            <a:picLocks noChangeAspect="1"/>
          </p:cNvPicPr>
          <p:nvPr/>
        </p:nvPicPr>
        <p:blipFill>
          <a:blip r:embed="rId7"/>
          <a:stretch>
            <a:fillRect/>
          </a:stretch>
        </p:blipFill>
        <p:spPr>
          <a:xfrm>
            <a:off x="7858189" y="5157000"/>
            <a:ext cx="1514605" cy="1283399"/>
          </a:xfrm>
          <a:prstGeom prst="rect">
            <a:avLst/>
          </a:prstGeom>
        </p:spPr>
      </p:pic>
    </p:spTree>
    <p:extLst>
      <p:ext uri="{BB962C8B-B14F-4D97-AF65-F5344CB8AC3E}">
        <p14:creationId xmlns:p14="http://schemas.microsoft.com/office/powerpoint/2010/main" val="192828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E9AA34-D0C8-2B4F-2BC3-49627F0BD70C}"/>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02618D3B-C233-51BF-CCEB-4C9EB4ECD1B9}"/>
              </a:ext>
            </a:extLst>
          </p:cNvPr>
          <p:cNvSpPr/>
          <p:nvPr/>
        </p:nvSpPr>
        <p:spPr>
          <a:xfrm rot="10800000">
            <a:off x="7801537" y="-52993"/>
            <a:ext cx="4379653" cy="4863004"/>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85AE5602-2611-344C-2769-2C41BD67C480}"/>
              </a:ext>
            </a:extLst>
          </p:cNvPr>
          <p:cNvPicPr>
            <a:picLocks noChangeAspect="1"/>
          </p:cNvPicPr>
          <p:nvPr/>
        </p:nvPicPr>
        <p:blipFill>
          <a:blip r:embed="rId3">
            <a:alphaModFix amt="54000"/>
          </a:blip>
          <a:srcRect l="8792" r="758"/>
          <a:stretch/>
        </p:blipFill>
        <p:spPr>
          <a:xfrm rot="5400000">
            <a:off x="3431028" y="-3518501"/>
            <a:ext cx="946304" cy="7808359"/>
          </a:xfrm>
          <a:prstGeom prst="rect">
            <a:avLst/>
          </a:prstGeom>
        </p:spPr>
      </p:pic>
      <p:sp>
        <p:nvSpPr>
          <p:cNvPr id="13" name="Title 1">
            <a:extLst>
              <a:ext uri="{FF2B5EF4-FFF2-40B4-BE49-F238E27FC236}">
                <a16:creationId xmlns:a16="http://schemas.microsoft.com/office/drawing/2014/main" id="{D65B6758-9C76-3764-5CF4-13501FD41342}"/>
              </a:ext>
            </a:extLst>
          </p:cNvPr>
          <p:cNvSpPr txBox="1">
            <a:spLocks/>
          </p:cNvSpPr>
          <p:nvPr/>
        </p:nvSpPr>
        <p:spPr>
          <a:xfrm>
            <a:off x="133904" y="687154"/>
            <a:ext cx="8021603" cy="9333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ICM492D - Single Phase </a:t>
            </a:r>
            <a:endParaRPr lang="en-US">
              <a:solidFill>
                <a:srgbClr val="000000"/>
              </a:solidFill>
              <a:latin typeface="Aptos Display" panose="02110004020202020204"/>
            </a:endParaRPr>
          </a:p>
          <a:p>
            <a:r>
              <a:rPr lang="en-US" sz="3200" b="1">
                <a:solidFill>
                  <a:srgbClr val="2D3750"/>
                </a:solidFill>
                <a:latin typeface="Aptos ExtraBold"/>
              </a:rPr>
              <a:t>Voltage Monitor</a:t>
            </a:r>
            <a:endParaRPr lang="en-US"/>
          </a:p>
        </p:txBody>
      </p:sp>
      <p:sp>
        <p:nvSpPr>
          <p:cNvPr id="48" name="TextBox 12">
            <a:extLst>
              <a:ext uri="{FF2B5EF4-FFF2-40B4-BE49-F238E27FC236}">
                <a16:creationId xmlns:a16="http://schemas.microsoft.com/office/drawing/2014/main" id="{FC39336D-59FD-F175-2C90-B80EE77EAB58}"/>
              </a:ext>
            </a:extLst>
          </p:cNvPr>
          <p:cNvSpPr txBox="1"/>
          <p:nvPr/>
        </p:nvSpPr>
        <p:spPr>
          <a:xfrm>
            <a:off x="8047744" y="6176"/>
            <a:ext cx="4137382" cy="5019323"/>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ea typeface="DM Sans Bold"/>
                <a:cs typeface="DM Sans Bold"/>
                <a:sym typeface="DM Sans Bold"/>
              </a:rPr>
              <a:t>FEATURES:</a:t>
            </a:r>
          </a:p>
          <a:p>
            <a:pPr marL="285750" indent="-285750">
              <a:buFont typeface="Wingdings"/>
              <a:buChar char="ü"/>
            </a:pPr>
            <a:r>
              <a:rPr lang="en-US" sz="1400" dirty="0">
                <a:solidFill>
                  <a:schemeClr val="bg1"/>
                </a:solidFill>
                <a:ea typeface="+mn-lt"/>
                <a:cs typeface="+mn-lt"/>
              </a:rPr>
              <a:t>Easy-view, backlit digital display</a:t>
            </a:r>
            <a:endParaRPr lang="en-US" sz="1400" dirty="0">
              <a:solidFill>
                <a:schemeClr val="bg1"/>
              </a:solidFill>
              <a:ea typeface="DM Sans Bold"/>
              <a:cs typeface="DM Sans Bold"/>
            </a:endParaRPr>
          </a:p>
          <a:p>
            <a:pPr marL="285750" indent="-285750">
              <a:buFont typeface="Wingdings"/>
              <a:buChar char="ü"/>
            </a:pPr>
            <a:r>
              <a:rPr lang="en-US" sz="1400" dirty="0">
                <a:solidFill>
                  <a:schemeClr val="bg1"/>
                </a:solidFill>
                <a:ea typeface="+mn-lt"/>
                <a:cs typeface="+mn-lt"/>
              </a:rPr>
              <a:t>Adjustable voltage set point</a:t>
            </a:r>
            <a:endParaRPr lang="en-US" sz="1400" dirty="0">
              <a:solidFill>
                <a:schemeClr val="bg1"/>
              </a:solidFill>
              <a:ea typeface="DM Sans Bold"/>
              <a:cs typeface="DM Sans Bold"/>
              <a:sym typeface="DM Sans Bold"/>
            </a:endParaRPr>
          </a:p>
          <a:p>
            <a:pPr marL="285750" indent="-285750">
              <a:buFont typeface="Wingdings"/>
              <a:buChar char="ü"/>
            </a:pPr>
            <a:r>
              <a:rPr lang="en-US" sz="1400" dirty="0">
                <a:solidFill>
                  <a:schemeClr val="bg1"/>
                </a:solidFill>
                <a:ea typeface="+mn-lt"/>
                <a:cs typeface="+mn-lt"/>
              </a:rPr>
              <a:t>Calibration feature </a:t>
            </a:r>
          </a:p>
          <a:p>
            <a:pPr marL="285750" indent="-285750">
              <a:buFont typeface="Wingdings"/>
              <a:buChar char="ü"/>
            </a:pPr>
            <a:r>
              <a:rPr lang="en-US" sz="1400" dirty="0">
                <a:solidFill>
                  <a:schemeClr val="bg1"/>
                </a:solidFill>
                <a:ea typeface="+mn-lt"/>
                <a:cs typeface="+mn-lt"/>
              </a:rPr>
              <a:t>Adjustable anti-short cycle time delay</a:t>
            </a:r>
            <a:endParaRPr lang="en-US" sz="1400" dirty="0">
              <a:solidFill>
                <a:schemeClr val="bg1"/>
              </a:solidFill>
              <a:ea typeface="DM Sans Bold"/>
              <a:cs typeface="DM Sans Bold"/>
              <a:sym typeface="DM Sans Bold"/>
            </a:endParaRPr>
          </a:p>
          <a:p>
            <a:pPr marL="285750" indent="-285750">
              <a:buFont typeface="Wingdings"/>
              <a:buChar char="ü"/>
            </a:pPr>
            <a:r>
              <a:rPr lang="en-US" sz="1400" dirty="0">
                <a:solidFill>
                  <a:schemeClr val="bg1"/>
                </a:solidFill>
                <a:ea typeface="+mn-lt"/>
                <a:cs typeface="+mn-lt"/>
              </a:rPr>
              <a:t>5-fault memory</a:t>
            </a:r>
            <a:endParaRPr lang="en-US" sz="1400" dirty="0">
              <a:solidFill>
                <a:schemeClr val="bg1"/>
              </a:solidFill>
              <a:ea typeface="DM Sans Bold"/>
              <a:cs typeface="DM Sans Bold"/>
              <a:sym typeface="DM Sans Bold"/>
            </a:endParaRPr>
          </a:p>
          <a:p>
            <a:pPr marL="285750" indent="-285750">
              <a:buFont typeface="Wingdings"/>
              <a:buChar char="ü"/>
            </a:pPr>
            <a:r>
              <a:rPr lang="en-US" sz="1400" dirty="0">
                <a:solidFill>
                  <a:schemeClr val="bg1"/>
                </a:solidFill>
                <a:ea typeface="+mn-lt"/>
                <a:cs typeface="+mn-lt"/>
              </a:rPr>
              <a:t>Heavy duty SPDT relay output</a:t>
            </a:r>
            <a:endParaRPr lang="en-US" sz="1400" dirty="0">
              <a:solidFill>
                <a:schemeClr val="bg1"/>
              </a:solidFill>
              <a:ea typeface="DM Sans Bold"/>
              <a:cs typeface="DM Sans Bold"/>
              <a:sym typeface="DM Sans Bold"/>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b="1" dirty="0">
                <a:solidFill>
                  <a:schemeClr val="bg1"/>
                </a:solidFill>
                <a:ea typeface="+mn-lt"/>
                <a:cs typeface="+mn-lt"/>
              </a:rPr>
              <a:t>Inputs</a:t>
            </a:r>
            <a:r>
              <a:rPr lang="en-US" sz="1400" dirty="0">
                <a:solidFill>
                  <a:schemeClr val="bg1"/>
                </a:solidFill>
                <a:ea typeface="+mn-lt"/>
                <a:cs typeface="+mn-lt"/>
              </a:rPr>
              <a:t>: </a:t>
            </a:r>
          </a:p>
          <a:p>
            <a:r>
              <a:rPr lang="en-US" sz="1400" dirty="0">
                <a:solidFill>
                  <a:schemeClr val="bg1"/>
                </a:solidFill>
                <a:ea typeface="+mn-lt"/>
                <a:cs typeface="+mn-lt"/>
              </a:rPr>
              <a:t>     Voltage: 18-280 VAC</a:t>
            </a:r>
            <a:endParaRPr lang="en-US" dirty="0">
              <a:solidFill>
                <a:schemeClr val="bg1"/>
              </a:solidFill>
              <a:ea typeface="+mn-lt"/>
              <a:cs typeface="+mn-lt"/>
            </a:endParaRPr>
          </a:p>
          <a:p>
            <a:r>
              <a:rPr lang="en-US" sz="1400" dirty="0">
                <a:solidFill>
                  <a:schemeClr val="bg1"/>
                </a:solidFill>
                <a:ea typeface="+mn-lt"/>
                <a:cs typeface="+mn-lt"/>
              </a:rPr>
              <a:t>      Frequency: 50/60 Hz</a:t>
            </a:r>
          </a:p>
          <a:p>
            <a:r>
              <a:rPr lang="en-US" sz="1400" dirty="0">
                <a:solidFill>
                  <a:schemeClr val="bg1"/>
                </a:solidFill>
                <a:ea typeface="+mn-lt"/>
                <a:cs typeface="+mn-lt"/>
              </a:rPr>
              <a:t>      Over/under voltage setting: 5-25%</a:t>
            </a:r>
            <a:endParaRPr lang="en-US" dirty="0">
              <a:solidFill>
                <a:schemeClr val="bg1"/>
              </a:solidFill>
            </a:endParaRPr>
          </a:p>
          <a:p>
            <a:pPr marL="171450" indent="-171450">
              <a:buFont typeface="Wingdings"/>
              <a:buChar char="ü"/>
            </a:pPr>
            <a:r>
              <a:rPr lang="en-US" sz="1400" b="1" dirty="0">
                <a:solidFill>
                  <a:schemeClr val="bg1"/>
                </a:solidFill>
                <a:ea typeface="+mn-lt"/>
                <a:cs typeface="+mn-lt"/>
              </a:rPr>
              <a:t>Outputs: </a:t>
            </a:r>
          </a:p>
          <a:p>
            <a:r>
              <a:rPr lang="en-US" sz="1400" dirty="0">
                <a:solidFill>
                  <a:schemeClr val="bg1"/>
                </a:solidFill>
                <a:ea typeface="+mn-lt"/>
                <a:cs typeface="+mn-lt"/>
              </a:rPr>
              <a:t>     Relay contact ratings:</a:t>
            </a:r>
            <a:endParaRPr lang="en-US" dirty="0">
              <a:solidFill>
                <a:schemeClr val="bg1"/>
              </a:solidFill>
              <a:ea typeface="+mn-lt"/>
              <a:cs typeface="+mn-lt"/>
            </a:endParaRPr>
          </a:p>
          <a:p>
            <a:r>
              <a:rPr lang="en-US" sz="1400" dirty="0">
                <a:solidFill>
                  <a:schemeClr val="bg1"/>
                </a:solidFill>
                <a:ea typeface="+mn-lt"/>
                <a:cs typeface="+mn-lt"/>
              </a:rPr>
              <a:t>      N.C. contacts: 2A resistive @ 277 VAC </a:t>
            </a:r>
            <a:endParaRPr lang="en-US" dirty="0">
              <a:solidFill>
                <a:schemeClr val="bg1"/>
              </a:solidFill>
              <a:ea typeface="+mn-lt"/>
              <a:cs typeface="+mn-lt"/>
            </a:endParaRPr>
          </a:p>
          <a:p>
            <a:r>
              <a:rPr lang="en-US" sz="1400" dirty="0">
                <a:solidFill>
                  <a:schemeClr val="bg1"/>
                </a:solidFill>
                <a:ea typeface="+mn-lt"/>
                <a:cs typeface="+mn-lt"/>
              </a:rPr>
              <a:t>      N.O. contacts: 1A Pilot Duty @ 240 VAC</a:t>
            </a:r>
          </a:p>
          <a:p>
            <a:endParaRPr lang="en-US" sz="1400" dirty="0">
              <a:solidFill>
                <a:schemeClr val="bg1"/>
              </a:solidFill>
            </a:endParaRPr>
          </a:p>
          <a:p>
            <a:r>
              <a:rPr lang="en-US" sz="1600" b="1" cap="all" dirty="0">
                <a:solidFill>
                  <a:srgbClr val="00A0F1"/>
                </a:solidFill>
              </a:rPr>
              <a:t>Replaces:</a:t>
            </a:r>
            <a:endParaRPr lang="en-US" sz="1600" dirty="0"/>
          </a:p>
          <a:p>
            <a:pPr marL="285750" indent="-285750">
              <a:buFont typeface="Wingdings"/>
              <a:buChar char="ü"/>
            </a:pPr>
            <a:r>
              <a:rPr lang="en-US" sz="1400" dirty="0">
                <a:solidFill>
                  <a:schemeClr val="bg1"/>
                </a:solidFill>
                <a:ea typeface="+mn-lt"/>
                <a:cs typeface="+mn-lt"/>
              </a:rPr>
              <a:t>Wagner / </a:t>
            </a:r>
            <a:r>
              <a:rPr lang="en-US" sz="1400" dirty="0" err="1">
                <a:solidFill>
                  <a:schemeClr val="bg1"/>
                </a:solidFill>
                <a:ea typeface="+mn-lt"/>
                <a:cs typeface="+mn-lt"/>
              </a:rPr>
              <a:t>DiversiTech</a:t>
            </a:r>
            <a:r>
              <a:rPr lang="en-US" sz="1400" dirty="0">
                <a:solidFill>
                  <a:schemeClr val="bg1"/>
                </a:solidFill>
                <a:ea typeface="+mn-lt"/>
                <a:cs typeface="+mn-lt"/>
              </a:rPr>
              <a:t>: DSP-1</a:t>
            </a:r>
            <a:endParaRPr lang="en-US" dirty="0">
              <a:solidFill>
                <a:schemeClr val="bg1"/>
              </a:solidFill>
            </a:endParaRPr>
          </a:p>
          <a:p>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34116D1F-D390-970F-4B4B-70D3B0583AA7}"/>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98DFC44B-2EE1-B440-6084-269333E79771}"/>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7F310219-43DD-FB56-3E06-A48F0ABD038A}"/>
              </a:ext>
            </a:extLst>
          </p:cNvPr>
          <p:cNvGrpSpPr/>
          <p:nvPr/>
        </p:nvGrpSpPr>
        <p:grpSpPr>
          <a:xfrm>
            <a:off x="3443046" y="6459017"/>
            <a:ext cx="8472791" cy="389999"/>
            <a:chOff x="3433865" y="6391059"/>
            <a:chExt cx="8472791" cy="389999"/>
          </a:xfrm>
        </p:grpSpPr>
        <p:sp>
          <p:nvSpPr>
            <p:cNvPr id="8" name="TextBox 7">
              <a:extLst>
                <a:ext uri="{FF2B5EF4-FFF2-40B4-BE49-F238E27FC236}">
                  <a16:creationId xmlns:a16="http://schemas.microsoft.com/office/drawing/2014/main" id="{D996D456-B2CB-44E7-2F99-7ECB804B44C9}"/>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CE1F260F-820F-E981-DDF8-D8EEEAF5459C}"/>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79AB3193-85CD-802B-31A1-70B04DCB2767}"/>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3CD24D08-AA8C-2F1A-BB04-DE395BF6DBC1}"/>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B176B93E-446E-740B-2641-FC2130407B45}"/>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CF32D120-8262-508D-374E-397804437186}"/>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44DC69C8-8A6F-8310-AF2B-8E30CFE877BB}"/>
              </a:ext>
            </a:extLst>
          </p:cNvPr>
          <p:cNvSpPr txBox="1"/>
          <p:nvPr/>
        </p:nvSpPr>
        <p:spPr>
          <a:xfrm>
            <a:off x="132211" y="1442357"/>
            <a:ext cx="7548894" cy="5016758"/>
          </a:xfrm>
          <a:prstGeom prst="rect">
            <a:avLst/>
          </a:prstGeom>
          <a:noFill/>
        </p:spPr>
        <p:txBody>
          <a:bodyPr wrap="square" lIns="91440" tIns="45720" rIns="91440" bIns="45720" rtlCol="0" anchor="t">
            <a:spAutoFit/>
          </a:bodyPr>
          <a:lstStyle/>
          <a:p>
            <a:endParaRPr lang="en-US" b="1">
              <a:ea typeface="DM Sans"/>
              <a:cs typeface="DM Sans"/>
              <a:sym typeface="DM Sans"/>
            </a:endParaRPr>
          </a:p>
          <a:p>
            <a:r>
              <a:rPr lang="en-US" sz="1600" b="1" dirty="0">
                <a:ea typeface="DM Sans"/>
                <a:cs typeface="DM Sans"/>
                <a:sym typeface="DM Sans"/>
              </a:rPr>
              <a:t>Why do we need Single Phase Voltage Monitors?</a:t>
            </a:r>
            <a:endParaRPr lang="en-US" sz="1600" dirty="0"/>
          </a:p>
          <a:p>
            <a:pPr marL="285750" indent="-285750">
              <a:buFont typeface="Arial" panose="020B0604020202020204" pitchFamily="34" charset="0"/>
              <a:buChar char="•"/>
            </a:pPr>
            <a:r>
              <a:rPr lang="en-US" sz="1400" dirty="0">
                <a:ea typeface="DM Sans"/>
                <a:cs typeface="DM Sans"/>
              </a:rPr>
              <a:t>It is becoming more common for service voltage to be dirty or fluctuate during the day</a:t>
            </a:r>
          </a:p>
          <a:p>
            <a:pPr marL="285750" indent="-285750">
              <a:buFont typeface="Arial" panose="020B0604020202020204" pitchFamily="34" charset="0"/>
              <a:buChar char="•"/>
            </a:pPr>
            <a:r>
              <a:rPr lang="en-US" sz="1400" dirty="0">
                <a:ea typeface="DM Sans"/>
                <a:cs typeface="DM Sans"/>
              </a:rPr>
              <a:t>This can cause failure of expensive equipment if the service voltage is outside of the limits of the equipment</a:t>
            </a:r>
          </a:p>
          <a:p>
            <a:pPr marL="285750" indent="-285750">
              <a:buFont typeface="Arial" panose="020B0604020202020204" pitchFamily="34" charset="0"/>
              <a:buChar char="•"/>
            </a:pPr>
            <a:r>
              <a:rPr lang="en-US" sz="1400" dirty="0">
                <a:ea typeface="DM Sans"/>
                <a:cs typeface="DM Sans"/>
              </a:rPr>
              <a:t>The ICM492D locks out in these harmful conditions and protects your single-phase load </a:t>
            </a:r>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rPr>
              <a:t>Why choose the ICM492D?</a:t>
            </a:r>
          </a:p>
          <a:p>
            <a:pPr marL="285750" indent="-285750">
              <a:buFont typeface="Arial" panose="020B0604020202020204" pitchFamily="34" charset="0"/>
              <a:buChar char="•"/>
            </a:pPr>
            <a:r>
              <a:rPr lang="en-US" sz="1400" dirty="0">
                <a:ea typeface="+mn-lt"/>
                <a:cs typeface="+mn-lt"/>
              </a:rPr>
              <a:t>The ICM492D is a new compact design with integral anti short cycle delay</a:t>
            </a:r>
          </a:p>
          <a:p>
            <a:pPr marL="285750" indent="-285750">
              <a:buFont typeface="Arial" panose="020B0604020202020204" pitchFamily="34" charset="0"/>
              <a:buChar char="•"/>
            </a:pPr>
            <a:r>
              <a:rPr lang="en-US" sz="1400" dirty="0">
                <a:ea typeface="+mn-lt"/>
                <a:cs typeface="+mn-lt"/>
              </a:rPr>
              <a:t>New</a:t>
            </a:r>
            <a:r>
              <a:rPr lang="en-US" sz="1400" dirty="0"/>
              <a:t> true RMS read with display calibration feature</a:t>
            </a:r>
            <a:endParaRPr lang="en-US" dirty="0"/>
          </a:p>
          <a:p>
            <a:pPr marL="285750" indent="-285750">
              <a:buFont typeface="Arial" panose="020B0604020202020204" pitchFamily="34" charset="0"/>
              <a:buChar char="•"/>
            </a:pPr>
            <a:r>
              <a:rPr lang="en-US" sz="1400" dirty="0"/>
              <a:t>New tactile buttons for durability</a:t>
            </a:r>
          </a:p>
          <a:p>
            <a:pPr marL="285750" indent="-285750">
              <a:buFont typeface="Arial" panose="020B0604020202020204" pitchFamily="34" charset="0"/>
              <a:buChar char="•"/>
            </a:pPr>
            <a:r>
              <a:rPr lang="en-US" sz="1400" dirty="0"/>
              <a:t>Simple to use configuration menus and minimal connections makes for simple installation and operation</a:t>
            </a:r>
          </a:p>
          <a:p>
            <a:pPr marL="285750" indent="-285750">
              <a:buFont typeface="Arial" panose="020B0604020202020204" pitchFamily="34" charset="0"/>
              <a:buChar char="•"/>
            </a:pPr>
            <a:endParaRPr lang="en-US" sz="1400" dirty="0"/>
          </a:p>
          <a:p>
            <a:r>
              <a:rPr lang="en-US" b="1" dirty="0"/>
              <a:t> </a:t>
            </a:r>
            <a:r>
              <a:rPr lang="en-US" sz="1600" b="1" dirty="0"/>
              <a:t>Operation</a:t>
            </a:r>
          </a:p>
          <a:p>
            <a:pPr marL="285750" indent="-285750">
              <a:buFont typeface="Arial,Sans-Serif" panose="020B0604020202020204" pitchFamily="34" charset="0"/>
              <a:buChar char="•"/>
            </a:pPr>
            <a:r>
              <a:rPr lang="en-US" sz="1400" dirty="0">
                <a:ea typeface="+mn-lt"/>
                <a:cs typeface="+mn-lt"/>
              </a:rPr>
              <a:t>The ICM492D continuously monitors incoming line voltage for faults and displays RMS voltage on the digital display.</a:t>
            </a:r>
          </a:p>
          <a:p>
            <a:pPr marL="285750" indent="-285750">
              <a:buFont typeface="Arial,Sans-Serif" panose="020B0604020202020204" pitchFamily="34" charset="0"/>
              <a:buChar char="•"/>
            </a:pPr>
            <a:r>
              <a:rPr lang="en-US" sz="1400" dirty="0">
                <a:ea typeface="+mn-lt"/>
                <a:cs typeface="+mn-lt"/>
              </a:rPr>
              <a:t>When incoming line voltage is outside of the user selected parameters a fault occurs and the ICM492D will break the relay contacts and indicate a fault condition by flashing FAULT on display.</a:t>
            </a:r>
          </a:p>
          <a:p>
            <a:pPr marL="285750" indent="-285750">
              <a:buFont typeface="Arial,Sans-Serif" panose="020B0604020202020204" pitchFamily="34" charset="0"/>
              <a:buChar char="•"/>
            </a:pPr>
            <a:r>
              <a:rPr lang="en-US" sz="1400" dirty="0">
                <a:ea typeface="+mn-lt"/>
                <a:cs typeface="+mn-lt"/>
              </a:rPr>
              <a:t>An ASC time delay prevents system short cycling caused by transient faults and rapid power interruptions</a:t>
            </a:r>
            <a:endParaRPr lang="en-US" sz="1400" dirty="0"/>
          </a:p>
        </p:txBody>
      </p:sp>
      <p:grpSp>
        <p:nvGrpSpPr>
          <p:cNvPr id="38" name="Group 37">
            <a:extLst>
              <a:ext uri="{FF2B5EF4-FFF2-40B4-BE49-F238E27FC236}">
                <a16:creationId xmlns:a16="http://schemas.microsoft.com/office/drawing/2014/main" id="{4B9FAAAF-EB44-9212-50E0-9707602CFF19}"/>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7A37F453-A4F1-C91D-E1D0-63D6E2411189}"/>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F8C24377-FA5C-734A-78A1-A5716FF9FF96}"/>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black electronic device with buttons and a screen&#10;&#10;AI-generated content may be incorrect.">
            <a:extLst>
              <a:ext uri="{FF2B5EF4-FFF2-40B4-BE49-F238E27FC236}">
                <a16:creationId xmlns:a16="http://schemas.microsoft.com/office/drawing/2014/main" id="{190FC329-0989-911E-B418-DB191787DE6E}"/>
              </a:ext>
            </a:extLst>
          </p:cNvPr>
          <p:cNvPicPr>
            <a:picLocks noChangeAspect="1"/>
          </p:cNvPicPr>
          <p:nvPr/>
        </p:nvPicPr>
        <p:blipFill>
          <a:blip r:embed="rId7"/>
          <a:srcRect l="18582" t="24884" r="28399" b="32327"/>
          <a:stretch>
            <a:fillRect/>
          </a:stretch>
        </p:blipFill>
        <p:spPr>
          <a:xfrm>
            <a:off x="5948323" y="222646"/>
            <a:ext cx="1567230" cy="1675545"/>
          </a:xfrm>
          <a:prstGeom prst="rect">
            <a:avLst/>
          </a:prstGeom>
        </p:spPr>
      </p:pic>
    </p:spTree>
    <p:extLst>
      <p:ext uri="{BB962C8B-B14F-4D97-AF65-F5344CB8AC3E}">
        <p14:creationId xmlns:p14="http://schemas.microsoft.com/office/powerpoint/2010/main" val="183282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BFDA2-64CE-2997-85AE-AEC970D4C56D}"/>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8BED754C-7733-2078-3B61-8E8B86172F11}"/>
              </a:ext>
            </a:extLst>
          </p:cNvPr>
          <p:cNvSpPr/>
          <p:nvPr/>
        </p:nvSpPr>
        <p:spPr>
          <a:xfrm rot="10800000">
            <a:off x="7773071" y="14846"/>
            <a:ext cx="4379653" cy="4734695"/>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BD9A7C5-301F-BBF5-4025-7F3C1EEB3A7E}"/>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B120A382-8A1E-33A0-F8F3-42F10C28B55C}"/>
              </a:ext>
            </a:extLst>
          </p:cNvPr>
          <p:cNvSpPr txBox="1">
            <a:spLocks/>
          </p:cNvSpPr>
          <p:nvPr/>
        </p:nvSpPr>
        <p:spPr>
          <a:xfrm>
            <a:off x="128623" y="508468"/>
            <a:ext cx="7794019" cy="1403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2D3750"/>
                </a:solidFill>
                <a:latin typeface="Aptos ExtraBold"/>
              </a:rPr>
              <a:t>ICM493 and ICM493-60A – Single Phase Line Monitor with Surge Protection</a:t>
            </a:r>
            <a:r>
              <a:rPr lang="en-US" sz="3200" b="1">
                <a:solidFill>
                  <a:srgbClr val="2D3750"/>
                </a:solidFill>
                <a:latin typeface="Aptos ExtraBold"/>
              </a:rPr>
              <a:t> </a:t>
            </a:r>
          </a:p>
        </p:txBody>
      </p:sp>
      <p:sp>
        <p:nvSpPr>
          <p:cNvPr id="48" name="TextBox 12">
            <a:extLst>
              <a:ext uri="{FF2B5EF4-FFF2-40B4-BE49-F238E27FC236}">
                <a16:creationId xmlns:a16="http://schemas.microsoft.com/office/drawing/2014/main" id="{D115E873-412B-A3F5-E8B8-E4053B4849BD}"/>
              </a:ext>
            </a:extLst>
          </p:cNvPr>
          <p:cNvSpPr txBox="1"/>
          <p:nvPr/>
        </p:nvSpPr>
        <p:spPr>
          <a:xfrm>
            <a:off x="7948361" y="243407"/>
            <a:ext cx="4028698" cy="4062651"/>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FEATURES:</a:t>
            </a:r>
            <a:endParaRPr lang="en-US" dirty="0">
              <a:solidFill>
                <a:schemeClr val="bg1"/>
              </a:solidFill>
              <a:ea typeface="DM Sans Bold"/>
              <a:cs typeface="DM Sans Bold"/>
            </a:endParaRPr>
          </a:p>
          <a:p>
            <a:pPr marL="285750" indent="-285750">
              <a:buFont typeface="Wingdings"/>
              <a:buChar char="ü"/>
            </a:pPr>
            <a:r>
              <a:rPr lang="en-US" sz="1400" dirty="0">
                <a:solidFill>
                  <a:schemeClr val="bg1"/>
                </a:solidFill>
                <a:ea typeface="DM Sans Bold"/>
                <a:cs typeface="DM Sans Bold"/>
              </a:rPr>
              <a:t>All- in –one surge protection and voltage monitor</a:t>
            </a:r>
            <a:endParaRPr lang="en-US">
              <a:solidFill>
                <a:schemeClr val="bg1"/>
              </a:solidFill>
            </a:endParaRPr>
          </a:p>
          <a:p>
            <a:pPr marL="285750" indent="-285750">
              <a:buFont typeface="Wingdings"/>
              <a:buChar char="ü"/>
            </a:pPr>
            <a:r>
              <a:rPr lang="en-US" sz="1400" dirty="0">
                <a:solidFill>
                  <a:schemeClr val="bg1"/>
                </a:solidFill>
                <a:ea typeface="+mn-lt"/>
                <a:cs typeface="+mn-lt"/>
              </a:rPr>
              <a:t>High quality TMOV surge suppression technology</a:t>
            </a:r>
          </a:p>
          <a:p>
            <a:pPr marL="285750" indent="-285750">
              <a:buFont typeface="Wingdings"/>
              <a:buChar char="ü"/>
            </a:pPr>
            <a:r>
              <a:rPr lang="en-US" sz="1400" dirty="0">
                <a:solidFill>
                  <a:schemeClr val="bg1"/>
                </a:solidFill>
                <a:ea typeface="+mn-lt"/>
                <a:cs typeface="+mn-lt"/>
              </a:rPr>
              <a:t>Back lit display for set up or viewing in low light conditions </a:t>
            </a:r>
            <a:endParaRPr lang="en-US" dirty="0">
              <a:solidFill>
                <a:schemeClr val="bg1"/>
              </a:solidFill>
            </a:endParaRPr>
          </a:p>
          <a:p>
            <a:pPr marL="285750" indent="-285750">
              <a:buFont typeface="Wingdings"/>
              <a:buChar char="ü"/>
            </a:pPr>
            <a:r>
              <a:rPr lang="en-US" sz="1400" dirty="0">
                <a:solidFill>
                  <a:schemeClr val="bg1"/>
                </a:solidFill>
              </a:rPr>
              <a:t>Rugged 40 Amp contactor to disconnect service voltage to equipment when a fault occurs ( 60Amp model available)</a:t>
            </a:r>
          </a:p>
          <a:p>
            <a:pPr marL="285750" indent="-285750">
              <a:buFont typeface="Wingdings"/>
              <a:buChar char="ü"/>
            </a:pPr>
            <a:r>
              <a:rPr lang="en-US" sz="1400" dirty="0">
                <a:solidFill>
                  <a:schemeClr val="bg1"/>
                </a:solidFill>
                <a:ea typeface="DM Sans Bold"/>
                <a:cs typeface="DM Sans Bold"/>
              </a:rPr>
              <a:t>Ideal for mini-splits, heat pumps  and inverters </a:t>
            </a: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b="1" dirty="0">
                <a:solidFill>
                  <a:schemeClr val="bg1"/>
                </a:solidFill>
                <a:ea typeface="+mn-lt"/>
                <a:cs typeface="+mn-lt"/>
              </a:rPr>
              <a:t>Inputs: </a:t>
            </a:r>
          </a:p>
          <a:p>
            <a:r>
              <a:rPr lang="en-US" sz="1400" dirty="0">
                <a:solidFill>
                  <a:schemeClr val="bg1"/>
                </a:solidFill>
                <a:ea typeface="+mn-lt"/>
                <a:cs typeface="+mn-lt"/>
              </a:rPr>
              <a:t>     Voltage: 180-264 VAC </a:t>
            </a:r>
          </a:p>
          <a:p>
            <a:r>
              <a:rPr lang="en-US" sz="1400" dirty="0">
                <a:solidFill>
                  <a:schemeClr val="bg1"/>
                </a:solidFill>
                <a:ea typeface="+mn-lt"/>
                <a:cs typeface="+mn-lt"/>
              </a:rPr>
              <a:t>     Frequency: 50/60 Hz </a:t>
            </a:r>
            <a:endParaRPr lang="en-US" dirty="0">
              <a:solidFill>
                <a:schemeClr val="bg1"/>
              </a:solidFill>
              <a:ea typeface="+mn-lt"/>
              <a:cs typeface="+mn-lt"/>
            </a:endParaRPr>
          </a:p>
          <a:p>
            <a:pPr marL="171450" indent="-171450">
              <a:buFont typeface="Wingdings"/>
              <a:buChar char="ü"/>
            </a:pPr>
            <a:r>
              <a:rPr lang="en-US" sz="1400" b="1" dirty="0">
                <a:solidFill>
                  <a:schemeClr val="bg1"/>
                </a:solidFill>
                <a:ea typeface="+mn-lt"/>
                <a:cs typeface="+mn-lt"/>
              </a:rPr>
              <a:t>Output:</a:t>
            </a:r>
          </a:p>
          <a:p>
            <a:r>
              <a:rPr lang="en-US" sz="1400" dirty="0">
                <a:solidFill>
                  <a:schemeClr val="bg1"/>
                </a:solidFill>
                <a:ea typeface="+mn-lt"/>
                <a:cs typeface="+mn-lt"/>
              </a:rPr>
              <a:t>     Type: Contactor </a:t>
            </a:r>
          </a:p>
          <a:p>
            <a:r>
              <a:rPr lang="en-US" sz="1400" dirty="0">
                <a:solidFill>
                  <a:schemeClr val="bg1"/>
                </a:solidFill>
                <a:ea typeface="+mn-lt"/>
                <a:cs typeface="+mn-lt"/>
              </a:rPr>
              <a:t>     ICM493 2-Pole contact ratings: 40A FLA, 240A                     LRA ICM493-60A</a:t>
            </a:r>
            <a:r>
              <a:rPr lang="en-US" sz="1400" dirty="0">
                <a:solidFill>
                  <a:schemeClr val="bg1"/>
                </a:solidFill>
              </a:rPr>
              <a:t> 2-Pole contact ratings: </a:t>
            </a:r>
          </a:p>
          <a:p>
            <a:r>
              <a:rPr lang="en-US" sz="1400" dirty="0">
                <a:solidFill>
                  <a:schemeClr val="bg1"/>
                </a:solidFill>
              </a:rPr>
              <a:t>     60A FLA, 360LRA</a:t>
            </a:r>
            <a:endParaRPr lang="en-US"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77531193-F5D3-971F-5AF0-70505EDBB3D5}"/>
              </a:ext>
            </a:extLst>
          </p:cNvPr>
          <p:cNvPicPr>
            <a:picLocks noChangeAspect="1"/>
          </p:cNvPicPr>
          <p:nvPr/>
        </p:nvPicPr>
        <p:blipFill>
          <a:blip r:embed="rId4"/>
          <a:stretch>
            <a:fillRect/>
          </a:stretch>
        </p:blipFill>
        <p:spPr>
          <a:xfrm>
            <a:off x="205747" y="1508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B97B96D6-D8B7-A6CF-B99E-B24D9879D276}"/>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E0D2799D-B53E-7648-575E-036FEC7D76E3}"/>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357FEE42-70E0-BCED-10EC-7DC9043FF300}"/>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67EDABFB-C22C-D076-9CDF-AB8BA0EE1EF3}"/>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665ADAA8-3ECD-2ADB-65F5-95063719A46E}"/>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778EF1CC-BAE2-0CD7-D4B1-9F9DD10C26FE}"/>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22189DD5-3B23-48F0-CCC4-F1AFA020E83B}"/>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FAFB5485-B8D5-0074-E081-A257065F8E8C}"/>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9D832F3D-476C-9D6E-8C5A-BC3A4C94243B}"/>
              </a:ext>
            </a:extLst>
          </p:cNvPr>
          <p:cNvSpPr txBox="1"/>
          <p:nvPr/>
        </p:nvSpPr>
        <p:spPr>
          <a:xfrm>
            <a:off x="99326" y="1667812"/>
            <a:ext cx="7590687" cy="5170646"/>
          </a:xfrm>
          <a:prstGeom prst="rect">
            <a:avLst/>
          </a:prstGeom>
          <a:noFill/>
        </p:spPr>
        <p:txBody>
          <a:bodyPr wrap="square" lIns="91440" tIns="45720" rIns="91440" bIns="45720" rtlCol="0" anchor="t">
            <a:spAutoFit/>
          </a:bodyPr>
          <a:lstStyle/>
          <a:p>
            <a:r>
              <a:rPr lang="en-US" sz="1600" b="1" dirty="0">
                <a:ea typeface="DM Sans"/>
                <a:cs typeface="DM Sans"/>
                <a:sym typeface="DM Sans"/>
              </a:rPr>
              <a:t>Why do I need an ICM493?</a:t>
            </a:r>
            <a:endParaRPr lang="en-US" sz="1600" dirty="0"/>
          </a:p>
          <a:p>
            <a:pPr marL="285750" indent="-285750">
              <a:buFont typeface="Arial,Sans-Serif" panose="020B0604020202020204" pitchFamily="34" charset="0"/>
              <a:buChar char="•"/>
            </a:pPr>
            <a:r>
              <a:rPr lang="en-US" sz="1400" dirty="0">
                <a:ea typeface="DM Sans"/>
                <a:cs typeface="DM Sans"/>
              </a:rPr>
              <a:t>It is becoming more common for service voltage to be dirty or fluctuate during the day</a:t>
            </a:r>
          </a:p>
          <a:p>
            <a:pPr marL="285750" indent="-285750">
              <a:buFont typeface="Arial,Sans-Serif" panose="020B0604020202020204" pitchFamily="34" charset="0"/>
              <a:buChar char="•"/>
            </a:pPr>
            <a:r>
              <a:rPr lang="en-US" sz="1400" dirty="0">
                <a:ea typeface="DM Sans"/>
                <a:cs typeface="DM Sans"/>
              </a:rPr>
              <a:t>This can cause failure of expensive equipment if the service voltage is outside of the limits of the equipment, especially in heat pumps &amp; mini-splits rated for 208/230VAC</a:t>
            </a:r>
          </a:p>
          <a:p>
            <a:pPr marL="285750" indent="-285750">
              <a:buFont typeface="Arial,Sans-Serif" panose="020B0604020202020204" pitchFamily="34" charset="0"/>
              <a:buChar char="•"/>
            </a:pPr>
            <a:r>
              <a:rPr lang="en-US" sz="1400" dirty="0">
                <a:ea typeface="DM Sans"/>
                <a:cs typeface="DM Sans"/>
              </a:rPr>
              <a:t>The ICM493 not only protects your equipment from irregular voltage but also provides built-in surge protection</a:t>
            </a:r>
          </a:p>
          <a:p>
            <a:r>
              <a:rPr lang="en-US" sz="1600" b="1" dirty="0">
                <a:ea typeface="DM Sans"/>
                <a:cs typeface="DM Sans"/>
              </a:rPr>
              <a:t>Why choose the ICM493 or the ICM493-60A?</a:t>
            </a:r>
          </a:p>
          <a:p>
            <a:pPr marL="285750" indent="-285750">
              <a:buFont typeface="Arial" panose="020B0604020202020204" pitchFamily="34" charset="0"/>
              <a:buChar char="•"/>
            </a:pPr>
            <a:r>
              <a:rPr lang="en-US" sz="1400" dirty="0"/>
              <a:t>Many mini-splits and heat-pumps  operate at 208-230 VAC  with a maximum allowable voltage of 252 VAC. U.S.A. voltage typically averages 240-246 and can drift above the 252VAC damaging the mini-splits circuit board</a:t>
            </a:r>
            <a:endParaRPr lang="en-US" dirty="0"/>
          </a:p>
          <a:p>
            <a:pPr marL="285750" indent="-285750">
              <a:buFont typeface="Arial" panose="020B0604020202020204" pitchFamily="34" charset="0"/>
              <a:buChar char="•"/>
            </a:pPr>
            <a:r>
              <a:rPr lang="en-US" sz="1400" dirty="0"/>
              <a:t>The ICM493 incorporates high quality TMOV  surge technology </a:t>
            </a:r>
          </a:p>
          <a:p>
            <a:pPr marL="285750" indent="-285750">
              <a:buFont typeface="Arial" panose="020B0604020202020204" pitchFamily="34" charset="0"/>
              <a:buChar char="•"/>
            </a:pPr>
            <a:r>
              <a:rPr lang="en-US" sz="1400" dirty="0"/>
              <a:t>The ICM493 offers an all-in-one solution to both voltage and surge related issues </a:t>
            </a:r>
          </a:p>
          <a:p>
            <a:pPr marL="285750" indent="-285750">
              <a:buFont typeface="Arial" panose="020B0604020202020204" pitchFamily="34" charset="0"/>
              <a:buChar char="•"/>
            </a:pPr>
            <a:r>
              <a:rPr lang="en-US" sz="1400" dirty="0"/>
              <a:t>Easy to use and configurable menu allows for proper setup and protection against  voltage and surge related issues.</a:t>
            </a:r>
          </a:p>
          <a:p>
            <a:pPr marL="285750" indent="-285750">
              <a:buFont typeface="Arial" panose="020B0604020202020204" pitchFamily="34" charset="0"/>
              <a:buChar char="•"/>
            </a:pPr>
            <a:r>
              <a:rPr lang="en-US" sz="1400" dirty="0"/>
              <a:t>The display shows how much surge protection is left so the technician knows when to replace the control</a:t>
            </a:r>
          </a:p>
          <a:p>
            <a:r>
              <a:rPr lang="en-US" b="1" dirty="0"/>
              <a:t> </a:t>
            </a:r>
            <a:r>
              <a:rPr lang="en-US" sz="1600" b="1" dirty="0"/>
              <a:t>Operation</a:t>
            </a:r>
          </a:p>
          <a:p>
            <a:pPr marL="285750" indent="-285750">
              <a:buFont typeface="Arial" panose="020B0604020202020204" pitchFamily="34" charset="0"/>
              <a:buChar char="•"/>
            </a:pPr>
            <a:r>
              <a:rPr lang="en-US" sz="1400" dirty="0">
                <a:ea typeface="+mn-lt"/>
                <a:cs typeface="+mn-lt"/>
              </a:rPr>
              <a:t>When voltage conditions are outside of the set parameters, the ICM493 will open the internal contactor protecting the load.</a:t>
            </a:r>
          </a:p>
          <a:p>
            <a:pPr marL="285750" indent="-285750">
              <a:buFont typeface="Arial" panose="020B0604020202020204" pitchFamily="34" charset="0"/>
              <a:buChar char="•"/>
            </a:pPr>
            <a:r>
              <a:rPr lang="en-US" sz="1400" dirty="0">
                <a:ea typeface="+mn-lt"/>
                <a:cs typeface="+mn-lt"/>
              </a:rPr>
              <a:t>When a surge comes down the line connected to the ICM493, the TMOV technology in the ICM493 dissipates the surge to heat to safely protect the protected equipment </a:t>
            </a:r>
          </a:p>
          <a:p>
            <a:pPr marL="285750" indent="-285750">
              <a:buFont typeface="Arial" panose="020B0604020202020204" pitchFamily="34" charset="0"/>
              <a:buChar char="•"/>
            </a:pPr>
            <a:endParaRPr lang="en-US" sz="1400" dirty="0">
              <a:ea typeface="+mn-lt"/>
              <a:cs typeface="+mn-lt"/>
            </a:endParaRPr>
          </a:p>
          <a:p>
            <a:pPr marL="285750" indent="-285750">
              <a:buFont typeface="Arial" panose="020B0604020202020204" pitchFamily="34" charset="0"/>
              <a:buChar char="•"/>
            </a:pPr>
            <a:endParaRPr lang="en-US" sz="1400" dirty="0">
              <a:ea typeface="+mn-lt"/>
              <a:cs typeface="+mn-lt"/>
            </a:endParaRPr>
          </a:p>
        </p:txBody>
      </p:sp>
      <p:grpSp>
        <p:nvGrpSpPr>
          <p:cNvPr id="38" name="Group 37">
            <a:extLst>
              <a:ext uri="{FF2B5EF4-FFF2-40B4-BE49-F238E27FC236}">
                <a16:creationId xmlns:a16="http://schemas.microsoft.com/office/drawing/2014/main" id="{762B4C52-5C0B-8CC9-4C3F-D29542DF4089}"/>
              </a:ext>
            </a:extLst>
          </p:cNvPr>
          <p:cNvGrpSpPr/>
          <p:nvPr/>
        </p:nvGrpSpPr>
        <p:grpSpPr>
          <a:xfrm>
            <a:off x="10565952" y="2810200"/>
            <a:ext cx="1074383" cy="746856"/>
            <a:chOff x="10987618" y="59026"/>
            <a:chExt cx="1074383" cy="746856"/>
          </a:xfrm>
        </p:grpSpPr>
        <p:sp>
          <p:nvSpPr>
            <p:cNvPr id="36" name="Rectangle 35">
              <a:extLst>
                <a:ext uri="{FF2B5EF4-FFF2-40B4-BE49-F238E27FC236}">
                  <a16:creationId xmlns:a16="http://schemas.microsoft.com/office/drawing/2014/main" id="{F23F76EE-AFD4-C0BC-37FC-04D63073FB4F}"/>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20115375-04FC-7C0F-2A6B-E9B236B06428}"/>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2" name="Picture 1" descr="A grey box with a screen and buttons&#10;&#10;AI-generated content may be incorrect.">
            <a:extLst>
              <a:ext uri="{FF2B5EF4-FFF2-40B4-BE49-F238E27FC236}">
                <a16:creationId xmlns:a16="http://schemas.microsoft.com/office/drawing/2014/main" id="{A0F8E054-DF50-41EA-1D0E-EE3A18E21C5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453738" y="4895146"/>
            <a:ext cx="1506651" cy="1498078"/>
          </a:xfrm>
          <a:prstGeom prst="rect">
            <a:avLst/>
          </a:prstGeom>
        </p:spPr>
      </p:pic>
      <p:pic>
        <p:nvPicPr>
          <p:cNvPr id="3" name="Picture 2" descr="A grey box with a button and a paper on it&#10;&#10;AI-generated content may be incorrect.">
            <a:extLst>
              <a:ext uri="{FF2B5EF4-FFF2-40B4-BE49-F238E27FC236}">
                <a16:creationId xmlns:a16="http://schemas.microsoft.com/office/drawing/2014/main" id="{9A8BB55D-42DD-70EA-4429-8FECF0568240}"/>
              </a:ext>
            </a:extLst>
          </p:cNvPr>
          <p:cNvPicPr>
            <a:picLocks noChangeAspect="1"/>
          </p:cNvPicPr>
          <p:nvPr/>
        </p:nvPicPr>
        <p:blipFill>
          <a:blip r:embed="rId9"/>
          <a:stretch>
            <a:fillRect/>
          </a:stretch>
        </p:blipFill>
        <p:spPr>
          <a:xfrm>
            <a:off x="10068602" y="4904590"/>
            <a:ext cx="1482964" cy="1493195"/>
          </a:xfrm>
          <a:prstGeom prst="rect">
            <a:avLst/>
          </a:prstGeom>
        </p:spPr>
      </p:pic>
    </p:spTree>
    <p:extLst>
      <p:ext uri="{BB962C8B-B14F-4D97-AF65-F5344CB8AC3E}">
        <p14:creationId xmlns:p14="http://schemas.microsoft.com/office/powerpoint/2010/main" val="3853741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1BB1F-C2C4-29BD-E1EA-146CCA4E5B57}"/>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A8D04B9E-2030-781A-C8B2-5BD09B358901}"/>
              </a:ext>
            </a:extLst>
          </p:cNvPr>
          <p:cNvSpPr/>
          <p:nvPr/>
        </p:nvSpPr>
        <p:spPr>
          <a:xfrm rot="10800000">
            <a:off x="7970041" y="2858"/>
            <a:ext cx="4210320" cy="5389031"/>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26BBC8F3-E348-8D0C-13C9-77921CE3DAC3}"/>
              </a:ext>
            </a:extLst>
          </p:cNvPr>
          <p:cNvPicPr>
            <a:picLocks noChangeAspect="1"/>
          </p:cNvPicPr>
          <p:nvPr/>
        </p:nvPicPr>
        <p:blipFill>
          <a:blip r:embed="rId3">
            <a:alphaModFix amt="54000"/>
          </a:blip>
          <a:srcRect l="8792" r="758"/>
          <a:stretch/>
        </p:blipFill>
        <p:spPr>
          <a:xfrm rot="5400000">
            <a:off x="3507630" y="-3521658"/>
            <a:ext cx="946304" cy="7961564"/>
          </a:xfrm>
          <a:prstGeom prst="rect">
            <a:avLst/>
          </a:prstGeom>
        </p:spPr>
      </p:pic>
      <p:sp>
        <p:nvSpPr>
          <p:cNvPr id="13" name="Title 1">
            <a:extLst>
              <a:ext uri="{FF2B5EF4-FFF2-40B4-BE49-F238E27FC236}">
                <a16:creationId xmlns:a16="http://schemas.microsoft.com/office/drawing/2014/main" id="{B0C8DD75-DF20-DBB9-158D-1367594CC4E4}"/>
              </a:ext>
            </a:extLst>
          </p:cNvPr>
          <p:cNvSpPr txBox="1">
            <a:spLocks/>
          </p:cNvSpPr>
          <p:nvPr/>
        </p:nvSpPr>
        <p:spPr>
          <a:xfrm>
            <a:off x="120560" y="653472"/>
            <a:ext cx="6044242" cy="140324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2D3750"/>
                </a:solidFill>
                <a:latin typeface="Aptos ExtraBold"/>
              </a:rPr>
              <a:t>SENTRY3N1 – Disconnect with Internal Voltage Monitoring and Surge Protection</a:t>
            </a:r>
            <a:endParaRPr lang="en-US" sz="3200" b="1">
              <a:solidFill>
                <a:srgbClr val="2D3750"/>
              </a:solidFill>
              <a:latin typeface="Aptos ExtraBold"/>
            </a:endParaRPr>
          </a:p>
        </p:txBody>
      </p:sp>
      <p:sp>
        <p:nvSpPr>
          <p:cNvPr id="48" name="TextBox 12">
            <a:extLst>
              <a:ext uri="{FF2B5EF4-FFF2-40B4-BE49-F238E27FC236}">
                <a16:creationId xmlns:a16="http://schemas.microsoft.com/office/drawing/2014/main" id="{8B780737-B28D-9CD2-6277-953BCF2C971E}"/>
              </a:ext>
            </a:extLst>
          </p:cNvPr>
          <p:cNvSpPr txBox="1"/>
          <p:nvPr/>
        </p:nvSpPr>
        <p:spPr>
          <a:xfrm>
            <a:off x="8226089" y="148927"/>
            <a:ext cx="3835170" cy="5203989"/>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rPr>
              <a:t>SPECIFICATIONS:</a:t>
            </a:r>
          </a:p>
          <a:p>
            <a:pPr>
              <a:spcBef>
                <a:spcPct val="0"/>
              </a:spcBef>
            </a:pPr>
            <a:r>
              <a:rPr lang="en-US" sz="1400" dirty="0">
                <a:solidFill>
                  <a:schemeClr val="bg1"/>
                </a:solidFill>
                <a:ea typeface="+mn-lt"/>
                <a:cs typeface="+mn-lt"/>
              </a:rPr>
              <a:t>ICM517A Surge Suppressor:</a:t>
            </a:r>
          </a:p>
          <a:p>
            <a:pPr marL="285750" indent="-285750">
              <a:spcBef>
                <a:spcPct val="0"/>
              </a:spcBef>
              <a:buFont typeface="Wingdings"/>
              <a:buChar char="ü"/>
            </a:pPr>
            <a:r>
              <a:rPr lang="en-US" sz="1400" dirty="0">
                <a:solidFill>
                  <a:schemeClr val="bg1"/>
                </a:solidFill>
                <a:ea typeface="+mn-lt"/>
                <a:cs typeface="+mn-lt"/>
              </a:rPr>
              <a:t>Maximum surge current: 100,000 amps </a:t>
            </a:r>
          </a:p>
          <a:p>
            <a:pPr marL="285750" indent="-285750">
              <a:spcBef>
                <a:spcPct val="0"/>
              </a:spcBef>
              <a:buFont typeface="Wingdings"/>
              <a:buChar char="ü"/>
            </a:pPr>
            <a:r>
              <a:rPr lang="en-US" sz="1400" dirty="0">
                <a:solidFill>
                  <a:schemeClr val="bg1"/>
                </a:solidFill>
                <a:ea typeface="+mn-lt"/>
                <a:cs typeface="+mn-lt"/>
              </a:rPr>
              <a:t>Robust cast aluminum enclosure for secondary safety </a:t>
            </a:r>
          </a:p>
          <a:p>
            <a:pPr marL="285750" indent="-285750">
              <a:spcBef>
                <a:spcPct val="0"/>
              </a:spcBef>
              <a:buFont typeface="Wingdings"/>
              <a:buChar char="ü"/>
            </a:pPr>
            <a:r>
              <a:rPr lang="en-US" sz="1400" dirty="0">
                <a:solidFill>
                  <a:schemeClr val="bg1"/>
                </a:solidFill>
                <a:ea typeface="+mn-lt"/>
                <a:cs typeface="+mn-lt"/>
              </a:rPr>
              <a:t>Diagnostics green LED light indicates surge suppression present </a:t>
            </a:r>
          </a:p>
          <a:p>
            <a:pPr marL="285750" indent="-285750">
              <a:spcBef>
                <a:spcPct val="0"/>
              </a:spcBef>
              <a:buFont typeface="Wingdings"/>
              <a:buChar char="ü"/>
            </a:pPr>
            <a:r>
              <a:rPr lang="en-US" sz="1400" dirty="0">
                <a:solidFill>
                  <a:schemeClr val="bg1"/>
                </a:solidFill>
                <a:ea typeface="+mn-lt"/>
                <a:cs typeface="+mn-lt"/>
              </a:rPr>
              <a:t>Four protection modes: L-L, L-G, L-N, N-G</a:t>
            </a:r>
            <a:endParaRPr lang="en-US" sz="1400" dirty="0">
              <a:solidFill>
                <a:schemeClr val="bg1"/>
              </a:solidFill>
            </a:endParaRPr>
          </a:p>
          <a:p>
            <a:pPr>
              <a:spcBef>
                <a:spcPct val="0"/>
              </a:spcBef>
            </a:pPr>
            <a:r>
              <a:rPr lang="en-US" sz="1400" dirty="0">
                <a:solidFill>
                  <a:schemeClr val="bg1"/>
                </a:solidFill>
                <a:ea typeface="+mn-lt"/>
                <a:cs typeface="+mn-lt"/>
              </a:rPr>
              <a:t>ICM492D Voltage Monitor User Adjustable settings: </a:t>
            </a:r>
          </a:p>
          <a:p>
            <a:pPr marL="285750" indent="-285750">
              <a:spcBef>
                <a:spcPct val="0"/>
              </a:spcBef>
              <a:buFont typeface="Wingdings"/>
              <a:buChar char="ü"/>
            </a:pPr>
            <a:r>
              <a:rPr lang="en-US" sz="1400" dirty="0">
                <a:solidFill>
                  <a:schemeClr val="bg1"/>
                </a:solidFill>
                <a:ea typeface="+mn-lt"/>
                <a:cs typeface="+mn-lt"/>
              </a:rPr>
              <a:t>Voltage set point: 18-280 VAC (do not set above 240VAC) </a:t>
            </a:r>
          </a:p>
          <a:p>
            <a:pPr marL="285750" indent="-285750">
              <a:spcBef>
                <a:spcPct val="0"/>
              </a:spcBef>
              <a:buFont typeface="Wingdings"/>
              <a:buChar char="ü"/>
            </a:pPr>
            <a:r>
              <a:rPr lang="en-US" sz="1400" dirty="0">
                <a:solidFill>
                  <a:schemeClr val="bg1"/>
                </a:solidFill>
                <a:ea typeface="+mn-lt"/>
                <a:cs typeface="+mn-lt"/>
              </a:rPr>
              <a:t>Anti-short cycle time delay: 15-720 seconds</a:t>
            </a:r>
          </a:p>
          <a:p>
            <a:pPr marL="285750" indent="-285750">
              <a:spcBef>
                <a:spcPct val="0"/>
              </a:spcBef>
              <a:buFont typeface="Wingdings"/>
              <a:buChar char="ü"/>
            </a:pPr>
            <a:r>
              <a:rPr lang="en-US" sz="1400" dirty="0">
                <a:solidFill>
                  <a:schemeClr val="bg1"/>
                </a:solidFill>
                <a:ea typeface="+mn-lt"/>
                <a:cs typeface="+mn-lt"/>
              </a:rPr>
              <a:t>Over/under voltage setting: 5-25% (do not set above 5%)</a:t>
            </a:r>
            <a:endParaRPr lang="en-US" sz="1400" dirty="0">
              <a:solidFill>
                <a:schemeClr val="bg1"/>
              </a:solidFill>
            </a:endParaRPr>
          </a:p>
          <a:p>
            <a:pPr>
              <a:spcBef>
                <a:spcPct val="0"/>
              </a:spcBef>
            </a:pPr>
            <a:r>
              <a:rPr lang="en-US" sz="1400" b="1" dirty="0">
                <a:solidFill>
                  <a:schemeClr val="bg1"/>
                </a:solidFill>
                <a:ea typeface="+mn-lt"/>
                <a:cs typeface="+mn-lt"/>
              </a:rPr>
              <a:t>Inputs:</a:t>
            </a:r>
          </a:p>
          <a:p>
            <a:pPr marL="285750" indent="-285750">
              <a:spcBef>
                <a:spcPct val="0"/>
              </a:spcBef>
              <a:buFont typeface="Wingdings"/>
              <a:buChar char="ü"/>
            </a:pPr>
            <a:r>
              <a:rPr lang="en-US" sz="1400" dirty="0">
                <a:solidFill>
                  <a:schemeClr val="bg1"/>
                </a:solidFill>
                <a:ea typeface="+mn-lt"/>
                <a:cs typeface="+mn-lt"/>
              </a:rPr>
              <a:t>Line voltage: 208/240 VAC </a:t>
            </a:r>
          </a:p>
          <a:p>
            <a:pPr marL="285750" indent="-285750">
              <a:spcBef>
                <a:spcPct val="0"/>
              </a:spcBef>
              <a:buFont typeface="Wingdings"/>
              <a:buChar char="ü"/>
            </a:pPr>
            <a:r>
              <a:rPr lang="en-US" sz="1400" dirty="0">
                <a:solidFill>
                  <a:schemeClr val="bg1"/>
                </a:solidFill>
                <a:ea typeface="+mn-lt"/>
                <a:cs typeface="+mn-lt"/>
              </a:rPr>
              <a:t>Frequency: 50/60 Hz </a:t>
            </a:r>
          </a:p>
          <a:p>
            <a:pPr marL="285750" indent="-285750">
              <a:spcBef>
                <a:spcPct val="0"/>
              </a:spcBef>
              <a:buFont typeface="Wingdings"/>
              <a:buChar char="ü"/>
            </a:pPr>
            <a:r>
              <a:rPr lang="en-US" sz="1400" dirty="0">
                <a:solidFill>
                  <a:schemeClr val="bg1"/>
                </a:solidFill>
                <a:ea typeface="+mn-lt"/>
                <a:cs typeface="+mn-lt"/>
              </a:rPr>
              <a:t>Breaker: 40 amp at 240 VAC </a:t>
            </a:r>
          </a:p>
          <a:p>
            <a:pPr>
              <a:spcBef>
                <a:spcPct val="0"/>
              </a:spcBef>
            </a:pPr>
            <a:r>
              <a:rPr lang="en-US" sz="1400" b="1" dirty="0">
                <a:solidFill>
                  <a:schemeClr val="bg1"/>
                </a:solidFill>
                <a:ea typeface="+mn-lt"/>
                <a:cs typeface="+mn-lt"/>
              </a:rPr>
              <a:t>Outputs: </a:t>
            </a:r>
          </a:p>
          <a:p>
            <a:pPr marL="285750" indent="-285750">
              <a:buFont typeface="Wingdings"/>
              <a:buChar char="ü"/>
            </a:pPr>
            <a:r>
              <a:rPr lang="en-US" sz="1400" dirty="0">
                <a:solidFill>
                  <a:schemeClr val="bg1"/>
                </a:solidFill>
                <a:ea typeface="+mn-lt"/>
                <a:cs typeface="+mn-lt"/>
              </a:rPr>
              <a:t>Type: Contactor  2-pole contact ratings: 40A FLA, 240A LRA</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536BDBCB-A1E2-151F-579D-44A3AE6D9C51}"/>
              </a:ext>
            </a:extLst>
          </p:cNvPr>
          <p:cNvPicPr>
            <a:picLocks noChangeAspect="1"/>
          </p:cNvPicPr>
          <p:nvPr/>
        </p:nvPicPr>
        <p:blipFill>
          <a:blip r:embed="rId4"/>
          <a:stretch>
            <a:fillRect/>
          </a:stretch>
        </p:blipFill>
        <p:spPr>
          <a:xfrm>
            <a:off x="205747" y="1508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DFB3D849-55DC-FAE1-893D-43898A218BA6}"/>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B29F1DBB-AB07-7134-0EA9-4D10C4C1EFA0}"/>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46266086-545E-CCDC-88BA-747B7A580495}"/>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0DD28428-B5CF-0F24-E413-94A909FA6D55}"/>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0475BCB8-EB02-B7C8-A830-35BA7527C0CE}"/>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DC7D5D5D-5270-5174-7398-052E48DEBAAE}"/>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0707BDF7-2B79-F1AC-6C5D-B58E0FF5CB4B}"/>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547B3F8A-CE8E-F895-B2F5-9D164B7D8E95}"/>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E02A310C-D87A-C1F2-2DE3-F07849F24F22}"/>
              </a:ext>
            </a:extLst>
          </p:cNvPr>
          <p:cNvSpPr txBox="1"/>
          <p:nvPr/>
        </p:nvSpPr>
        <p:spPr>
          <a:xfrm>
            <a:off x="119248" y="2055449"/>
            <a:ext cx="7603887" cy="4739759"/>
          </a:xfrm>
          <a:prstGeom prst="rect">
            <a:avLst/>
          </a:prstGeom>
          <a:noFill/>
        </p:spPr>
        <p:txBody>
          <a:bodyPr wrap="square" lIns="91440" tIns="45720" rIns="91440" bIns="45720" rtlCol="0" anchor="t">
            <a:spAutoFit/>
          </a:bodyPr>
          <a:lstStyle/>
          <a:p>
            <a:r>
              <a:rPr lang="en-US" sz="1600" b="1" dirty="0">
                <a:ea typeface="DM Sans"/>
                <a:cs typeface="DM Sans"/>
                <a:sym typeface="DM Sans"/>
              </a:rPr>
              <a:t>Why do I need a SENTRY3N1?</a:t>
            </a:r>
            <a:endParaRPr lang="en-US" sz="1600" dirty="0"/>
          </a:p>
          <a:p>
            <a:pPr marL="285750" indent="-285750">
              <a:buFont typeface="Arial,Sans-Serif" panose="020B0604020202020204" pitchFamily="34" charset="0"/>
              <a:buChar char="•"/>
            </a:pPr>
            <a:r>
              <a:rPr lang="en-US" sz="1400" dirty="0">
                <a:ea typeface="DM Sans"/>
                <a:cs typeface="DM Sans"/>
              </a:rPr>
              <a:t>It is becoming more common for service voltage to be dirty or fluctuate during the day.</a:t>
            </a:r>
          </a:p>
          <a:p>
            <a:pPr marL="285750" indent="-285750">
              <a:buFont typeface="Arial,Sans-Serif" panose="020B0604020202020204" pitchFamily="34" charset="0"/>
              <a:buChar char="•"/>
            </a:pPr>
            <a:r>
              <a:rPr lang="en-US" sz="1400" dirty="0">
                <a:ea typeface="DM Sans"/>
                <a:cs typeface="DM Sans"/>
              </a:rPr>
              <a:t>This can cause failure of expensive equipment if the service voltage is outside of the limits of the equipment</a:t>
            </a:r>
          </a:p>
          <a:p>
            <a:pPr marL="285750" indent="-285750">
              <a:buFont typeface="Arial,Sans-Serif" panose="020B0604020202020204" pitchFamily="34" charset="0"/>
              <a:buChar char="•"/>
            </a:pPr>
            <a:r>
              <a:rPr lang="en-US" sz="1400" dirty="0">
                <a:ea typeface="DM Sans"/>
                <a:cs typeface="DM Sans"/>
              </a:rPr>
              <a:t>The SENTRY3N1 not only protects your equipment from irregular voltage but also provides built-in surge protection and a 40 amp disconnect switch for ease of installation</a:t>
            </a:r>
          </a:p>
          <a:p>
            <a:pPr marL="285750" indent="-285750">
              <a:buFont typeface="Arial,Sans-Serif" panose="020B0604020202020204" pitchFamily="34" charset="0"/>
              <a:buChar char="•"/>
            </a:pPr>
            <a:r>
              <a:rPr lang="en-US" sz="1400" dirty="0">
                <a:ea typeface="DM Sans"/>
                <a:cs typeface="DM Sans"/>
              </a:rPr>
              <a:t>With the addition of a contactor for disconnection from service voltage in the case of a fault, the SENTRY3N1 is a best choice for an easy-to-install single-phase protection device</a:t>
            </a:r>
          </a:p>
          <a:p>
            <a:r>
              <a:rPr lang="en-US" sz="1600" b="1" dirty="0">
                <a:ea typeface="DM Sans"/>
                <a:cs typeface="DM Sans"/>
              </a:rPr>
              <a:t>Why choose the SENTRY3N1?</a:t>
            </a:r>
          </a:p>
          <a:p>
            <a:pPr marL="285750" indent="-285750">
              <a:buFont typeface="Arial" panose="020B0604020202020204" pitchFamily="34" charset="0"/>
              <a:buChar char="•"/>
            </a:pPr>
            <a:r>
              <a:rPr lang="en-US" sz="1400" dirty="0"/>
              <a:t>The SENTRY3N1 is ideal</a:t>
            </a:r>
            <a:r>
              <a:rPr lang="en-US" sz="1400" dirty="0">
                <a:ea typeface="+mn-lt"/>
                <a:cs typeface="+mn-lt"/>
              </a:rPr>
              <a:t> for protecting mini-splits or other valuable, 208/240 single-phase equipment and installs easily between the service disconnect and the protected equipment.</a:t>
            </a:r>
            <a:endParaRPr lang="en-US" sz="1400" dirty="0"/>
          </a:p>
          <a:p>
            <a:pPr marL="285750" indent="-285750">
              <a:buFont typeface="Arial" panose="020B0604020202020204" pitchFamily="34" charset="0"/>
              <a:buChar char="•"/>
            </a:pPr>
            <a:r>
              <a:rPr lang="en-US" sz="1400" dirty="0"/>
              <a:t>All major components are replaceable including the voltage monitor and surge suppressor</a:t>
            </a:r>
          </a:p>
          <a:p>
            <a:pPr marL="285750" indent="-285750">
              <a:buFont typeface="Arial" panose="020B0604020202020204" pitchFamily="34" charset="0"/>
              <a:buChar char="•"/>
            </a:pPr>
            <a:r>
              <a:rPr lang="en-US" sz="1400" dirty="0"/>
              <a:t>Includes a 40 Amp contactor relay to handle inductive loads better than block style relays </a:t>
            </a:r>
          </a:p>
          <a:p>
            <a:pPr marL="285750" indent="-285750">
              <a:buFont typeface="Arial" panose="020B0604020202020204" pitchFamily="34" charset="0"/>
              <a:buChar char="•"/>
            </a:pPr>
            <a:r>
              <a:rPr lang="en-US" sz="1400" dirty="0"/>
              <a:t>Fully wired making it the most cost-effective all-in-one solution for contractors.</a:t>
            </a:r>
            <a:endParaRPr lang="en-US" dirty="0"/>
          </a:p>
          <a:p>
            <a:r>
              <a:rPr lang="en-US" b="1" dirty="0"/>
              <a:t> </a:t>
            </a:r>
            <a:r>
              <a:rPr lang="en-US" sz="1600" b="1" dirty="0"/>
              <a:t>Operation</a:t>
            </a:r>
          </a:p>
          <a:p>
            <a:pPr marL="285750" indent="-285750">
              <a:buFont typeface="Arial" panose="020B0604020202020204" pitchFamily="34" charset="0"/>
              <a:buChar char="•"/>
            </a:pPr>
            <a:r>
              <a:rPr lang="en-US" sz="1400" dirty="0">
                <a:ea typeface="+mn-lt"/>
                <a:cs typeface="+mn-lt"/>
              </a:rPr>
              <a:t>When voltage conditions are outside of the set parameters, the SENTRY3N1 will open the internal contactor protecting the load.</a:t>
            </a:r>
          </a:p>
          <a:p>
            <a:pPr marL="285750" indent="-285750">
              <a:buFont typeface="Arial" panose="020B0604020202020204" pitchFamily="34" charset="0"/>
              <a:buChar char="•"/>
            </a:pPr>
            <a:r>
              <a:rPr lang="en-US" sz="1400" dirty="0">
                <a:ea typeface="+mn-lt"/>
                <a:cs typeface="+mn-lt"/>
              </a:rPr>
              <a:t>When a surge comes down the line connected to the SENTRY3N1, the TMOV technology in the ICM517A dissipates the surge to safely protect the connected equipment </a:t>
            </a:r>
          </a:p>
          <a:p>
            <a:pPr marL="285750" indent="-285750">
              <a:buFont typeface="Arial" panose="020B0604020202020204" pitchFamily="34" charset="0"/>
              <a:buChar char="•"/>
            </a:pPr>
            <a:endParaRPr lang="en-US" sz="1400" dirty="0">
              <a:ea typeface="+mn-lt"/>
              <a:cs typeface="+mn-lt"/>
            </a:endParaRPr>
          </a:p>
          <a:p>
            <a:pPr marL="285750" indent="-285750">
              <a:buFont typeface="Arial" panose="020B0604020202020204" pitchFamily="34" charset="0"/>
              <a:buChar char="•"/>
            </a:pPr>
            <a:endParaRPr lang="en-US" sz="1400" dirty="0">
              <a:ea typeface="+mn-lt"/>
              <a:cs typeface="+mn-lt"/>
            </a:endParaRPr>
          </a:p>
        </p:txBody>
      </p:sp>
      <p:grpSp>
        <p:nvGrpSpPr>
          <p:cNvPr id="38" name="Group 37">
            <a:extLst>
              <a:ext uri="{FF2B5EF4-FFF2-40B4-BE49-F238E27FC236}">
                <a16:creationId xmlns:a16="http://schemas.microsoft.com/office/drawing/2014/main" id="{E07D1211-C1A4-D22A-775E-DCA015895F22}"/>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26F8A417-F368-033F-E650-1DC83C152867}"/>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047CB40B-30C3-180A-C645-8E3CAC22BC41}"/>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4" name="Picture 3">
            <a:extLst>
              <a:ext uri="{FF2B5EF4-FFF2-40B4-BE49-F238E27FC236}">
                <a16:creationId xmlns:a16="http://schemas.microsoft.com/office/drawing/2014/main" id="{CE6C84BD-1564-049B-40E1-D74C34D54425}"/>
              </a:ext>
            </a:extLst>
          </p:cNvPr>
          <p:cNvPicPr>
            <a:picLocks noChangeAspect="1"/>
          </p:cNvPicPr>
          <p:nvPr/>
        </p:nvPicPr>
        <p:blipFill>
          <a:blip r:embed="rId7"/>
          <a:stretch>
            <a:fillRect/>
          </a:stretch>
        </p:blipFill>
        <p:spPr>
          <a:xfrm>
            <a:off x="5802724" y="-159691"/>
            <a:ext cx="2314955" cy="3029097"/>
          </a:xfrm>
          <a:prstGeom prst="rect">
            <a:avLst/>
          </a:prstGeom>
        </p:spPr>
      </p:pic>
    </p:spTree>
    <p:extLst>
      <p:ext uri="{BB962C8B-B14F-4D97-AF65-F5344CB8AC3E}">
        <p14:creationId xmlns:p14="http://schemas.microsoft.com/office/powerpoint/2010/main" val="2438317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3F4A-F0D3-4267-42D8-C6A94E97FB73}"/>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02B5ED9F-FFA4-EA47-6A66-40A894E386A7}"/>
              </a:ext>
            </a:extLst>
          </p:cNvPr>
          <p:cNvSpPr/>
          <p:nvPr/>
        </p:nvSpPr>
        <p:spPr>
          <a:xfrm rot="10800000">
            <a:off x="7801537" y="-5367"/>
            <a:ext cx="4374891" cy="481061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E6937EC-BA34-8801-90D3-0E36E85026B9}"/>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1334F685-7612-37FE-C2E4-7CACDD021EC8}"/>
              </a:ext>
            </a:extLst>
          </p:cNvPr>
          <p:cNvSpPr txBox="1">
            <a:spLocks/>
          </p:cNvSpPr>
          <p:nvPr/>
        </p:nvSpPr>
        <p:spPr>
          <a:xfrm>
            <a:off x="128623" y="804723"/>
            <a:ext cx="5820077" cy="92631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 517A - Single-Phase Surge Protection</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2D24749B-0715-DFA1-3684-1AD3113A3B08}"/>
              </a:ext>
            </a:extLst>
          </p:cNvPr>
          <p:cNvSpPr txBox="1"/>
          <p:nvPr/>
        </p:nvSpPr>
        <p:spPr>
          <a:xfrm>
            <a:off x="8031068" y="3658579"/>
            <a:ext cx="3609267" cy="2572051"/>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dirty="0"/>
          </a:p>
          <a:p>
            <a:pPr>
              <a:spcBef>
                <a:spcPct val="0"/>
              </a:spcBef>
            </a:pPr>
            <a:r>
              <a:rPr lang="en-US" sz="1200" dirty="0">
                <a:solidFill>
                  <a:schemeClr val="bg1"/>
                </a:solidFill>
                <a:ea typeface="+mn-lt"/>
                <a:cs typeface="+mn-lt"/>
              </a:rPr>
              <a:t>Crosses to comparable Surge Protective Devices from the following companies. Features can vary. ABB, Square D, Eaton, Ditek, Intermatic, Mars, </a:t>
            </a:r>
            <a:r>
              <a:rPr lang="en-US" sz="1200" dirty="0" err="1">
                <a:solidFill>
                  <a:schemeClr val="bg1"/>
                </a:solidFill>
                <a:ea typeface="+mn-lt"/>
                <a:cs typeface="+mn-lt"/>
              </a:rPr>
              <a:t>RectorSeal</a:t>
            </a:r>
            <a:r>
              <a:rPr lang="en-US" sz="1200" dirty="0">
                <a:solidFill>
                  <a:schemeClr val="bg1"/>
                </a:solidFill>
                <a:ea typeface="+mn-lt"/>
                <a:cs typeface="+mn-lt"/>
              </a:rPr>
              <a:t>, </a:t>
            </a:r>
            <a:r>
              <a:rPr lang="en-US" sz="1200" dirty="0" err="1">
                <a:solidFill>
                  <a:schemeClr val="bg1"/>
                </a:solidFill>
                <a:ea typeface="+mn-lt"/>
                <a:cs typeface="+mn-lt"/>
              </a:rPr>
              <a:t>Supco</a:t>
            </a:r>
            <a:endParaRPr lang="en-US" sz="1200" dirty="0" err="1">
              <a:solidFill>
                <a:schemeClr val="bg1"/>
              </a:solidFill>
            </a:endParaRPr>
          </a:p>
          <a:p>
            <a:endParaRPr lang="en-US" sz="1200">
              <a:solidFill>
                <a:srgbClr val="FFFFFF"/>
              </a:solidFill>
              <a:cs typeface="Arial"/>
            </a:endParaRPr>
          </a:p>
          <a:p>
            <a:pPr>
              <a:spcBef>
                <a:spcPct val="0"/>
              </a:spcBef>
            </a:pPr>
            <a:endParaRPr lang="en-US" sz="1200" b="1">
              <a:solidFill>
                <a:srgbClr val="3CA1D5"/>
              </a:solidFill>
            </a:endParaRPr>
          </a:p>
          <a:p>
            <a:pPr>
              <a:lnSpc>
                <a:spcPts val="5347"/>
              </a:lnSpc>
              <a:spcBef>
                <a:spcPct val="0"/>
              </a:spcBef>
            </a:pPr>
            <a:endParaRPr lang="en-US" sz="1600" b="1">
              <a:solidFill>
                <a:srgbClr val="3CA1D5"/>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370D4473-4FB9-2544-6523-E944179CC01F}"/>
              </a:ext>
            </a:extLst>
          </p:cNvPr>
          <p:cNvSpPr txBox="1"/>
          <p:nvPr/>
        </p:nvSpPr>
        <p:spPr>
          <a:xfrm>
            <a:off x="8029383" y="202449"/>
            <a:ext cx="4029169" cy="3416320"/>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FEATURES:</a:t>
            </a:r>
            <a:endParaRPr lang="en-US" dirty="0">
              <a:solidFill>
                <a:srgbClr val="000000"/>
              </a:solidFill>
              <a:ea typeface="+mn-lt"/>
              <a:cs typeface="+mn-lt"/>
            </a:endParaRPr>
          </a:p>
          <a:p>
            <a:pPr marL="285750" indent="-285750">
              <a:spcBef>
                <a:spcPct val="0"/>
              </a:spcBef>
              <a:buFont typeface="Wingdings"/>
              <a:buChar char="ü"/>
            </a:pPr>
            <a:r>
              <a:rPr lang="en-US" sz="1400" dirty="0">
                <a:solidFill>
                  <a:srgbClr val="FFFFFF"/>
                </a:solidFill>
                <a:ea typeface="+mn-lt"/>
                <a:cs typeface="+mn-lt"/>
              </a:rPr>
              <a:t>NEMA Type 4X rated for </a:t>
            </a:r>
            <a:endParaRPr lang="en-US" sz="1400">
              <a:solidFill>
                <a:srgbClr val="FFFFFF"/>
              </a:solidFill>
              <a:ea typeface="+mn-lt"/>
              <a:cs typeface="+mn-lt"/>
            </a:endParaRPr>
          </a:p>
          <a:p>
            <a:pPr>
              <a:spcBef>
                <a:spcPct val="0"/>
              </a:spcBef>
            </a:pPr>
            <a:r>
              <a:rPr lang="en-US" sz="1400" dirty="0">
                <a:solidFill>
                  <a:srgbClr val="FFFFFF"/>
                </a:solidFill>
                <a:ea typeface="+mn-lt"/>
                <a:cs typeface="+mn-lt"/>
              </a:rPr>
              <a:t>        indoor/outdoor installation</a:t>
            </a:r>
            <a:endParaRPr lang="en-US" sz="1400">
              <a:solidFill>
                <a:srgbClr val="FFFFFF"/>
              </a:solidFill>
            </a:endParaRPr>
          </a:p>
          <a:p>
            <a:pPr marL="285750" indent="-285750">
              <a:buFont typeface="Wingdings"/>
              <a:buChar char="ü"/>
            </a:pPr>
            <a:r>
              <a:rPr lang="en-US" sz="1400" dirty="0">
                <a:solidFill>
                  <a:srgbClr val="FFFFFF"/>
                </a:solidFill>
                <a:ea typeface="+mn-lt"/>
                <a:cs typeface="+mn-lt"/>
              </a:rPr>
              <a:t>Withstands effects of prolonged UV exposure better then ABS plastics</a:t>
            </a:r>
            <a:endParaRPr lang="en-US" dirty="0"/>
          </a:p>
          <a:p>
            <a:pPr marL="285750" indent="-285750">
              <a:buFont typeface="Wingdings"/>
              <a:buChar char="ü"/>
            </a:pPr>
            <a:r>
              <a:rPr lang="en-US" sz="1400" dirty="0">
                <a:solidFill>
                  <a:srgbClr val="FFFFFF"/>
                </a:solidFill>
                <a:ea typeface="+mn-lt"/>
                <a:cs typeface="+mn-lt"/>
              </a:rPr>
              <a:t>Built to withstand the high impact of a</a:t>
            </a:r>
          </a:p>
          <a:p>
            <a:r>
              <a:rPr lang="en-US" sz="1400" dirty="0">
                <a:solidFill>
                  <a:srgbClr val="FFFFFF"/>
                </a:solidFill>
                <a:ea typeface="+mn-lt"/>
                <a:cs typeface="+mn-lt"/>
              </a:rPr>
              <a:t>        major surge event</a:t>
            </a:r>
            <a:endParaRPr lang="en-US" sz="1400" dirty="0">
              <a:solidFill>
                <a:srgbClr val="FFFFFF"/>
              </a:solidFill>
              <a:ea typeface="DM Sans Bold"/>
              <a:cs typeface="DM Sans Bold"/>
            </a:endParaRPr>
          </a:p>
          <a:p>
            <a:pPr marL="285750" indent="-285750">
              <a:buFont typeface="Wingdings"/>
              <a:buChar char="ü"/>
            </a:pPr>
            <a:r>
              <a:rPr lang="en-US" sz="1400" dirty="0">
                <a:solidFill>
                  <a:srgbClr val="FFFFFF"/>
                </a:solidFill>
                <a:ea typeface="+mn-lt"/>
                <a:cs typeface="+mn-lt"/>
              </a:rPr>
              <a:t>Limited lifetime product, up to a 3-year $25,000 connected equipment warranty</a:t>
            </a:r>
            <a:endParaRPr lang="en-US" sz="1400" dirty="0">
              <a:solidFill>
                <a:srgbClr val="FFFFFF"/>
              </a:solidFill>
            </a:endParaRPr>
          </a:p>
          <a:p>
            <a:pPr marL="285750" indent="-285750">
              <a:buFont typeface="Wingdings"/>
              <a:buChar char="ü"/>
            </a:pPr>
            <a:r>
              <a:rPr lang="en-US" sz="1400" dirty="0">
                <a:solidFill>
                  <a:srgbClr val="FFFFFF"/>
                </a:solidFill>
                <a:ea typeface="DM Sans Bold"/>
                <a:cs typeface="DM Sans Bold"/>
              </a:rPr>
              <a:t>Designed and assembled in USA</a:t>
            </a:r>
            <a:endParaRPr lang="en-US" sz="1400" dirty="0">
              <a:solidFill>
                <a:srgbClr val="FFFFFF"/>
              </a:solidFill>
              <a:ea typeface="DM Sans Bold"/>
              <a:cs typeface="DM Sans Bold"/>
              <a:sym typeface="DM Sans Bold"/>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dirty="0">
                <a:solidFill>
                  <a:schemeClr val="bg1"/>
                </a:solidFill>
                <a:ea typeface="+mn-lt"/>
                <a:cs typeface="+mn-lt"/>
              </a:rPr>
              <a:t>Service voltage: 120/240 volts, single phase </a:t>
            </a:r>
          </a:p>
          <a:p>
            <a:pPr marL="171450" indent="-171450">
              <a:buFont typeface="Wingdings"/>
              <a:buChar char="ü"/>
            </a:pPr>
            <a:r>
              <a:rPr lang="en-US" sz="1400" dirty="0">
                <a:solidFill>
                  <a:schemeClr val="bg1"/>
                </a:solidFill>
                <a:ea typeface="+mn-lt"/>
                <a:cs typeface="+mn-lt"/>
              </a:rPr>
              <a:t> Maximum surge current: 100,000 amps </a:t>
            </a:r>
          </a:p>
          <a:p>
            <a:pPr marL="171450" indent="-171450">
              <a:buFont typeface="Wingdings"/>
              <a:buChar char="ü"/>
            </a:pPr>
            <a:r>
              <a:rPr lang="en-US" sz="1400" dirty="0">
                <a:solidFill>
                  <a:schemeClr val="bg1"/>
                </a:solidFill>
                <a:ea typeface="+mn-lt"/>
                <a:cs typeface="+mn-lt"/>
              </a:rPr>
              <a:t>Maximum energy dissipation: 1,020 Joules</a:t>
            </a:r>
          </a:p>
          <a:p>
            <a:pPr marL="171450" indent="-171450">
              <a:buFont typeface="Wingdings"/>
              <a:buChar char="ü"/>
            </a:pPr>
            <a:r>
              <a:rPr lang="en-US" sz="1400" dirty="0">
                <a:solidFill>
                  <a:schemeClr val="bg1"/>
                </a:solidFill>
                <a:ea typeface="+mn-lt"/>
                <a:cs typeface="+mn-lt"/>
              </a:rPr>
              <a:t>AC protection modes: L-L, L-N, L-G, N-G</a:t>
            </a:r>
          </a:p>
        </p:txBody>
      </p:sp>
      <p:pic>
        <p:nvPicPr>
          <p:cNvPr id="55" name="Picture 54" descr="A blue and black logo&#10;&#10;Description automatically generated">
            <a:extLst>
              <a:ext uri="{FF2B5EF4-FFF2-40B4-BE49-F238E27FC236}">
                <a16:creationId xmlns:a16="http://schemas.microsoft.com/office/drawing/2014/main" id="{0FED5E61-48FF-FCA1-66E4-F2E3D81E3F2C}"/>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2755221B-31A3-8532-B343-BE81E78D4814}"/>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A4FB8E8D-0B7C-6646-828B-9046AFBAD160}"/>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5C1D9842-5C72-0E81-ADF4-18EEE7029734}"/>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75EC782A-5692-BB31-33A5-AFC09FD8E9B1}"/>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F72A99B4-FB02-B54A-1424-4E4DFF261E03}"/>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ED50B577-8566-024A-1FCF-30B33486702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A3E2EBDC-B9B8-74F9-F58A-80C60738C3AC}"/>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D97EC82D-189D-8FD5-8B55-2BA2B01852A1}"/>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9C91F19F-5D77-B070-2C42-936B5B2070E2}"/>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DE202232-7844-464F-A509-A82281FE27A6}"/>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CCB38976-0A9F-C890-660D-839AB8243CE1}"/>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5" name="Picture 4" descr="A grey rectangular device with wires attached to it&#10;&#10;AI-generated content may be incorrect.">
            <a:extLst>
              <a:ext uri="{FF2B5EF4-FFF2-40B4-BE49-F238E27FC236}">
                <a16:creationId xmlns:a16="http://schemas.microsoft.com/office/drawing/2014/main" id="{09DEE2C9-E89D-AF89-D549-EE3B08B6B5E7}"/>
              </a:ext>
            </a:extLst>
          </p:cNvPr>
          <p:cNvPicPr>
            <a:picLocks noChangeAspect="1"/>
          </p:cNvPicPr>
          <p:nvPr/>
        </p:nvPicPr>
        <p:blipFill>
          <a:blip r:embed="rId7"/>
          <a:srcRect l="16760" r="24588" b="3642"/>
          <a:stretch/>
        </p:blipFill>
        <p:spPr>
          <a:xfrm>
            <a:off x="5686155" y="1136215"/>
            <a:ext cx="1981915" cy="3229932"/>
          </a:xfrm>
          <a:prstGeom prst="rect">
            <a:avLst/>
          </a:prstGeom>
        </p:spPr>
      </p:pic>
      <p:sp>
        <p:nvSpPr>
          <p:cNvPr id="10" name="TextBox 9">
            <a:extLst>
              <a:ext uri="{FF2B5EF4-FFF2-40B4-BE49-F238E27FC236}">
                <a16:creationId xmlns:a16="http://schemas.microsoft.com/office/drawing/2014/main" id="{CBD4A88F-DD08-94AB-8158-86F946D45E34}"/>
              </a:ext>
            </a:extLst>
          </p:cNvPr>
          <p:cNvSpPr txBox="1"/>
          <p:nvPr/>
        </p:nvSpPr>
        <p:spPr>
          <a:xfrm>
            <a:off x="136757" y="1488054"/>
            <a:ext cx="5820337" cy="4985980"/>
          </a:xfrm>
          <a:prstGeom prst="rect">
            <a:avLst/>
          </a:prstGeom>
          <a:noFill/>
        </p:spPr>
        <p:txBody>
          <a:bodyPr wrap="square" lIns="91440" tIns="45720" rIns="91440" bIns="45720" rtlCol="0" anchor="t">
            <a:spAutoFit/>
          </a:bodyPr>
          <a:lstStyle/>
          <a:p>
            <a:endParaRPr lang="en-US" b="1">
              <a:ea typeface="DM Sans"/>
              <a:cs typeface="DM Sans"/>
              <a:sym typeface="DM Sans"/>
            </a:endParaRPr>
          </a:p>
          <a:p>
            <a:r>
              <a:rPr lang="en-US" sz="1600" b="1" dirty="0">
                <a:ea typeface="DM Sans"/>
                <a:cs typeface="DM Sans"/>
                <a:sym typeface="DM Sans"/>
              </a:rPr>
              <a:t>Why do we need Surge Protectors?</a:t>
            </a:r>
            <a:endParaRPr lang="en-US" sz="1600" dirty="0"/>
          </a:p>
          <a:p>
            <a:pPr marL="285750" indent="-285750">
              <a:buFont typeface="Arial,Sans-Serif" panose="020B0604020202020204" pitchFamily="34" charset="0"/>
              <a:buChar char="•"/>
            </a:pPr>
            <a:r>
              <a:rPr lang="en-US" sz="1400" dirty="0">
                <a:ea typeface="DM Sans"/>
                <a:cs typeface="DM Sans"/>
                <a:sym typeface="DM Sans"/>
              </a:rPr>
              <a:t>Single-phase power can have surges caused by lightning strikes, power outages, or an electrical overload</a:t>
            </a:r>
            <a:endParaRPr lang="en-US" sz="1400" dirty="0">
              <a:ea typeface="DM Sans"/>
              <a:cs typeface="DM Sans"/>
            </a:endParaRPr>
          </a:p>
          <a:p>
            <a:pPr marL="285750" indent="-285750">
              <a:buFont typeface="Arial,Sans-Serif" panose="020B0604020202020204" pitchFamily="34" charset="0"/>
              <a:buChar char="•"/>
            </a:pPr>
            <a:r>
              <a:rPr lang="en-US" sz="1400" dirty="0">
                <a:ea typeface="DM Sans"/>
                <a:cs typeface="DM Sans"/>
                <a:sym typeface="DM Sans"/>
              </a:rPr>
              <a:t>Surges can permanently damage single-phase equipment which can present a major expense to replace</a:t>
            </a:r>
            <a:endParaRPr lang="en-US" sz="1400" dirty="0">
              <a:ea typeface="DM Sans"/>
              <a:cs typeface="DM Sans"/>
            </a:endParaRPr>
          </a:p>
          <a:p>
            <a:pPr marL="285750" indent="-285750">
              <a:buFont typeface="Arial,Sans-Serif" panose="020B0604020202020204" pitchFamily="34" charset="0"/>
              <a:buChar char="•"/>
            </a:pPr>
            <a:r>
              <a:rPr lang="en-US" sz="1400" dirty="0">
                <a:ea typeface="DM Sans"/>
                <a:cs typeface="DM Sans"/>
                <a:sym typeface="DM Sans"/>
              </a:rPr>
              <a:t>With an ICM517A wired into your system, you can have peace of mind that your equipment is protected</a:t>
            </a:r>
            <a:endParaRPr lang="en-US" sz="1400" dirty="0">
              <a:ea typeface="DM Sans"/>
              <a:cs typeface="DM Sans"/>
            </a:endParaRPr>
          </a:p>
          <a:p>
            <a:pPr marL="285750" indent="-285750">
              <a:buFont typeface="Arial,Sans-Serif" panose="020B0604020202020204" pitchFamily="34" charset="0"/>
              <a:buChar char="•"/>
            </a:pPr>
            <a:endParaRPr lang="en-US" sz="1400" dirty="0">
              <a:ea typeface="DM Sans"/>
              <a:cs typeface="DM Sans"/>
            </a:endParaRPr>
          </a:p>
          <a:p>
            <a:r>
              <a:rPr lang="en-US" sz="1600" b="1" dirty="0">
                <a:ea typeface="DM Sans"/>
                <a:cs typeface="DM Sans"/>
                <a:sym typeface="DM Sans"/>
              </a:rPr>
              <a:t>The value of the ICM controls Single Phase Surge Protector</a:t>
            </a:r>
            <a:endParaRPr lang="en-US" sz="1600" dirty="0">
              <a:ea typeface="DM Sans"/>
              <a:cs typeface="DM Sans"/>
            </a:endParaRPr>
          </a:p>
          <a:p>
            <a:pPr marL="285750" indent="-285750">
              <a:buFont typeface="Arial,Sans-Serif"/>
              <a:buChar char="•"/>
            </a:pPr>
            <a:r>
              <a:rPr lang="en-US" sz="1400" dirty="0"/>
              <a:t>The ICM517A is an upgraded version of the ever-popular ICM517 </a:t>
            </a:r>
            <a:endParaRPr lang="en-US" dirty="0"/>
          </a:p>
          <a:p>
            <a:pPr marL="285750" indent="-285750">
              <a:buFont typeface="Arial,Sans-Serif"/>
              <a:buChar char="•"/>
            </a:pPr>
            <a:r>
              <a:rPr lang="en-US" sz="1400" dirty="0"/>
              <a:t>New robust NEMA 4X rated metal enclosure to contain major surge events better than plastic</a:t>
            </a:r>
            <a:endParaRPr lang="en-US" dirty="0"/>
          </a:p>
          <a:p>
            <a:pPr marL="285750" indent="-285750">
              <a:buFont typeface="Arial,Sans-Serif"/>
              <a:buChar char="•"/>
            </a:pPr>
            <a:r>
              <a:rPr lang="en-US" sz="1400" dirty="0"/>
              <a:t>Single status LED provides an easy-to-read status of protection </a:t>
            </a:r>
            <a:endParaRPr lang="en-US" dirty="0"/>
          </a:p>
          <a:p>
            <a:pPr marL="285750" indent="-285750">
              <a:buFont typeface="Arial,Sans-Serif"/>
              <a:buChar char="•"/>
            </a:pPr>
            <a:r>
              <a:rPr lang="en-US" sz="1400" dirty="0"/>
              <a:t>Highly rated at 100,000 Amps max surge protection </a:t>
            </a:r>
          </a:p>
          <a:p>
            <a:pPr marL="285750" indent="-285750">
              <a:buFont typeface="Arial,Sans-Serif"/>
              <a:buChar char="•"/>
            </a:pPr>
            <a:endParaRPr lang="en-US" sz="1400" dirty="0"/>
          </a:p>
          <a:p>
            <a:r>
              <a:rPr lang="en-US" sz="1600" b="1" dirty="0"/>
              <a:t>Operation:</a:t>
            </a:r>
            <a:endParaRPr lang="en-US" dirty="0"/>
          </a:p>
          <a:p>
            <a:pPr marL="285750" indent="-285750">
              <a:buFont typeface="Arial,Sans-Serif" panose="020B0604020202020204" pitchFamily="34" charset="0"/>
              <a:buChar char="•"/>
            </a:pPr>
            <a:r>
              <a:rPr lang="en-US" sz="1400" dirty="0">
                <a:ea typeface="+mn-lt"/>
                <a:cs typeface="+mn-lt"/>
              </a:rPr>
              <a:t>When a surge occurs, the ICM Surge Protector will absorb the surge up to 100kA for a single event and  multiple hits under 100KA</a:t>
            </a:r>
          </a:p>
          <a:p>
            <a:pPr marL="285750" indent="-285750">
              <a:buFont typeface="Arial,Sans-Serif" panose="020B0604020202020204" pitchFamily="34" charset="0"/>
              <a:buChar char="•"/>
            </a:pPr>
            <a:r>
              <a:rPr lang="en-US" sz="1400" dirty="0">
                <a:ea typeface="+mn-lt"/>
                <a:cs typeface="+mn-lt"/>
              </a:rPr>
              <a:t>ICM incorporates superior thermally protected metal oxide varistor technology, which allows for safe disabling of the surge elements when a surge exceeds the thermal limits of the device.</a:t>
            </a:r>
            <a:endParaRPr lang="en-US" dirty="0"/>
          </a:p>
        </p:txBody>
      </p:sp>
    </p:spTree>
    <p:extLst>
      <p:ext uri="{BB962C8B-B14F-4D97-AF65-F5344CB8AC3E}">
        <p14:creationId xmlns:p14="http://schemas.microsoft.com/office/powerpoint/2010/main" val="1393603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9ED67-556F-7DB5-CCB9-FE3DE3AA960C}"/>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5345F58-9D7C-90A9-7372-3FB306115A99}"/>
              </a:ext>
            </a:extLst>
          </p:cNvPr>
          <p:cNvSpPr/>
          <p:nvPr/>
        </p:nvSpPr>
        <p:spPr>
          <a:xfrm rot="10800000">
            <a:off x="7801537" y="-5367"/>
            <a:ext cx="4374891" cy="481061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071FB76E-1832-89B1-0430-EFB2BC497A89}"/>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34D4B76E-59B6-FDBB-34D5-7D00995AEE37}"/>
              </a:ext>
            </a:extLst>
          </p:cNvPr>
          <p:cNvSpPr txBox="1">
            <a:spLocks/>
          </p:cNvSpPr>
          <p:nvPr/>
        </p:nvSpPr>
        <p:spPr>
          <a:xfrm>
            <a:off x="128623" y="804723"/>
            <a:ext cx="6122635" cy="9207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 517A-LITE – Single-Phase Surge Protection</a:t>
            </a:r>
            <a:endParaRPr lang="en-US" sz="3200" b="1">
              <a:solidFill>
                <a:srgbClr val="2D3750"/>
              </a:solidFill>
              <a:latin typeface="Aptos ExtraBold" panose="020B0004020202020204" pitchFamily="34" charset="0"/>
            </a:endParaRPr>
          </a:p>
        </p:txBody>
      </p:sp>
      <p:sp>
        <p:nvSpPr>
          <p:cNvPr id="48" name="TextBox 12">
            <a:extLst>
              <a:ext uri="{FF2B5EF4-FFF2-40B4-BE49-F238E27FC236}">
                <a16:creationId xmlns:a16="http://schemas.microsoft.com/office/drawing/2014/main" id="{F5399FCF-8A5F-3B9A-5560-C6BC661BFF14}"/>
              </a:ext>
            </a:extLst>
          </p:cNvPr>
          <p:cNvSpPr txBox="1"/>
          <p:nvPr/>
        </p:nvSpPr>
        <p:spPr>
          <a:xfrm>
            <a:off x="8032726" y="518697"/>
            <a:ext cx="3627382" cy="3416320"/>
          </a:xfrm>
          <a:prstGeom prst="rect">
            <a:avLst/>
          </a:prstGeom>
        </p:spPr>
        <p:txBody>
          <a:bodyPr wrap="square" lIns="0" tIns="0" rIns="0" bIns="0" rtlCol="0" anchor="t">
            <a:spAutoFit/>
          </a:bodyPr>
          <a:lstStyle/>
          <a:p>
            <a:pPr marL="0" lvl="0" indent="0" algn="l">
              <a:spcBef>
                <a:spcPct val="0"/>
              </a:spcBef>
            </a:pPr>
            <a:r>
              <a:rPr lang="en-US" sz="1600" b="1" dirty="0">
                <a:solidFill>
                  <a:srgbClr val="3CA1D5"/>
                </a:solidFill>
                <a:ea typeface="DM Sans Bold"/>
                <a:cs typeface="DM Sans Bold"/>
                <a:sym typeface="DM Sans Bold"/>
              </a:rPr>
              <a:t>FEATURES:</a:t>
            </a:r>
            <a:endParaRPr lang="en-US" dirty="0"/>
          </a:p>
          <a:p>
            <a:pPr marL="285750" indent="-285750">
              <a:buFont typeface="Wingdings"/>
              <a:buChar char="ü"/>
            </a:pPr>
            <a:r>
              <a:rPr lang="en-US" sz="1400" dirty="0">
                <a:solidFill>
                  <a:srgbClr val="FFFFFF"/>
                </a:solidFill>
                <a:ea typeface="+mn-lt"/>
                <a:cs typeface="+mn-lt"/>
              </a:rPr>
              <a:t>Superior TMOV technology provides safe and reliable surge protection</a:t>
            </a:r>
            <a:endParaRPr lang="en-US" dirty="0"/>
          </a:p>
          <a:p>
            <a:pPr marL="285750" indent="-285750">
              <a:buFont typeface="Wingdings"/>
              <a:buChar char="ü"/>
            </a:pPr>
            <a:r>
              <a:rPr lang="en-US" sz="1400" dirty="0">
                <a:solidFill>
                  <a:srgbClr val="FFFFFF"/>
                </a:solidFill>
                <a:ea typeface="+mn-lt"/>
                <a:cs typeface="+mn-lt"/>
              </a:rPr>
              <a:t>Featuring a thinner more compact profile</a:t>
            </a:r>
            <a:endParaRPr lang="en-US" dirty="0"/>
          </a:p>
          <a:p>
            <a:pPr marL="285750" indent="-285750">
              <a:buFont typeface="Wingdings"/>
              <a:buChar char="ü"/>
            </a:pPr>
            <a:r>
              <a:rPr lang="en-US" sz="1400" dirty="0">
                <a:solidFill>
                  <a:srgbClr val="FFFFFF"/>
                </a:solidFill>
                <a:ea typeface="+mn-lt"/>
                <a:cs typeface="+mn-lt"/>
              </a:rPr>
              <a:t>UL Listed  to standard 1449 5th edition</a:t>
            </a:r>
            <a:endParaRPr lang="en-US" sz="1400" dirty="0">
              <a:solidFill>
                <a:srgbClr val="FFFFFF"/>
              </a:solidFill>
            </a:endParaRPr>
          </a:p>
          <a:p>
            <a:pPr marL="285750" indent="-285750">
              <a:buFont typeface="Wingdings"/>
              <a:buChar char="ü"/>
            </a:pPr>
            <a:r>
              <a:rPr lang="en-US" sz="1400" dirty="0">
                <a:solidFill>
                  <a:srgbClr val="FFFFFF"/>
                </a:solidFill>
                <a:ea typeface="+mn-lt"/>
                <a:cs typeface="+mn-lt"/>
              </a:rPr>
              <a:t>Maximum surge capacity of 60,000 amps</a:t>
            </a:r>
            <a:endParaRPr lang="en-US" dirty="0"/>
          </a:p>
          <a:p>
            <a:pPr marL="285750" indent="-285750">
              <a:buFont typeface="Wingdings"/>
              <a:buChar char="ü"/>
            </a:pPr>
            <a:r>
              <a:rPr lang="en-US" sz="1400" dirty="0">
                <a:solidFill>
                  <a:srgbClr val="FFFFFF"/>
                </a:solidFill>
                <a:ea typeface="+mn-lt"/>
                <a:cs typeface="+mn-lt"/>
              </a:rPr>
              <a:t>Easy to read status light</a:t>
            </a:r>
            <a:endParaRPr lang="en-US" dirty="0">
              <a:solidFill>
                <a:srgbClr val="000000"/>
              </a:solidFill>
              <a:ea typeface="+mn-lt"/>
              <a:cs typeface="+mn-lt"/>
            </a:endParaRPr>
          </a:p>
          <a:p>
            <a:pPr marL="285750" indent="-285750">
              <a:buFont typeface="Wingdings"/>
              <a:buChar char="ü"/>
            </a:pPr>
            <a:r>
              <a:rPr lang="en-US" sz="1400" dirty="0">
                <a:solidFill>
                  <a:srgbClr val="FFFFFF"/>
                </a:solidFill>
                <a:ea typeface="+mn-lt"/>
                <a:cs typeface="+mn-lt"/>
              </a:rPr>
              <a:t>Easy 3-wire installation </a:t>
            </a:r>
            <a:endParaRPr lang="en-US" dirty="0"/>
          </a:p>
          <a:p>
            <a:pPr marL="285750" indent="-285750">
              <a:buFont typeface="Wingdings"/>
              <a:buChar char="ü"/>
            </a:pPr>
            <a:r>
              <a:rPr lang="en-US" sz="1400" dirty="0">
                <a:solidFill>
                  <a:srgbClr val="FFFFFF"/>
                </a:solidFill>
                <a:ea typeface="+mn-lt"/>
                <a:cs typeface="+mn-lt"/>
              </a:rPr>
              <a:t>Designed and assembled in USA</a:t>
            </a:r>
            <a:endParaRPr lang="en-US" dirty="0"/>
          </a:p>
          <a:p>
            <a:endParaRPr lang="en-US" sz="1400" dirty="0">
              <a:solidFill>
                <a:srgbClr val="FFFFFF"/>
              </a:solidFill>
              <a:ea typeface="DM Sans Bold"/>
              <a:cs typeface="DM Sans Bold"/>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dirty="0">
                <a:solidFill>
                  <a:schemeClr val="bg1"/>
                </a:solidFill>
                <a:ea typeface="+mn-lt"/>
                <a:cs typeface="+mn-lt"/>
              </a:rPr>
              <a:t>Service voltage: 120/240 volts, single phase </a:t>
            </a:r>
          </a:p>
          <a:p>
            <a:pPr marL="171450" indent="-171450">
              <a:buFont typeface="Wingdings"/>
              <a:buChar char="ü"/>
            </a:pPr>
            <a:r>
              <a:rPr lang="en-US" sz="1400" dirty="0">
                <a:solidFill>
                  <a:schemeClr val="bg1"/>
                </a:solidFill>
                <a:ea typeface="+mn-lt"/>
                <a:cs typeface="+mn-lt"/>
              </a:rPr>
              <a:t> Maximum surge current: 60,000 amps </a:t>
            </a:r>
          </a:p>
          <a:p>
            <a:pPr marL="171450" indent="-171450">
              <a:buFont typeface="Wingdings"/>
              <a:buChar char="ü"/>
            </a:pPr>
            <a:r>
              <a:rPr lang="en-US" sz="1400" dirty="0">
                <a:solidFill>
                  <a:schemeClr val="bg1"/>
                </a:solidFill>
                <a:ea typeface="+mn-lt"/>
                <a:cs typeface="+mn-lt"/>
              </a:rPr>
              <a:t>Maximum energy dissipation: 612 Joules</a:t>
            </a:r>
          </a:p>
          <a:p>
            <a:pPr marL="171450" indent="-171450">
              <a:buFont typeface="Wingdings"/>
              <a:buChar char="ü"/>
            </a:pPr>
            <a:r>
              <a:rPr lang="en-US" sz="1400" dirty="0">
                <a:solidFill>
                  <a:schemeClr val="bg1"/>
                </a:solidFill>
                <a:ea typeface="+mn-lt"/>
                <a:cs typeface="+mn-lt"/>
              </a:rPr>
              <a:t>AC protection modes: L-L, L-G</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87DC3D04-89FF-8E44-6952-518B51DDA73C}"/>
              </a:ext>
            </a:extLst>
          </p:cNvPr>
          <p:cNvPicPr>
            <a:picLocks noChangeAspect="1"/>
          </p:cNvPicPr>
          <p:nvPr/>
        </p:nvPicPr>
        <p:blipFill>
          <a:blip r:embed="rId4"/>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B73C246D-FB6C-8729-687A-6C5A4756E103}"/>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45ED6C0D-F180-F391-4EE2-009A8511AF83}"/>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298987A4-C6E1-609C-4909-5C24F7D7BF57}"/>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EFF30106-31AC-FBAB-40BE-9315F07ED343}"/>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0002778A-5374-A47E-FDF4-38A98711CFED}"/>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1145CE57-D8BA-5CF5-6E7F-D3F4CF9B64FA}"/>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BE3B9B05-6DA9-8070-819B-0FDA8142E163}"/>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F6EC48C6-408D-66DB-8544-9FFECB750F9F}"/>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F402DC56-1B51-7FED-691A-78A30BF1CB79}"/>
              </a:ext>
            </a:extLst>
          </p:cNvPr>
          <p:cNvGrpSpPr/>
          <p:nvPr/>
        </p:nvGrpSpPr>
        <p:grpSpPr>
          <a:xfrm>
            <a:off x="10926738" y="3838507"/>
            <a:ext cx="978383" cy="662856"/>
            <a:chOff x="10987618" y="59026"/>
            <a:chExt cx="1074383" cy="746856"/>
          </a:xfrm>
        </p:grpSpPr>
        <p:sp>
          <p:nvSpPr>
            <p:cNvPr id="36" name="Rectangle 35">
              <a:extLst>
                <a:ext uri="{FF2B5EF4-FFF2-40B4-BE49-F238E27FC236}">
                  <a16:creationId xmlns:a16="http://schemas.microsoft.com/office/drawing/2014/main" id="{97B25D1D-02FB-CABB-54E2-AA6D527BD9C6}"/>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163CF69A-18B2-6159-252C-5F5467DE070A}"/>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10" name="TextBox 9">
            <a:extLst>
              <a:ext uri="{FF2B5EF4-FFF2-40B4-BE49-F238E27FC236}">
                <a16:creationId xmlns:a16="http://schemas.microsoft.com/office/drawing/2014/main" id="{B9095941-77F0-A7CF-0747-5035F52CEDC9}"/>
              </a:ext>
            </a:extLst>
          </p:cNvPr>
          <p:cNvSpPr txBox="1"/>
          <p:nvPr/>
        </p:nvSpPr>
        <p:spPr>
          <a:xfrm>
            <a:off x="127739" y="1569214"/>
            <a:ext cx="7546458" cy="4770537"/>
          </a:xfrm>
          <a:prstGeom prst="rect">
            <a:avLst/>
          </a:prstGeom>
          <a:noFill/>
        </p:spPr>
        <p:txBody>
          <a:bodyPr wrap="square" lIns="91440" tIns="45720" rIns="91440" bIns="45720" rtlCol="0" anchor="t">
            <a:spAutoFit/>
          </a:bodyPr>
          <a:lstStyle/>
          <a:p>
            <a:endParaRPr lang="en-US" b="1">
              <a:ea typeface="DM Sans"/>
              <a:cs typeface="DM Sans"/>
              <a:sym typeface="DM Sans"/>
            </a:endParaRPr>
          </a:p>
          <a:p>
            <a:r>
              <a:rPr lang="en-US" sz="1600" b="1" dirty="0">
                <a:ea typeface="DM Sans"/>
                <a:cs typeface="DM Sans"/>
                <a:sym typeface="DM Sans"/>
              </a:rPr>
              <a:t>Why do we need Surge Protectors?</a:t>
            </a:r>
            <a:endParaRPr lang="en-US" sz="1600" dirty="0"/>
          </a:p>
          <a:p>
            <a:pPr marL="285750" indent="-285750">
              <a:buFont typeface="Arial" panose="020B0604020202020204" pitchFamily="34" charset="0"/>
              <a:buChar char="•"/>
            </a:pPr>
            <a:r>
              <a:rPr lang="en-US" sz="1400" dirty="0">
                <a:ea typeface="DM Sans"/>
                <a:cs typeface="DM Sans"/>
                <a:sym typeface="DM Sans"/>
              </a:rPr>
              <a:t>Single-phase power can have surges caused by lightning strikes, power outages, or an electrical overload</a:t>
            </a:r>
            <a:endParaRPr lang="en-US" sz="1400" dirty="0">
              <a:ea typeface="DM Sans"/>
              <a:cs typeface="DM Sans"/>
            </a:endParaRPr>
          </a:p>
          <a:p>
            <a:pPr marL="285750" indent="-285750">
              <a:buFont typeface="Arial" panose="020B0604020202020204" pitchFamily="34" charset="0"/>
              <a:buChar char="•"/>
            </a:pPr>
            <a:r>
              <a:rPr lang="en-US" sz="1400" dirty="0">
                <a:ea typeface="+mn-lt"/>
                <a:cs typeface="+mn-lt"/>
                <a:sym typeface="DM Sans"/>
              </a:rPr>
              <a:t>The power</a:t>
            </a:r>
            <a:r>
              <a:rPr lang="en-US" sz="1400" dirty="0">
                <a:ea typeface="+mn-lt"/>
                <a:cs typeface="+mn-lt"/>
              </a:rPr>
              <a:t> grid is taxed more than ever by voltage surges, spikes and irregularities caused by increased usage of the grid and changing weather patterns</a:t>
            </a:r>
            <a:endParaRPr lang="en-US" dirty="0"/>
          </a:p>
          <a:p>
            <a:pPr marL="285750" indent="-285750">
              <a:buFont typeface="Arial" panose="020B0604020202020204" pitchFamily="34" charset="0"/>
              <a:buChar char="•"/>
            </a:pPr>
            <a:r>
              <a:rPr lang="en-US" sz="1400" dirty="0">
                <a:ea typeface="DM Sans"/>
                <a:cs typeface="DM Sans"/>
              </a:rPr>
              <a:t>ICM controls has a low-cost option to these type of issues</a:t>
            </a:r>
          </a:p>
          <a:p>
            <a:pPr marL="285750" indent="-285750">
              <a:buFont typeface="Arial" panose="020B0604020202020204" pitchFamily="34" charset="0"/>
              <a:buChar char="•"/>
            </a:pPr>
            <a:endParaRPr lang="en-US" sz="1400" dirty="0">
              <a:ea typeface="DM Sans"/>
              <a:cs typeface="DM Sans"/>
              <a:sym typeface="DM Sans"/>
            </a:endParaRPr>
          </a:p>
          <a:p>
            <a:r>
              <a:rPr lang="en-US" sz="1600" b="1" dirty="0">
                <a:ea typeface="DM Sans"/>
                <a:cs typeface="DM Sans"/>
                <a:sym typeface="DM Sans"/>
              </a:rPr>
              <a:t>The value of the ICM controls Single Phase Surge Protector</a:t>
            </a:r>
            <a:endParaRPr lang="en-US" sz="1600" dirty="0">
              <a:ea typeface="DM Sans"/>
              <a:cs typeface="DM Sans"/>
            </a:endParaRPr>
          </a:p>
          <a:p>
            <a:pPr marL="285750" indent="-285750">
              <a:buFont typeface="Arial"/>
              <a:buChar char="•"/>
            </a:pPr>
            <a:r>
              <a:rPr lang="en-US" sz="1400" dirty="0"/>
              <a:t>ICM provides a USA manufactured option </a:t>
            </a:r>
          </a:p>
          <a:p>
            <a:pPr marL="285750" indent="-285750">
              <a:buFont typeface="Arial"/>
              <a:buChar char="•"/>
            </a:pPr>
            <a:r>
              <a:rPr lang="en-US" sz="1400" dirty="0"/>
              <a:t>The ICM517A-Lite is a compact  low-cost  option to higher cost single phase surge protectors</a:t>
            </a:r>
            <a:endParaRPr lang="en-US" sz="1400" dirty="0">
              <a:ea typeface="+mn-lt"/>
              <a:cs typeface="+mn-lt"/>
            </a:endParaRPr>
          </a:p>
          <a:p>
            <a:pPr marL="285750" indent="-285750">
              <a:buFont typeface="Arial"/>
              <a:buChar char="•"/>
            </a:pPr>
            <a:r>
              <a:rPr lang="en-US" sz="1400" dirty="0">
                <a:ea typeface="+mn-lt"/>
                <a:cs typeface="+mn-lt"/>
              </a:rPr>
              <a:t>Provides commercial property owners with peace of mind, contractors with a reliable selling proposition, and wholesalers with a high demand product.</a:t>
            </a:r>
            <a:endParaRPr lang="en-US" sz="1400" dirty="0"/>
          </a:p>
          <a:p>
            <a:pPr marL="285750" indent="-285750">
              <a:buFont typeface="Arial"/>
              <a:buChar char="•"/>
            </a:pPr>
            <a:r>
              <a:rPr lang="en-US" sz="1400" dirty="0"/>
              <a:t>Durable NEMA 4X enclosure for indoor/outdoor installation with easy to see status LED</a:t>
            </a:r>
          </a:p>
          <a:p>
            <a:pPr marL="285750" indent="-285750">
              <a:buFont typeface="Arial"/>
              <a:buChar char="•"/>
            </a:pPr>
            <a:r>
              <a:rPr lang="en-US" sz="1400" dirty="0"/>
              <a:t>Reliable surge suppression using TMOV technology which allows for safe disabling of the surge elements when a surge exceeds the thermal limits of the device.</a:t>
            </a:r>
          </a:p>
          <a:p>
            <a:pPr marL="285750" indent="-285750">
              <a:buFont typeface="Arial"/>
              <a:buChar char="•"/>
            </a:pPr>
            <a:endParaRPr lang="en-US" sz="1400" dirty="0"/>
          </a:p>
          <a:p>
            <a:r>
              <a:rPr lang="en-US" sz="1600" b="1" dirty="0"/>
              <a:t>Operation:</a:t>
            </a:r>
            <a:endParaRPr lang="en-US" dirty="0"/>
          </a:p>
          <a:p>
            <a:pPr marL="285750" indent="-285750">
              <a:buFont typeface="Arial" panose="020B0604020202020204" pitchFamily="34" charset="0"/>
              <a:buChar char="•"/>
            </a:pPr>
            <a:r>
              <a:rPr lang="en-US" sz="1400" dirty="0">
                <a:ea typeface="+mn-lt"/>
                <a:cs typeface="+mn-lt"/>
              </a:rPr>
              <a:t>When a surge occurs, the ICM517A-Lite absorbs and dissipates the surge up to  a maximum surge capacity of 60,000 amps</a:t>
            </a:r>
          </a:p>
          <a:p>
            <a:pPr marL="285750" indent="-285750">
              <a:buFont typeface="Arial" panose="020B0604020202020204" pitchFamily="34" charset="0"/>
              <a:buChar char="•"/>
            </a:pPr>
            <a:endParaRPr lang="en-US" sz="1400"/>
          </a:p>
        </p:txBody>
      </p:sp>
      <p:pic>
        <p:nvPicPr>
          <p:cNvPr id="3" name="Picture 2" descr="A blue label with white text&#10;&#10;AI-generated content may be incorrect.">
            <a:extLst>
              <a:ext uri="{FF2B5EF4-FFF2-40B4-BE49-F238E27FC236}">
                <a16:creationId xmlns:a16="http://schemas.microsoft.com/office/drawing/2014/main" id="{4E372039-68B0-E271-7DEB-9AF45AE210A4}"/>
              </a:ext>
            </a:extLst>
          </p:cNvPr>
          <p:cNvPicPr>
            <a:picLocks noChangeAspect="1"/>
          </p:cNvPicPr>
          <p:nvPr/>
        </p:nvPicPr>
        <p:blipFill>
          <a:blip r:embed="rId7"/>
          <a:stretch>
            <a:fillRect/>
          </a:stretch>
        </p:blipFill>
        <p:spPr>
          <a:xfrm>
            <a:off x="5786425" y="0"/>
            <a:ext cx="2021412" cy="2624165"/>
          </a:xfrm>
          <a:prstGeom prst="rect">
            <a:avLst/>
          </a:prstGeom>
        </p:spPr>
      </p:pic>
    </p:spTree>
    <p:extLst>
      <p:ext uri="{BB962C8B-B14F-4D97-AF65-F5344CB8AC3E}">
        <p14:creationId xmlns:p14="http://schemas.microsoft.com/office/powerpoint/2010/main" val="3668927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5C03F-9C8B-00BD-39F3-EA5150A61163}"/>
            </a:ext>
          </a:extLst>
        </p:cNvPr>
        <p:cNvGrpSpPr/>
        <p:nvPr/>
      </p:nvGrpSpPr>
      <p:grpSpPr>
        <a:xfrm>
          <a:off x="0" y="0"/>
          <a:ext cx="0" cy="0"/>
          <a:chOff x="0" y="0"/>
          <a:chExt cx="0" cy="0"/>
        </a:xfrm>
      </p:grpSpPr>
      <p:pic>
        <p:nvPicPr>
          <p:cNvPr id="7" name="Picture 6" descr="A close-up of a split phase protection device&#10;&#10;AI-generated content may be incorrect.">
            <a:extLst>
              <a:ext uri="{FF2B5EF4-FFF2-40B4-BE49-F238E27FC236}">
                <a16:creationId xmlns:a16="http://schemas.microsoft.com/office/drawing/2014/main" id="{FAE7E543-9C15-35E0-6EA8-F84533AF598F}"/>
              </a:ext>
            </a:extLst>
          </p:cNvPr>
          <p:cNvPicPr>
            <a:picLocks noChangeAspect="1"/>
          </p:cNvPicPr>
          <p:nvPr/>
        </p:nvPicPr>
        <p:blipFill>
          <a:blip r:embed="rId3"/>
          <a:stretch>
            <a:fillRect/>
          </a:stretch>
        </p:blipFill>
        <p:spPr>
          <a:xfrm>
            <a:off x="6603975" y="4470884"/>
            <a:ext cx="1790867" cy="1863782"/>
          </a:xfrm>
          <a:prstGeom prst="rect">
            <a:avLst/>
          </a:prstGeom>
        </p:spPr>
      </p:pic>
      <p:sp>
        <p:nvSpPr>
          <p:cNvPr id="42" name="Rectangle 41">
            <a:extLst>
              <a:ext uri="{FF2B5EF4-FFF2-40B4-BE49-F238E27FC236}">
                <a16:creationId xmlns:a16="http://schemas.microsoft.com/office/drawing/2014/main" id="{D2C1A6C5-D753-A58B-E219-ABFC6C90E41B}"/>
              </a:ext>
            </a:extLst>
          </p:cNvPr>
          <p:cNvSpPr/>
          <p:nvPr/>
        </p:nvSpPr>
        <p:spPr>
          <a:xfrm rot="10800000">
            <a:off x="7801537" y="-5367"/>
            <a:ext cx="4374891" cy="481061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B5B36BAE-FB9B-AE89-50C7-61C382826276}"/>
              </a:ext>
            </a:extLst>
          </p:cNvPr>
          <p:cNvPicPr>
            <a:picLocks noChangeAspect="1"/>
          </p:cNvPicPr>
          <p:nvPr/>
        </p:nvPicPr>
        <p:blipFill>
          <a:blip r:embed="rId4">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A79A74DC-B378-D51F-4F45-1AFF040641A7}"/>
              </a:ext>
            </a:extLst>
          </p:cNvPr>
          <p:cNvSpPr txBox="1">
            <a:spLocks/>
          </p:cNvSpPr>
          <p:nvPr/>
        </p:nvSpPr>
        <p:spPr>
          <a:xfrm>
            <a:off x="128623" y="804723"/>
            <a:ext cx="7627761"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a:rPr>
              <a:t>ICM518 – Three-Phase Surge Protection</a:t>
            </a:r>
            <a:endParaRPr lang="en-US" sz="32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58DE2727-CB7F-9806-0CD5-E33C8B048A71}"/>
              </a:ext>
            </a:extLst>
          </p:cNvPr>
          <p:cNvSpPr txBox="1"/>
          <p:nvPr/>
        </p:nvSpPr>
        <p:spPr>
          <a:xfrm>
            <a:off x="8031068" y="3658579"/>
            <a:ext cx="3609267" cy="2402774"/>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dirty="0"/>
          </a:p>
          <a:p>
            <a:r>
              <a:rPr lang="en-US" sz="1200" dirty="0">
                <a:solidFill>
                  <a:schemeClr val="bg1"/>
                </a:solidFill>
                <a:ea typeface="+mn-lt"/>
                <a:cs typeface="+mn-lt"/>
              </a:rPr>
              <a:t>■ </a:t>
            </a:r>
            <a:r>
              <a:rPr lang="en-US" sz="1100" dirty="0">
                <a:solidFill>
                  <a:schemeClr val="bg1"/>
                </a:solidFill>
                <a:ea typeface="+mn-lt"/>
                <a:cs typeface="+mn-lt"/>
              </a:rPr>
              <a:t>ASCO: 420120S ■ Eaton: SP1-240S, SP2-240S ■ ERICO (</a:t>
            </a:r>
            <a:r>
              <a:rPr lang="en-US" sz="1100" dirty="0" err="1">
                <a:solidFill>
                  <a:schemeClr val="bg1"/>
                </a:solidFill>
                <a:ea typeface="+mn-lt"/>
                <a:cs typeface="+mn-lt"/>
              </a:rPr>
              <a:t>Critec</a:t>
            </a:r>
            <a:r>
              <a:rPr lang="en-US" sz="1100" dirty="0">
                <a:solidFill>
                  <a:schemeClr val="bg1"/>
                </a:solidFill>
                <a:ea typeface="+mn-lt"/>
                <a:cs typeface="+mn-lt"/>
              </a:rPr>
              <a:t>): TDX50C240 ■ Generac: G0073000 ■ Intermatic: AG2401C3, IG1200RC3, IG1240RC3, IG3240RC3 ■ Leviton: 55240-ASA ■ MARS: 83905 ■ Siemons: TPS3A</a:t>
            </a:r>
            <a:endParaRPr lang="en-US" sz="1100" dirty="0">
              <a:solidFill>
                <a:schemeClr val="bg1"/>
              </a:solidFill>
            </a:endParaRPr>
          </a:p>
          <a:p>
            <a:pPr>
              <a:spcBef>
                <a:spcPct val="0"/>
              </a:spcBef>
            </a:pPr>
            <a:endParaRPr lang="en-US" sz="1600" b="1">
              <a:solidFill>
                <a:srgbClr val="3CA1D5"/>
              </a:solidFill>
            </a:endParaRPr>
          </a:p>
          <a:p>
            <a:pPr>
              <a:lnSpc>
                <a:spcPts val="5347"/>
              </a:lnSpc>
              <a:spcBef>
                <a:spcPct val="0"/>
              </a:spcBef>
            </a:pPr>
            <a:endParaRPr lang="en-US" sz="1600" b="1">
              <a:solidFill>
                <a:srgbClr val="3CA1D5"/>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99FC09C2-1264-1F88-BB5A-77083A583F69}"/>
              </a:ext>
            </a:extLst>
          </p:cNvPr>
          <p:cNvSpPr txBox="1"/>
          <p:nvPr/>
        </p:nvSpPr>
        <p:spPr>
          <a:xfrm>
            <a:off x="8047744" y="6176"/>
            <a:ext cx="4137382" cy="3634328"/>
          </a:xfrm>
          <a:prstGeom prst="rect">
            <a:avLst/>
          </a:prstGeom>
        </p:spPr>
        <p:txBody>
          <a:bodyPr wrap="square" lIns="0" tIns="0" rIns="0" bIns="0" rtlCol="0" anchor="t">
            <a:spAutoFit/>
          </a:bodyPr>
          <a:lstStyle/>
          <a:p>
            <a:pPr>
              <a:lnSpc>
                <a:spcPts val="5347"/>
              </a:lnSpc>
              <a:spcBef>
                <a:spcPct val="0"/>
              </a:spcBef>
            </a:pPr>
            <a:r>
              <a:rPr lang="en-US" sz="1600" b="1" dirty="0">
                <a:solidFill>
                  <a:srgbClr val="3CA1D5"/>
                </a:solidFill>
                <a:ea typeface="+mn-lt"/>
                <a:cs typeface="+mn-lt"/>
                <a:sym typeface="DM Sans Bold"/>
              </a:rPr>
              <a:t>FEATURES</a:t>
            </a:r>
            <a:r>
              <a:rPr lang="en-US" sz="1600" b="1" dirty="0">
                <a:solidFill>
                  <a:srgbClr val="3CA1D5"/>
                </a:solidFill>
                <a:ea typeface="DM Sans Bold"/>
                <a:cs typeface="DM Sans Bold"/>
                <a:sym typeface="DM Sans Bold"/>
              </a:rPr>
              <a:t>:</a:t>
            </a:r>
          </a:p>
          <a:p>
            <a:pPr marL="285750" indent="-285750">
              <a:buFont typeface="Wingdings"/>
              <a:buChar char="ü"/>
            </a:pPr>
            <a:r>
              <a:rPr lang="en-US" sz="1400" dirty="0">
                <a:solidFill>
                  <a:schemeClr val="bg1"/>
                </a:solidFill>
                <a:ea typeface="+mn-lt"/>
                <a:cs typeface="+mn-lt"/>
              </a:rPr>
              <a:t>Easy 3-wire installation </a:t>
            </a:r>
          </a:p>
          <a:p>
            <a:pPr marL="285750" indent="-285750">
              <a:buFont typeface="Wingdings"/>
              <a:buChar char="ü"/>
            </a:pPr>
            <a:r>
              <a:rPr lang="en-US" sz="1400" dirty="0">
                <a:solidFill>
                  <a:schemeClr val="bg1"/>
                </a:solidFill>
                <a:ea typeface="+mn-lt"/>
                <a:cs typeface="+mn-lt"/>
              </a:rPr>
              <a:t>3/4” conduit connection </a:t>
            </a:r>
          </a:p>
          <a:p>
            <a:pPr marL="285750" indent="-285750">
              <a:buFont typeface="Wingdings"/>
              <a:buChar char="ü"/>
            </a:pPr>
            <a:r>
              <a:rPr lang="en-US" sz="1400" dirty="0">
                <a:solidFill>
                  <a:schemeClr val="bg1"/>
                </a:solidFill>
                <a:ea typeface="+mn-lt"/>
                <a:cs typeface="+mn-lt"/>
              </a:rPr>
              <a:t>Green LED indicator tells whether the device is operational </a:t>
            </a:r>
          </a:p>
          <a:p>
            <a:pPr marL="285750" indent="-285750">
              <a:buFont typeface="Wingdings"/>
              <a:buChar char="ü"/>
            </a:pPr>
            <a:r>
              <a:rPr lang="en-US" sz="1400" dirty="0">
                <a:solidFill>
                  <a:schemeClr val="bg1"/>
                </a:solidFill>
                <a:ea typeface="+mn-lt"/>
                <a:cs typeface="+mn-lt"/>
              </a:rPr>
              <a:t>Low cost, high performance </a:t>
            </a:r>
          </a:p>
          <a:p>
            <a:pPr marL="285750" indent="-285750">
              <a:buFont typeface="Wingdings"/>
              <a:buChar char="ü"/>
            </a:pPr>
            <a:r>
              <a:rPr lang="en-US" sz="1400" dirty="0">
                <a:solidFill>
                  <a:schemeClr val="bg1"/>
                </a:solidFill>
                <a:ea typeface="+mn-lt"/>
                <a:cs typeface="+mn-lt"/>
              </a:rPr>
              <a:t>Rugged and reliable </a:t>
            </a:r>
          </a:p>
          <a:p>
            <a:pPr marL="285750" indent="-285750">
              <a:buFont typeface="Wingdings"/>
              <a:buChar char="ü"/>
            </a:pPr>
            <a:r>
              <a:rPr lang="en-US" sz="1400" dirty="0">
                <a:solidFill>
                  <a:schemeClr val="bg1"/>
                </a:solidFill>
                <a:ea typeface="+mn-lt"/>
                <a:cs typeface="+mn-lt"/>
              </a:rPr>
              <a:t>UL Listed Type 1 or Type 2 SPD</a:t>
            </a:r>
            <a:endParaRPr lang="en-US" sz="1400" dirty="0">
              <a:solidFill>
                <a:schemeClr val="bg1"/>
              </a:solidFill>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dirty="0">
                <a:solidFill>
                  <a:schemeClr val="bg1"/>
                </a:solidFill>
                <a:ea typeface="+mn-lt"/>
                <a:cs typeface="+mn-lt"/>
              </a:rPr>
              <a:t>Service voltage: Split-phase 240 VAC </a:t>
            </a:r>
          </a:p>
          <a:p>
            <a:pPr marL="171450" indent="-171450">
              <a:buFont typeface="Wingdings"/>
              <a:buChar char="ü"/>
            </a:pPr>
            <a:r>
              <a:rPr lang="en-US" sz="1400" dirty="0">
                <a:solidFill>
                  <a:schemeClr val="bg1"/>
                </a:solidFill>
                <a:ea typeface="+mn-lt"/>
                <a:cs typeface="+mn-lt"/>
              </a:rPr>
              <a:t>Short Circuit Current Rating (SCCR): 200 kA </a:t>
            </a:r>
          </a:p>
          <a:p>
            <a:pPr marL="171450" indent="-171450">
              <a:buFont typeface="Wingdings"/>
              <a:buChar char="ü"/>
            </a:pPr>
            <a:r>
              <a:rPr lang="en-US" sz="1400" dirty="0">
                <a:solidFill>
                  <a:schemeClr val="bg1"/>
                </a:solidFill>
                <a:ea typeface="+mn-lt"/>
                <a:cs typeface="+mn-lt"/>
              </a:rPr>
              <a:t>Maximum Surge Current: 100 kA </a:t>
            </a:r>
          </a:p>
          <a:p>
            <a:pPr marL="171450" indent="-171450">
              <a:buFont typeface="Wingdings"/>
              <a:buChar char="ü"/>
            </a:pPr>
            <a:r>
              <a:rPr lang="en-US" sz="1400" dirty="0">
                <a:solidFill>
                  <a:schemeClr val="bg1"/>
                </a:solidFill>
                <a:ea typeface="+mn-lt"/>
                <a:cs typeface="+mn-lt"/>
              </a:rPr>
              <a:t>Nominal discharge current (In): 20kA </a:t>
            </a:r>
          </a:p>
          <a:p>
            <a:pPr marL="171450" indent="-171450">
              <a:buFont typeface="Wingdings"/>
              <a:buChar char="ü"/>
            </a:pPr>
            <a:r>
              <a:rPr lang="en-US" sz="1400" dirty="0">
                <a:solidFill>
                  <a:schemeClr val="bg1"/>
                </a:solidFill>
                <a:ea typeface="+mn-lt"/>
                <a:cs typeface="+mn-lt"/>
              </a:rPr>
              <a:t>Protection mode: L1-L2, L1-N, L2-N</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3B559447-D1A4-04B5-9BE6-3C8CEFA0D7A0}"/>
              </a:ext>
            </a:extLst>
          </p:cNvPr>
          <p:cNvPicPr>
            <a:picLocks noChangeAspect="1"/>
          </p:cNvPicPr>
          <p:nvPr/>
        </p:nvPicPr>
        <p:blipFill>
          <a:blip r:embed="rId5"/>
          <a:stretch>
            <a:fillRect/>
          </a:stretch>
        </p:blipFill>
        <p:spPr>
          <a:xfrm>
            <a:off x="262897" y="193702"/>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EDFC2FE6-41D0-D132-22C4-7AE54F6B12FF}"/>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CE6FF553-6CD2-1AD3-C700-9EF0F346F6A9}"/>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24B50908-DF70-21C6-C700-985835152745}"/>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B2334E90-E4EA-A101-CA51-87A8A1F950C4}"/>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80A26014-E985-6236-0071-1E6A1FF69C3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2C19B7E4-2D5B-F3EC-F0C6-874356EAE56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0815A123-B173-C69E-5E91-D5455BC3CF69}"/>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AA966851-DE5B-B751-0898-DC471DE5EBD0}"/>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BA636310-712E-B59C-DC51-A155C2A49894}"/>
              </a:ext>
            </a:extLst>
          </p:cNvPr>
          <p:cNvSpPr txBox="1"/>
          <p:nvPr/>
        </p:nvSpPr>
        <p:spPr>
          <a:xfrm>
            <a:off x="128622" y="1273929"/>
            <a:ext cx="6554281" cy="4985980"/>
          </a:xfrm>
          <a:prstGeom prst="rect">
            <a:avLst/>
          </a:prstGeom>
          <a:noFill/>
        </p:spPr>
        <p:txBody>
          <a:bodyPr wrap="square" lIns="91440" tIns="45720" rIns="91440" bIns="45720" rtlCol="0" anchor="t">
            <a:spAutoFit/>
          </a:bodyPr>
          <a:lstStyle/>
          <a:p>
            <a:endParaRPr lang="en-US" dirty="0">
              <a:ea typeface="DM Sans"/>
              <a:cs typeface="DM Sans"/>
            </a:endParaRPr>
          </a:p>
          <a:p>
            <a:r>
              <a:rPr lang="en-US" sz="1600" b="1" dirty="0">
                <a:ea typeface="DM Sans"/>
                <a:cs typeface="DM Sans"/>
                <a:sym typeface="DM Sans"/>
              </a:rPr>
              <a:t>Why do we need Surge Protectors?</a:t>
            </a:r>
            <a:endParaRPr lang="en-US" sz="1600" dirty="0"/>
          </a:p>
          <a:p>
            <a:pPr marL="285750" indent="-285750">
              <a:buFont typeface="Arial,Sans-Serif"/>
              <a:buChar char="•"/>
            </a:pPr>
            <a:r>
              <a:rPr lang="en-US" sz="1400" dirty="0">
                <a:ea typeface="DM Sans"/>
                <a:cs typeface="DM Sans"/>
                <a:sym typeface="DM Sans"/>
              </a:rPr>
              <a:t>Three-phase power can have surges caused by lightning strikes, power outages, or an electrical overload</a:t>
            </a:r>
            <a:endParaRPr lang="en-US" sz="1400" dirty="0">
              <a:ea typeface="DM Sans"/>
              <a:cs typeface="DM Sans"/>
            </a:endParaRPr>
          </a:p>
          <a:p>
            <a:pPr marL="285750" indent="-285750">
              <a:buFont typeface="Arial,Sans-Serif"/>
              <a:buChar char="•"/>
            </a:pPr>
            <a:r>
              <a:rPr lang="en-US" sz="1400" dirty="0">
                <a:ea typeface="DM Sans"/>
                <a:cs typeface="DM Sans"/>
                <a:sym typeface="DM Sans"/>
              </a:rPr>
              <a:t>Surges can permanently damage three-phase equipment which can present a major expense to replace</a:t>
            </a:r>
            <a:endParaRPr lang="en-US" sz="1400" dirty="0">
              <a:ea typeface="DM Sans"/>
              <a:cs typeface="DM Sans"/>
            </a:endParaRPr>
          </a:p>
          <a:p>
            <a:pPr marL="285750" indent="-285750">
              <a:buFont typeface="Arial,Sans-Serif"/>
              <a:buChar char="•"/>
            </a:pPr>
            <a:r>
              <a:rPr lang="en-US" sz="1400" dirty="0">
                <a:ea typeface="DM Sans"/>
                <a:cs typeface="DM Sans"/>
                <a:sym typeface="DM Sans"/>
              </a:rPr>
              <a:t>With an ICM518 wired into your system, you can have peace of mind that your equipment is protected</a:t>
            </a:r>
            <a:endParaRPr lang="en-US" dirty="0">
              <a:sym typeface="DM Sans"/>
            </a:endParaRPr>
          </a:p>
          <a:p>
            <a:pPr marL="285750" indent="-285750">
              <a:buFont typeface="Arial,Sans-Serif" panose="020B0604020202020204" pitchFamily="34" charset="0"/>
              <a:buChar char="•"/>
            </a:pPr>
            <a:endParaRPr lang="en-US" sz="1400" dirty="0">
              <a:ea typeface="DM Sans"/>
              <a:cs typeface="DM Sans"/>
            </a:endParaRPr>
          </a:p>
          <a:p>
            <a:r>
              <a:rPr lang="en-US" sz="1600" b="1" dirty="0">
                <a:ea typeface="DM Sans"/>
                <a:cs typeface="DM Sans"/>
                <a:sym typeface="DM Sans"/>
              </a:rPr>
              <a:t>The value of the ICM controls Three-Phase Surge Protector</a:t>
            </a:r>
            <a:endParaRPr lang="en-US" sz="1600" dirty="0">
              <a:ea typeface="DM Sans"/>
              <a:cs typeface="DM Sans"/>
            </a:endParaRPr>
          </a:p>
          <a:p>
            <a:pPr marL="285750" indent="-285750">
              <a:buFont typeface="Arial,Sans-Serif"/>
              <a:buChar char="•"/>
            </a:pPr>
            <a:r>
              <a:rPr lang="en-US" sz="1400" dirty="0">
                <a:ea typeface="+mn-lt"/>
                <a:cs typeface="+mn-lt"/>
              </a:rPr>
              <a:t>The ICM518 is a UL Listed Whole-Home Surge Protective Device for 240 VAC three-phase configurations designed to protect a dwellings most valuable assets.</a:t>
            </a:r>
            <a:endParaRPr lang="en-US" sz="1400" dirty="0"/>
          </a:p>
          <a:p>
            <a:pPr marL="285750" indent="-285750">
              <a:buFont typeface="Arial,Sans-Serif"/>
              <a:buChar char="•"/>
            </a:pPr>
            <a:r>
              <a:rPr lang="en-US" sz="1400" dirty="0">
                <a:ea typeface="+mn-lt"/>
                <a:cs typeface="+mn-lt"/>
              </a:rPr>
              <a:t>The ICM518 has a NEMA Type 4X waterproof rated enclosure that is suitable for both indoor and outdoor use.</a:t>
            </a:r>
            <a:endParaRPr lang="en-US" sz="1400" dirty="0"/>
          </a:p>
          <a:p>
            <a:pPr marL="285750" indent="-285750">
              <a:buFont typeface="Arial,Sans-Serif"/>
              <a:buChar char="•"/>
            </a:pPr>
            <a:endParaRPr lang="en-US" sz="1400" dirty="0"/>
          </a:p>
          <a:p>
            <a:r>
              <a:rPr lang="en-US" sz="1600" b="1" dirty="0"/>
              <a:t>Operation:</a:t>
            </a:r>
            <a:endParaRPr lang="en-US" sz="1400" dirty="0"/>
          </a:p>
          <a:p>
            <a:pPr marL="285750" indent="-285750">
              <a:buFont typeface="Arial,Sans-Serif" panose="020B0604020202020204" pitchFamily="34" charset="0"/>
              <a:buChar char="•"/>
            </a:pPr>
            <a:r>
              <a:rPr lang="en-US" sz="1400" dirty="0">
                <a:ea typeface="+mn-lt"/>
                <a:cs typeface="+mn-lt"/>
              </a:rPr>
              <a:t>When a surge occurs, the ICM Surge Protector will absorb the surge up to the limit of the control</a:t>
            </a:r>
          </a:p>
          <a:p>
            <a:pPr marL="285750" indent="-285750">
              <a:buFont typeface="Arial,Sans-Serif" panose="020B0604020202020204" pitchFamily="34" charset="0"/>
              <a:buChar char="•"/>
            </a:pPr>
            <a:r>
              <a:rPr lang="en-US" sz="1400" dirty="0">
                <a:ea typeface="+mn-lt"/>
                <a:cs typeface="+mn-lt"/>
              </a:rPr>
              <a:t>ICM incorporates superior thermally protected metal oxide varistor technology into the three-phase surge suppressors, which allows for safe disabling of the surge elements when a surge exceeds the thermal limits of the device.</a:t>
            </a:r>
            <a:endParaRPr lang="en-US" dirty="0"/>
          </a:p>
        </p:txBody>
      </p:sp>
      <p:grpSp>
        <p:nvGrpSpPr>
          <p:cNvPr id="38" name="Group 37">
            <a:extLst>
              <a:ext uri="{FF2B5EF4-FFF2-40B4-BE49-F238E27FC236}">
                <a16:creationId xmlns:a16="http://schemas.microsoft.com/office/drawing/2014/main" id="{9B8AB242-4221-5F2F-5272-1462CADB03ED}"/>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A3292C14-F5DF-979D-D341-A3297386B98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1CC6CA33-4238-8509-A844-BF72A9EE7509}"/>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1075866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851D7-AE1D-EF65-CD81-655DAEEB5AAE}"/>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843F747-3AA3-FCAE-6FAF-7005F4C01D84}"/>
              </a:ext>
            </a:extLst>
          </p:cNvPr>
          <p:cNvSpPr/>
          <p:nvPr/>
        </p:nvSpPr>
        <p:spPr>
          <a:xfrm rot="10800000">
            <a:off x="7786297" y="-58073"/>
            <a:ext cx="4384733" cy="5299884"/>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021FC55C-7E0E-3E17-215E-2009BBB55598}"/>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28D7C828-5500-7B2F-AFCA-4D54F811D8D3}"/>
              </a:ext>
            </a:extLst>
          </p:cNvPr>
          <p:cNvSpPr txBox="1">
            <a:spLocks/>
          </p:cNvSpPr>
          <p:nvPr/>
        </p:nvSpPr>
        <p:spPr>
          <a:xfrm>
            <a:off x="128623" y="67137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ICM495 – Disconnect with Internal Surge Protection</a:t>
            </a:r>
            <a:endParaRPr lang="en-US"/>
          </a:p>
        </p:txBody>
      </p:sp>
      <p:sp>
        <p:nvSpPr>
          <p:cNvPr id="48" name="TextBox 12">
            <a:extLst>
              <a:ext uri="{FF2B5EF4-FFF2-40B4-BE49-F238E27FC236}">
                <a16:creationId xmlns:a16="http://schemas.microsoft.com/office/drawing/2014/main" id="{F1CF923D-8D00-B71A-2B23-78A02560D3C1}"/>
              </a:ext>
            </a:extLst>
          </p:cNvPr>
          <p:cNvSpPr txBox="1"/>
          <p:nvPr/>
        </p:nvSpPr>
        <p:spPr>
          <a:xfrm>
            <a:off x="8047744" y="-186619"/>
            <a:ext cx="4146562" cy="5388655"/>
          </a:xfrm>
          <a:prstGeom prst="rect">
            <a:avLst/>
          </a:prstGeom>
        </p:spPr>
        <p:txBody>
          <a:bodyPr wrap="square" lIns="0" tIns="0" rIns="0" bIns="0" rtlCol="0" anchor="t">
            <a:spAutoFit/>
          </a:bodyPr>
          <a:lstStyle/>
          <a:p>
            <a:pPr>
              <a:lnSpc>
                <a:spcPts val="5347"/>
              </a:lnSpc>
              <a:spcBef>
                <a:spcPct val="0"/>
              </a:spcBef>
            </a:pPr>
            <a:r>
              <a:rPr lang="en-US" sz="1600" b="1" dirty="0">
                <a:solidFill>
                  <a:srgbClr val="3CA1D5"/>
                </a:solidFill>
                <a:ea typeface="DM Sans Bold"/>
                <a:cs typeface="DM Sans Bold"/>
                <a:sym typeface="DM Sans Bold"/>
              </a:rPr>
              <a:t>FEATURES:</a:t>
            </a:r>
            <a:endParaRPr lang="en-US" sz="1600" b="1">
              <a:solidFill>
                <a:srgbClr val="3CA1D5"/>
              </a:solidFill>
              <a:ea typeface="+mn-lt"/>
              <a:cs typeface="+mn-lt"/>
            </a:endParaRPr>
          </a:p>
          <a:p>
            <a:pPr marL="285750" indent="-285750">
              <a:buFont typeface="Wingdings"/>
              <a:buChar char="ü"/>
            </a:pPr>
            <a:r>
              <a:rPr lang="en-US" sz="1400" dirty="0">
                <a:solidFill>
                  <a:schemeClr val="bg1"/>
                </a:solidFill>
                <a:ea typeface="+mn-lt"/>
                <a:cs typeface="+mn-lt"/>
              </a:rPr>
              <a:t>Maximum Surge Current Rating </a:t>
            </a:r>
            <a:endParaRPr lang="en-US">
              <a:solidFill>
                <a:schemeClr val="bg1"/>
              </a:solidFill>
            </a:endParaRPr>
          </a:p>
          <a:p>
            <a:r>
              <a:rPr lang="en-US" sz="1400" dirty="0">
                <a:solidFill>
                  <a:schemeClr val="bg1"/>
                </a:solidFill>
                <a:ea typeface="+mn-lt"/>
                <a:cs typeface="+mn-lt"/>
              </a:rPr>
              <a:t>        of 100kA</a:t>
            </a:r>
            <a:endParaRPr lang="en-US" sz="1400">
              <a:solidFill>
                <a:schemeClr val="bg1"/>
              </a:solidFill>
              <a:ea typeface="DM Sans Bold"/>
              <a:cs typeface="DM Sans Bold"/>
            </a:endParaRPr>
          </a:p>
          <a:p>
            <a:pPr marL="285750" indent="-285750">
              <a:buFont typeface="Wingdings"/>
              <a:buChar char="ü"/>
            </a:pPr>
            <a:r>
              <a:rPr lang="en-US" sz="1400" dirty="0">
                <a:solidFill>
                  <a:schemeClr val="bg1"/>
                </a:solidFill>
                <a:ea typeface="+mn-lt"/>
                <a:cs typeface="+mn-lt"/>
              </a:rPr>
              <a:t>Completely factory wired for quick and easy installation</a:t>
            </a:r>
            <a:endParaRPr lang="en-US" sz="1400">
              <a:solidFill>
                <a:schemeClr val="bg1"/>
              </a:solidFill>
              <a:ea typeface="DM Sans Bold"/>
              <a:cs typeface="DM Sans Bold"/>
            </a:endParaRPr>
          </a:p>
          <a:p>
            <a:pPr marL="285750" indent="-285750">
              <a:buFont typeface="Wingdings"/>
              <a:buChar char="ü"/>
            </a:pPr>
            <a:r>
              <a:rPr lang="en-US" sz="1400" dirty="0">
                <a:solidFill>
                  <a:schemeClr val="bg1"/>
                </a:solidFill>
                <a:ea typeface="+mn-lt"/>
                <a:cs typeface="+mn-lt"/>
              </a:rPr>
              <a:t>NEMA type 3R rated powder coated metal enclosure for indoor/outdoor use</a:t>
            </a:r>
            <a:endParaRPr lang="en-US" sz="1400">
              <a:solidFill>
                <a:schemeClr val="bg1"/>
              </a:solidFill>
              <a:ea typeface="DM Sans Bold"/>
              <a:cs typeface="DM Sans Bold"/>
            </a:endParaRPr>
          </a:p>
          <a:p>
            <a:pPr marL="285750" indent="-285750">
              <a:buFont typeface="Wingdings"/>
              <a:buChar char="ü"/>
            </a:pPr>
            <a:r>
              <a:rPr lang="en-US" sz="1400" dirty="0">
                <a:solidFill>
                  <a:schemeClr val="bg1"/>
                </a:solidFill>
                <a:ea typeface="+mn-lt"/>
                <a:cs typeface="+mn-lt"/>
              </a:rPr>
              <a:t>Fully accessible mounting holes, no disassembling required</a:t>
            </a:r>
            <a:endParaRPr lang="en-US" sz="1400">
              <a:solidFill>
                <a:schemeClr val="bg1"/>
              </a:solidFill>
              <a:ea typeface="DM Sans Bold"/>
              <a:cs typeface="DM Sans Bold"/>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a:solidFill>
                <a:srgbClr val="3CA1D5"/>
              </a:solidFill>
              <a:ea typeface="DM Sans Bold"/>
              <a:cs typeface="DM Sans Bold"/>
            </a:endParaRPr>
          </a:p>
          <a:p>
            <a:pPr marL="285750" indent="-285750">
              <a:buFont typeface="Wingdings"/>
              <a:buChar char="ü"/>
            </a:pPr>
            <a:r>
              <a:rPr lang="en-US" sz="1400" b="1" dirty="0">
                <a:solidFill>
                  <a:schemeClr val="bg1"/>
                </a:solidFill>
                <a:ea typeface="+mn-lt"/>
                <a:cs typeface="+mn-lt"/>
              </a:rPr>
              <a:t>Input: </a:t>
            </a:r>
          </a:p>
          <a:p>
            <a:r>
              <a:rPr lang="en-US" sz="1400" dirty="0">
                <a:solidFill>
                  <a:schemeClr val="bg1"/>
                </a:solidFill>
                <a:ea typeface="+mn-lt"/>
                <a:cs typeface="+mn-lt"/>
              </a:rPr>
              <a:t>        Voltage: Split phase 240 VAC </a:t>
            </a:r>
          </a:p>
          <a:p>
            <a:r>
              <a:rPr lang="en-US" sz="1400" dirty="0">
                <a:solidFill>
                  <a:schemeClr val="bg1"/>
                </a:solidFill>
                <a:ea typeface="+mn-lt"/>
                <a:cs typeface="+mn-lt"/>
              </a:rPr>
              <a:t>        Frequency: 50/60Hz </a:t>
            </a:r>
          </a:p>
          <a:p>
            <a:pPr marL="285750" indent="-285750">
              <a:buFont typeface="Wingdings"/>
              <a:buChar char="ü"/>
            </a:pPr>
            <a:r>
              <a:rPr lang="en-US" sz="1400" b="1" dirty="0">
                <a:solidFill>
                  <a:schemeClr val="bg1"/>
                </a:solidFill>
                <a:ea typeface="+mn-lt"/>
                <a:cs typeface="+mn-lt"/>
              </a:rPr>
              <a:t>Contact ratings: </a:t>
            </a:r>
            <a:endParaRPr lang="en-US" b="1" dirty="0">
              <a:solidFill>
                <a:schemeClr val="bg1"/>
              </a:solidFill>
            </a:endParaRPr>
          </a:p>
          <a:p>
            <a:r>
              <a:rPr lang="en-US" sz="1400" dirty="0">
                <a:solidFill>
                  <a:schemeClr val="bg1"/>
                </a:solidFill>
                <a:ea typeface="+mn-lt"/>
                <a:cs typeface="+mn-lt"/>
              </a:rPr>
              <a:t>        Voltage: 240 VAC </a:t>
            </a:r>
          </a:p>
          <a:p>
            <a:r>
              <a:rPr lang="en-US" sz="1400" dirty="0">
                <a:solidFill>
                  <a:schemeClr val="bg1"/>
                </a:solidFill>
                <a:ea typeface="+mn-lt"/>
                <a:cs typeface="+mn-lt"/>
              </a:rPr>
              <a:t>        FLA: 30A/60A (depending on model) </a:t>
            </a:r>
          </a:p>
          <a:p>
            <a:r>
              <a:rPr lang="en-US" sz="1400" dirty="0">
                <a:solidFill>
                  <a:schemeClr val="bg1"/>
                </a:solidFill>
                <a:ea typeface="+mn-lt"/>
                <a:cs typeface="+mn-lt"/>
              </a:rPr>
              <a:t>        LRA: 360A</a:t>
            </a:r>
            <a:endParaRPr lang="en-US" sz="1600" dirty="0">
              <a:solidFill>
                <a:schemeClr val="bg1"/>
              </a:solidFill>
              <a:ea typeface="+mn-lt"/>
              <a:cs typeface="+mn-lt"/>
            </a:endParaRPr>
          </a:p>
          <a:p>
            <a:r>
              <a:rPr lang="en-US" sz="1600" b="1" dirty="0">
                <a:solidFill>
                  <a:srgbClr val="3CA1D5"/>
                </a:solidFill>
                <a:ea typeface="+mn-lt"/>
                <a:cs typeface="+mn-lt"/>
              </a:rPr>
              <a:t>REPLACES</a:t>
            </a:r>
            <a:r>
              <a:rPr lang="en-US" sz="1600" b="1" dirty="0">
                <a:solidFill>
                  <a:srgbClr val="3CA1D5"/>
                </a:solidFill>
              </a:rPr>
              <a:t>:</a:t>
            </a:r>
            <a:endParaRPr lang="en-US" sz="1600" dirty="0">
              <a:solidFill>
                <a:srgbClr val="000000"/>
              </a:solidFill>
            </a:endParaRPr>
          </a:p>
          <a:p>
            <a:pPr marL="285750" indent="-285750">
              <a:buFont typeface="Wingdings"/>
              <a:buChar char="ü"/>
            </a:pPr>
            <a:r>
              <a:rPr lang="en-US" sz="1400" dirty="0">
                <a:solidFill>
                  <a:schemeClr val="bg1"/>
                </a:solidFill>
              </a:rPr>
              <a:t>All standard disconnect boxes rated for equal voltage and current configurations </a:t>
            </a:r>
          </a:p>
          <a:p>
            <a:pPr marL="285750" indent="-285750">
              <a:buFont typeface="Wingdings"/>
              <a:buChar char="ü"/>
            </a:pPr>
            <a:r>
              <a:rPr lang="en-US" sz="1400" dirty="0">
                <a:solidFill>
                  <a:schemeClr val="bg1"/>
                </a:solidFill>
              </a:rPr>
              <a:t> 30A – MARS: 83916, </a:t>
            </a:r>
            <a:r>
              <a:rPr lang="en-US" sz="1400" dirty="0" err="1">
                <a:solidFill>
                  <a:schemeClr val="bg1"/>
                </a:solidFill>
              </a:rPr>
              <a:t>RectorSeal</a:t>
            </a:r>
            <a:r>
              <a:rPr lang="en-US" sz="1400" dirty="0">
                <a:solidFill>
                  <a:schemeClr val="bg1"/>
                </a:solidFill>
              </a:rPr>
              <a:t>: RSH-50 96417 </a:t>
            </a:r>
          </a:p>
          <a:p>
            <a:pPr marL="285750" indent="-285750">
              <a:buFont typeface="Wingdings"/>
              <a:buChar char="ü"/>
            </a:pPr>
            <a:r>
              <a:rPr lang="en-US" sz="1400" dirty="0">
                <a:solidFill>
                  <a:schemeClr val="bg1"/>
                </a:solidFill>
              </a:rPr>
              <a:t> 60A – MARS: 83915, </a:t>
            </a:r>
            <a:r>
              <a:rPr lang="en-US" sz="1400" dirty="0" err="1">
                <a:solidFill>
                  <a:schemeClr val="bg1"/>
                </a:solidFill>
              </a:rPr>
              <a:t>RectorSeal</a:t>
            </a:r>
            <a:r>
              <a:rPr lang="en-US" sz="1400" dirty="0">
                <a:solidFill>
                  <a:schemeClr val="bg1"/>
                </a:solidFill>
              </a:rPr>
              <a:t>: RSH-50 96419</a:t>
            </a:r>
          </a:p>
        </p:txBody>
      </p:sp>
      <p:pic>
        <p:nvPicPr>
          <p:cNvPr id="55" name="Picture 54" descr="A blue and black logo&#10;&#10;Description automatically generated">
            <a:extLst>
              <a:ext uri="{FF2B5EF4-FFF2-40B4-BE49-F238E27FC236}">
                <a16:creationId xmlns:a16="http://schemas.microsoft.com/office/drawing/2014/main" id="{76FB08CF-0708-5AA2-D76A-958272B6A96C}"/>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9E6D46A0-476B-C042-61DC-F6686D1CF5B9}"/>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0DDDDBC8-CBE4-E90C-13F3-D986E2EBF029}"/>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34946148-F332-F8C9-128D-8BBC39CEFFFA}"/>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9B7151F9-66DD-1E3C-8BC7-CE156F323DD1}"/>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E186C182-78CB-F1DA-3418-99D974D5F5F6}"/>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C5B5DA8B-73B9-F504-36AD-E177410081A9}"/>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A671AE06-EAF6-2361-08E7-D720AEF12DA5}"/>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852C6679-3C10-E3C5-D19D-E7F6EE4175E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4A340DED-95CE-F94F-314A-25FA73AA1B07}"/>
              </a:ext>
            </a:extLst>
          </p:cNvPr>
          <p:cNvSpPr txBox="1"/>
          <p:nvPr/>
        </p:nvSpPr>
        <p:spPr>
          <a:xfrm>
            <a:off x="129494" y="1028313"/>
            <a:ext cx="5887906" cy="5478423"/>
          </a:xfrm>
          <a:prstGeom prst="rect">
            <a:avLst/>
          </a:prstGeom>
          <a:noFill/>
        </p:spPr>
        <p:txBody>
          <a:bodyPr wrap="square" lIns="91440" tIns="45720" rIns="91440" bIns="45720" rtlCol="0" anchor="t">
            <a:spAutoFit/>
          </a:bodyPr>
          <a:lstStyle/>
          <a:p>
            <a:endParaRPr lang="en-US" b="1" dirty="0">
              <a:ea typeface="DM Sans"/>
              <a:cs typeface="DM Sans"/>
              <a:sym typeface="DM Sans"/>
            </a:endParaRPr>
          </a:p>
          <a:p>
            <a:endParaRPr lang="en-US" sz="1600" b="1" dirty="0">
              <a:ea typeface="DM Sans"/>
              <a:cs typeface="DM Sans"/>
              <a:sym typeface="DM Sans"/>
            </a:endParaRPr>
          </a:p>
          <a:p>
            <a:r>
              <a:rPr lang="en-US" sz="1600" b="1" dirty="0">
                <a:ea typeface="DM Sans"/>
                <a:cs typeface="DM Sans"/>
                <a:sym typeface="DM Sans"/>
              </a:rPr>
              <a:t>Why would you need an ICM495?</a:t>
            </a:r>
            <a:endParaRPr lang="en-US" sz="1600" dirty="0"/>
          </a:p>
          <a:p>
            <a:pPr marL="285750" indent="-285750">
              <a:buFont typeface="Arial" panose="020B0604020202020204" pitchFamily="34" charset="0"/>
              <a:buChar char="•"/>
            </a:pPr>
            <a:r>
              <a:rPr lang="en-US" sz="1400" dirty="0">
                <a:ea typeface="DM Sans"/>
                <a:cs typeface="DM Sans"/>
                <a:sym typeface="DM Sans"/>
              </a:rPr>
              <a:t>Disconnect boxes provide safe and easy access to remove power to a circuit when troubleshooting</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rPr>
              <a:t>Oftentimes disconnects do not come with protection devices such as surge protection and they need to be installed separately to properly protect the load</a:t>
            </a:r>
          </a:p>
          <a:p>
            <a:pPr marL="285750" indent="-285750">
              <a:buFont typeface="Arial" panose="020B0604020202020204" pitchFamily="34" charset="0"/>
              <a:buChar char="•"/>
            </a:pPr>
            <a:r>
              <a:rPr lang="en-US" sz="1400" dirty="0">
                <a:ea typeface="DM Sans"/>
                <a:cs typeface="DM Sans"/>
              </a:rPr>
              <a:t>With the ICM495, there is now an all-in-one surge and disconnect solution </a:t>
            </a:r>
          </a:p>
          <a:p>
            <a:r>
              <a:rPr lang="en-US" sz="1600" b="1" dirty="0">
                <a:ea typeface="DM Sans"/>
                <a:cs typeface="DM Sans"/>
              </a:rPr>
              <a:t>Why choose the ICM495?</a:t>
            </a:r>
          </a:p>
          <a:p>
            <a:pPr marL="285750" indent="-285750">
              <a:buFont typeface="Arial"/>
              <a:buChar char="•"/>
            </a:pPr>
            <a:r>
              <a:rPr lang="en-US" sz="1400" dirty="0"/>
              <a:t>The ICM495 is a UL Listed Electrical Disconnect with an Internal Surge Protective Device built-in</a:t>
            </a:r>
          </a:p>
          <a:p>
            <a:pPr marL="285750" indent="-285750">
              <a:buFont typeface="Arial" panose="020B0604020202020204" pitchFamily="34" charset="0"/>
              <a:buChar char="•"/>
            </a:pPr>
            <a:r>
              <a:rPr lang="en-US" sz="1400" dirty="0">
                <a:ea typeface="+mn-lt"/>
                <a:cs typeface="+mn-lt"/>
              </a:rPr>
              <a:t>Highest UL rating for nominal discharge current (In 20kA), for increased longevity &amp; durability of the SPD</a:t>
            </a:r>
            <a:endParaRPr lang="en-US" sz="1400" dirty="0"/>
          </a:p>
          <a:p>
            <a:pPr marL="285750" indent="-285750">
              <a:buFont typeface="Arial" panose="020B0604020202020204" pitchFamily="34" charset="0"/>
              <a:buChar char="•"/>
            </a:pPr>
            <a:r>
              <a:rPr lang="en-US" sz="1400" dirty="0"/>
              <a:t>Completely assembled and pre-wired for quick and easy installation</a:t>
            </a:r>
          </a:p>
          <a:p>
            <a:r>
              <a:rPr lang="en-US" b="1" dirty="0"/>
              <a:t> </a:t>
            </a:r>
            <a:r>
              <a:rPr lang="en-US" sz="1600" b="1" dirty="0"/>
              <a:t>Operation</a:t>
            </a:r>
          </a:p>
          <a:p>
            <a:pPr marL="285750" indent="-285750">
              <a:buFont typeface="Arial" panose="020B0604020202020204" pitchFamily="34" charset="0"/>
              <a:buChar char="•"/>
            </a:pPr>
            <a:r>
              <a:rPr lang="en-US" sz="1400" dirty="0">
                <a:ea typeface="+mn-lt"/>
                <a:cs typeface="+mn-lt"/>
              </a:rPr>
              <a:t>When a surge occurs, the ICM495 will absorb the surge up to the limits of the control</a:t>
            </a:r>
          </a:p>
          <a:p>
            <a:pPr marL="285750" indent="-285750">
              <a:buFont typeface="Arial" panose="020B0604020202020204" pitchFamily="34" charset="0"/>
              <a:buChar char="•"/>
            </a:pPr>
            <a:r>
              <a:rPr lang="en-US" sz="1400" dirty="0">
                <a:ea typeface="+mn-lt"/>
                <a:cs typeface="+mn-lt"/>
              </a:rPr>
              <a:t>The ICM495 incorporates thermal protection on the surge elements (TMOV’s) which allows for safe disabling of the surge elements when a surge exceeds the thermal limits of the device</a:t>
            </a:r>
          </a:p>
          <a:p>
            <a:pPr marL="285750" indent="-285750">
              <a:buFont typeface="Arial" panose="020B0604020202020204" pitchFamily="34" charset="0"/>
              <a:buChar char="•"/>
            </a:pPr>
            <a:r>
              <a:rPr lang="en-US" sz="1400" dirty="0">
                <a:ea typeface="+mn-lt"/>
                <a:cs typeface="+mn-lt"/>
              </a:rPr>
              <a:t>The ICM495 has a status light on the control which identifies operational status when illuminated</a:t>
            </a:r>
          </a:p>
        </p:txBody>
      </p:sp>
      <p:grpSp>
        <p:nvGrpSpPr>
          <p:cNvPr id="38" name="Group 37">
            <a:extLst>
              <a:ext uri="{FF2B5EF4-FFF2-40B4-BE49-F238E27FC236}">
                <a16:creationId xmlns:a16="http://schemas.microsoft.com/office/drawing/2014/main" id="{65C16EFC-2F98-029D-4402-EEBEDA558B49}"/>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08F87271-A7A5-FEBA-C1E3-420FA7779365}"/>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EDBE2AF4-8058-8EFF-C410-F4E1A5B05CEB}"/>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descr="A grey box with a green light&#10;&#10;AI-generated content may be incorrect.">
            <a:extLst>
              <a:ext uri="{FF2B5EF4-FFF2-40B4-BE49-F238E27FC236}">
                <a16:creationId xmlns:a16="http://schemas.microsoft.com/office/drawing/2014/main" id="{9258F5E0-E820-8E9B-C989-495B6A8DCAEC}"/>
              </a:ext>
            </a:extLst>
          </p:cNvPr>
          <p:cNvPicPr>
            <a:picLocks noChangeAspect="1"/>
          </p:cNvPicPr>
          <p:nvPr/>
        </p:nvPicPr>
        <p:blipFill>
          <a:blip r:embed="rId7"/>
          <a:stretch>
            <a:fillRect/>
          </a:stretch>
        </p:blipFill>
        <p:spPr>
          <a:xfrm>
            <a:off x="5880828" y="1230847"/>
            <a:ext cx="1917623" cy="1816522"/>
          </a:xfrm>
          <a:prstGeom prst="rect">
            <a:avLst/>
          </a:prstGeom>
        </p:spPr>
      </p:pic>
    </p:spTree>
    <p:extLst>
      <p:ext uri="{BB962C8B-B14F-4D97-AF65-F5344CB8AC3E}">
        <p14:creationId xmlns:p14="http://schemas.microsoft.com/office/powerpoint/2010/main" val="3754494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E703-B934-0387-6FAD-B57AF8A735E0}"/>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FDA388AD-D2A7-02D6-FE9A-ACC74738EC7F}"/>
              </a:ext>
            </a:extLst>
          </p:cNvPr>
          <p:cNvSpPr/>
          <p:nvPr/>
        </p:nvSpPr>
        <p:spPr>
          <a:xfrm rot="10800000">
            <a:off x="7638995" y="67"/>
            <a:ext cx="4563021" cy="424481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3D05FCD-16B3-7F9B-614E-1E7C2DEBF3BA}"/>
              </a:ext>
            </a:extLst>
          </p:cNvPr>
          <p:cNvPicPr>
            <a:picLocks noChangeAspect="1"/>
          </p:cNvPicPr>
          <p:nvPr/>
        </p:nvPicPr>
        <p:blipFill>
          <a:blip r:embed="rId3">
            <a:alphaModFix amt="54000"/>
          </a:blip>
          <a:srcRect l="8792" r="758"/>
          <a:stretch/>
        </p:blipFill>
        <p:spPr>
          <a:xfrm rot="5400000">
            <a:off x="3354340" y="-3368367"/>
            <a:ext cx="937444" cy="7646123"/>
          </a:xfrm>
          <a:prstGeom prst="rect">
            <a:avLst/>
          </a:prstGeom>
        </p:spPr>
      </p:pic>
      <p:sp>
        <p:nvSpPr>
          <p:cNvPr id="13" name="Title 1">
            <a:extLst>
              <a:ext uri="{FF2B5EF4-FFF2-40B4-BE49-F238E27FC236}">
                <a16:creationId xmlns:a16="http://schemas.microsoft.com/office/drawing/2014/main" id="{BC96FAC0-2D29-0F19-B59E-BE249654CDFC}"/>
              </a:ext>
            </a:extLst>
          </p:cNvPr>
          <p:cNvSpPr txBox="1">
            <a:spLocks/>
          </p:cNvSpPr>
          <p:nvPr/>
        </p:nvSpPr>
        <p:spPr>
          <a:xfrm>
            <a:off x="200060" y="800436"/>
            <a:ext cx="8070244" cy="11537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a:solidFill>
                  <a:srgbClr val="2D3750"/>
                </a:solidFill>
                <a:latin typeface="Aptos ExtraBold"/>
              </a:rPr>
              <a:t>ICM530 &amp; ICM531 – </a:t>
            </a:r>
            <a:endParaRPr lang="en-US" sz="3000" b="1" dirty="0">
              <a:solidFill>
                <a:srgbClr val="2D3750"/>
              </a:solidFill>
              <a:latin typeface="Aptos ExtraBold" panose="020B0004020202020204" pitchFamily="34" charset="0"/>
            </a:endParaRPr>
          </a:p>
          <a:p>
            <a:r>
              <a:rPr lang="en-US" sz="3000" b="1" dirty="0">
                <a:solidFill>
                  <a:srgbClr val="2D3750"/>
                </a:solidFill>
                <a:latin typeface="Aptos ExtraBold"/>
              </a:rPr>
              <a:t>Three-Phase Surge Protectors</a:t>
            </a:r>
            <a:endParaRPr lang="en-US" sz="3000" b="1" dirty="0">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D492A32F-F601-13CB-6575-59BA8C490D90}"/>
              </a:ext>
            </a:extLst>
          </p:cNvPr>
          <p:cNvSpPr txBox="1"/>
          <p:nvPr/>
        </p:nvSpPr>
        <p:spPr>
          <a:xfrm>
            <a:off x="7668359" y="3004063"/>
            <a:ext cx="4530427" cy="2772106"/>
          </a:xfrm>
          <a:prstGeom prst="rect">
            <a:avLst/>
          </a:prstGeom>
        </p:spPr>
        <p:txBody>
          <a:bodyPr wrap="square" lIns="0" tIns="0" rIns="0" bIns="0" rtlCol="0" anchor="t">
            <a:spAutoFit/>
          </a:bodyPr>
          <a:lstStyle/>
          <a:p>
            <a:pPr>
              <a:spcBef>
                <a:spcPct val="0"/>
              </a:spcBef>
            </a:pPr>
            <a:r>
              <a:rPr lang="en-US" sz="1600" b="1">
                <a:solidFill>
                  <a:srgbClr val="3CA1D5"/>
                </a:solidFill>
                <a:ea typeface="DM Sans Bold"/>
                <a:cs typeface="DM Sans Bold"/>
                <a:sym typeface="DM Sans Bold"/>
              </a:rPr>
              <a:t>   REPLACES:</a:t>
            </a:r>
            <a:endParaRPr lang="en-US"/>
          </a:p>
          <a:p>
            <a:pPr marL="285750" indent="-285750">
              <a:spcBef>
                <a:spcPct val="0"/>
              </a:spcBef>
              <a:buFont typeface="Arial"/>
              <a:buChar char="•"/>
            </a:pPr>
            <a:r>
              <a:rPr lang="en-US" sz="1200">
                <a:solidFill>
                  <a:schemeClr val="bg1"/>
                </a:solidFill>
                <a:latin typeface="Aptos"/>
                <a:cs typeface="Arial"/>
              </a:rPr>
              <a:t>ABB: OVRHLDxx-120, ASCO: 420120Y, 420240D, Easton: SP1-208Y, SP1-240D, SP2-208Y, SP2-240D, ERICO (</a:t>
            </a:r>
            <a:r>
              <a:rPr lang="en-US" sz="1200" err="1">
                <a:solidFill>
                  <a:schemeClr val="bg1"/>
                </a:solidFill>
                <a:latin typeface="Aptos"/>
                <a:cs typeface="Arial"/>
              </a:rPr>
              <a:t>Critec</a:t>
            </a:r>
            <a:r>
              <a:rPr lang="en-US" sz="1200">
                <a:solidFill>
                  <a:schemeClr val="bg1"/>
                </a:solidFill>
                <a:latin typeface="Aptos"/>
                <a:cs typeface="Arial"/>
              </a:rPr>
              <a:t>): TDX50C120/208, TDX50C120/240D, Intermatic: AG2083C3, L5F13Y1DG1, Leviton: 55208-ASA, Siemens: TPS3D, TPS3C, Square D: SDSA2040, SDSA2040D</a:t>
            </a:r>
          </a:p>
          <a:p>
            <a:endParaRPr lang="en-US" sz="900">
              <a:solidFill>
                <a:srgbClr val="FFFFFF"/>
              </a:solidFill>
              <a:cs typeface="Arial"/>
            </a:endParaRPr>
          </a:p>
          <a:p>
            <a:pPr>
              <a:spcBef>
                <a:spcPct val="0"/>
              </a:spcBef>
            </a:pPr>
            <a:endParaRPr lang="en-US" sz="1600" b="1">
              <a:solidFill>
                <a:srgbClr val="3CA1D5"/>
              </a:solidFill>
            </a:endParaRPr>
          </a:p>
          <a:p>
            <a:pPr>
              <a:lnSpc>
                <a:spcPts val="5347"/>
              </a:lnSpc>
              <a:spcBef>
                <a:spcPct val="0"/>
              </a:spcBef>
            </a:pPr>
            <a:endParaRPr lang="en-US" sz="1600" b="1">
              <a:solidFill>
                <a:srgbClr val="3CA1D5"/>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550FD4E3-8BEA-5C6D-4AB4-8BC574E02E94}"/>
              </a:ext>
            </a:extLst>
          </p:cNvPr>
          <p:cNvSpPr txBox="1"/>
          <p:nvPr/>
        </p:nvSpPr>
        <p:spPr>
          <a:xfrm>
            <a:off x="7731032" y="76804"/>
            <a:ext cx="4331916" cy="2785378"/>
          </a:xfrm>
          <a:prstGeom prst="rect">
            <a:avLst/>
          </a:prstGeom>
        </p:spPr>
        <p:txBody>
          <a:bodyPr wrap="square" lIns="0" tIns="0" rIns="0" bIns="0" rtlCol="0" anchor="t">
            <a:spAutoFit/>
          </a:bodyPr>
          <a:lstStyle/>
          <a:p>
            <a:pPr marL="0" lvl="0" indent="0" algn="l">
              <a:lnSpc>
                <a:spcPct val="150000"/>
              </a:lnSpc>
              <a:spcBef>
                <a:spcPct val="0"/>
              </a:spcBef>
            </a:pPr>
            <a:r>
              <a:rPr lang="en-US" sz="1600" b="1">
                <a:solidFill>
                  <a:srgbClr val="3CA1D5"/>
                </a:solidFill>
                <a:ea typeface="DM Sans Bold"/>
                <a:cs typeface="DM Sans Bold"/>
                <a:sym typeface="DM Sans Bold"/>
              </a:rPr>
              <a:t>FEATURES:</a:t>
            </a:r>
            <a:endParaRPr lang="en-US"/>
          </a:p>
          <a:p>
            <a:pPr marL="285750" indent="-285750">
              <a:lnSpc>
                <a:spcPct val="150000"/>
              </a:lnSpc>
              <a:buFont typeface="Wingdings"/>
              <a:buChar char="ü"/>
            </a:pPr>
            <a:r>
              <a:rPr lang="en-US" sz="1400">
                <a:solidFill>
                  <a:schemeClr val="bg1"/>
                </a:solidFill>
                <a:ea typeface="+mn-lt"/>
                <a:cs typeface="+mn-lt"/>
              </a:rPr>
              <a:t>Delta or Wye configuration</a:t>
            </a:r>
            <a:endParaRPr lang="en-US" sz="1400">
              <a:solidFill>
                <a:schemeClr val="bg1"/>
              </a:solidFill>
            </a:endParaRPr>
          </a:p>
          <a:p>
            <a:pPr marL="285750" indent="-285750">
              <a:buFont typeface="Wingdings"/>
              <a:buChar char="ü"/>
            </a:pPr>
            <a:r>
              <a:rPr lang="en-US" sz="1400">
                <a:solidFill>
                  <a:schemeClr val="bg1"/>
                </a:solidFill>
                <a:ea typeface="+mn-lt"/>
                <a:cs typeface="+mn-lt"/>
              </a:rPr>
              <a:t>Green LED indicates surge protection present</a:t>
            </a:r>
            <a:endParaRPr lang="en-US" sz="1400">
              <a:solidFill>
                <a:schemeClr val="bg1"/>
              </a:solidFill>
            </a:endParaRPr>
          </a:p>
          <a:p>
            <a:pPr marL="285750" indent="-285750">
              <a:buFont typeface="Wingdings"/>
              <a:buChar char="ü"/>
            </a:pPr>
            <a:r>
              <a:rPr lang="en-US" sz="1400">
                <a:solidFill>
                  <a:schemeClr val="bg1"/>
                </a:solidFill>
                <a:ea typeface="+mn-lt"/>
                <a:cs typeface="+mn-lt"/>
              </a:rPr>
              <a:t>UL Listed Type 1 or Type 2 SPD</a:t>
            </a:r>
            <a:endParaRPr lang="en-US" sz="1400">
              <a:solidFill>
                <a:schemeClr val="bg1"/>
              </a:solidFill>
            </a:endParaRPr>
          </a:p>
          <a:p>
            <a:pPr marL="285750" indent="-285750">
              <a:buFont typeface="Wingdings"/>
              <a:buChar char="ü"/>
            </a:pPr>
            <a:r>
              <a:rPr lang="en-US" sz="1400">
                <a:solidFill>
                  <a:schemeClr val="bg1"/>
                </a:solidFill>
                <a:ea typeface="+mn-lt"/>
                <a:cs typeface="+mn-lt"/>
              </a:rPr>
              <a:t>NEMA Type 4X watertight plastic enclosure for outdoor and indoor installation</a:t>
            </a:r>
            <a:endParaRPr lang="en-US" sz="1400">
              <a:solidFill>
                <a:schemeClr val="bg1"/>
              </a:solidFill>
            </a:endParaRPr>
          </a:p>
          <a:p>
            <a:pPr marL="0" lvl="0" indent="0" algn="l">
              <a:lnSpc>
                <a:spcPct val="150000"/>
              </a:lnSpc>
              <a:spcBef>
                <a:spcPct val="0"/>
              </a:spcBef>
            </a:pPr>
            <a:r>
              <a:rPr lang="en-US" sz="1600" b="1">
                <a:solidFill>
                  <a:srgbClr val="3CA1D5"/>
                </a:solidFill>
                <a:ea typeface="DM Sans Bold"/>
                <a:cs typeface="DM Sans Bold"/>
                <a:sym typeface="DM Sans Bold"/>
              </a:rPr>
              <a:t>SPECIFICATIONS:</a:t>
            </a:r>
            <a:endParaRPr lang="en-US" sz="1600" b="1">
              <a:solidFill>
                <a:srgbClr val="3CA1D5"/>
              </a:solidFill>
              <a:ea typeface="DM Sans Bold"/>
              <a:cs typeface="DM Sans Bold"/>
            </a:endParaRPr>
          </a:p>
          <a:p>
            <a:pPr marL="171450" indent="-171450">
              <a:buFont typeface="Wingdings"/>
              <a:buChar char="ü"/>
            </a:pPr>
            <a:r>
              <a:rPr lang="en-US" sz="1400">
                <a:solidFill>
                  <a:schemeClr val="bg1"/>
                </a:solidFill>
                <a:ea typeface="+mn-lt"/>
                <a:cs typeface="+mn-lt"/>
              </a:rPr>
              <a:t>Short Circuit Current Rating (SCCR): 200 kA</a:t>
            </a:r>
            <a:endParaRPr lang="en-US" sz="1400">
              <a:solidFill>
                <a:schemeClr val="bg1"/>
              </a:solidFill>
            </a:endParaRPr>
          </a:p>
          <a:p>
            <a:pPr marL="171450" indent="-171450">
              <a:buFont typeface="Wingdings"/>
              <a:buChar char="ü"/>
            </a:pPr>
            <a:r>
              <a:rPr lang="en-US" sz="1400">
                <a:solidFill>
                  <a:schemeClr val="bg1"/>
                </a:solidFill>
                <a:ea typeface="+mn-lt"/>
                <a:cs typeface="+mn-lt"/>
              </a:rPr>
              <a:t>Nominal discharge current (In): 20kA</a:t>
            </a:r>
          </a:p>
          <a:p>
            <a:pPr marL="171450" indent="-171450">
              <a:buFont typeface="Wingdings"/>
              <a:buChar char="ü"/>
            </a:pPr>
            <a:r>
              <a:rPr lang="en-US" sz="1400">
                <a:solidFill>
                  <a:schemeClr val="bg1"/>
                </a:solidFill>
                <a:ea typeface="+mn-lt"/>
                <a:cs typeface="+mn-lt"/>
              </a:rPr>
              <a:t>Surge protection technology: TFMOV</a:t>
            </a:r>
          </a:p>
          <a:p>
            <a:pPr marL="171450" indent="-171450">
              <a:buFont typeface="Wingdings"/>
              <a:buChar char="ü"/>
            </a:pPr>
            <a:r>
              <a:rPr lang="en-US" sz="1400">
                <a:solidFill>
                  <a:schemeClr val="bg1"/>
                </a:solidFill>
                <a:ea typeface="+mn-lt"/>
                <a:cs typeface="+mn-lt"/>
              </a:rPr>
              <a:t>Input power frequency: 50/60 Hz</a:t>
            </a:r>
            <a:endParaRPr lang="en-US" sz="1400" b="1">
              <a:solidFill>
                <a:schemeClr val="bg1"/>
              </a:solidFill>
              <a:ea typeface="+mn-lt"/>
              <a:cs typeface="+mn-lt"/>
            </a:endParaRPr>
          </a:p>
        </p:txBody>
      </p:sp>
      <p:pic>
        <p:nvPicPr>
          <p:cNvPr id="55" name="Picture 54" descr="A blue and black logo&#10;&#10;Description automatically generated">
            <a:extLst>
              <a:ext uri="{FF2B5EF4-FFF2-40B4-BE49-F238E27FC236}">
                <a16:creationId xmlns:a16="http://schemas.microsoft.com/office/drawing/2014/main" id="{25FC7EE8-C3DB-67EC-91A4-70C09908FCED}"/>
              </a:ext>
            </a:extLst>
          </p:cNvPr>
          <p:cNvPicPr>
            <a:picLocks noChangeAspect="1"/>
          </p:cNvPicPr>
          <p:nvPr/>
        </p:nvPicPr>
        <p:blipFill>
          <a:blip r:embed="rId4"/>
          <a:stretch>
            <a:fillRect/>
          </a:stretch>
        </p:blipFill>
        <p:spPr>
          <a:xfrm>
            <a:off x="300997" y="255615"/>
            <a:ext cx="1946229" cy="613281"/>
          </a:xfrm>
          <a:prstGeom prst="rect">
            <a:avLst/>
          </a:prstGeom>
        </p:spPr>
      </p:pic>
      <p:sp>
        <p:nvSpPr>
          <p:cNvPr id="10" name="TextBox 9">
            <a:extLst>
              <a:ext uri="{FF2B5EF4-FFF2-40B4-BE49-F238E27FC236}">
                <a16:creationId xmlns:a16="http://schemas.microsoft.com/office/drawing/2014/main" id="{D97F06C7-66DB-0AE7-809E-F564952C41F2}"/>
              </a:ext>
            </a:extLst>
          </p:cNvPr>
          <p:cNvSpPr txBox="1"/>
          <p:nvPr/>
        </p:nvSpPr>
        <p:spPr>
          <a:xfrm>
            <a:off x="199448" y="1764700"/>
            <a:ext cx="6677592" cy="4739759"/>
          </a:xfrm>
          <a:prstGeom prst="rect">
            <a:avLst/>
          </a:prstGeom>
          <a:noFill/>
        </p:spPr>
        <p:txBody>
          <a:bodyPr wrap="square" lIns="91440" tIns="45720" rIns="91440" bIns="45720" rtlCol="0" anchor="t">
            <a:spAutoFit/>
          </a:bodyPr>
          <a:lstStyle/>
          <a:p>
            <a:r>
              <a:rPr lang="en-US" sz="1600" b="1">
                <a:ea typeface="DM Sans"/>
                <a:cs typeface="DM Sans"/>
                <a:sym typeface="DM Sans"/>
              </a:rPr>
              <a:t>Why do we need Three Phase Surge Protection?</a:t>
            </a:r>
            <a:endParaRPr lang="en-US" sz="1600"/>
          </a:p>
          <a:p>
            <a:pPr marL="285750" indent="-285750">
              <a:buFont typeface="Arial" panose="020B0604020202020204" pitchFamily="34" charset="0"/>
              <a:buChar char="•"/>
            </a:pPr>
            <a:r>
              <a:rPr lang="en-US" sz="1400">
                <a:ea typeface="DM Sans"/>
                <a:cs typeface="DM Sans"/>
              </a:rPr>
              <a:t>Frequently, industrial sites have surges caused by lightning strikes, power outages, or an electrical overload</a:t>
            </a:r>
            <a:endParaRPr lang="en-US" sz="1400">
              <a:ea typeface="DM Sans"/>
              <a:cs typeface="DM Sans"/>
              <a:sym typeface="DM Sans"/>
            </a:endParaRPr>
          </a:p>
          <a:p>
            <a:pPr marL="285750" indent="-285750">
              <a:buFont typeface="Arial" panose="020B0604020202020204" pitchFamily="34" charset="0"/>
              <a:buChar char="•"/>
            </a:pPr>
            <a:r>
              <a:rPr lang="en-US" sz="1400">
                <a:ea typeface="DM Sans"/>
                <a:cs typeface="DM Sans"/>
              </a:rPr>
              <a:t>Surges can permanently damage  three-phase equipment which can present a major expense to replace</a:t>
            </a:r>
          </a:p>
          <a:p>
            <a:pPr marL="285750" indent="-285750">
              <a:buFont typeface="Arial" panose="020B0604020202020204" pitchFamily="34" charset="0"/>
              <a:buChar char="•"/>
            </a:pPr>
            <a:r>
              <a:rPr lang="en-US" sz="1400">
                <a:ea typeface="DM Sans"/>
                <a:cs typeface="DM Sans"/>
              </a:rPr>
              <a:t>With an ICM surge protector wired into your system, you can have peace of mind that your equipment is protected</a:t>
            </a:r>
          </a:p>
          <a:p>
            <a:pPr marL="285750" indent="-285750">
              <a:buFont typeface="Arial" panose="020B0604020202020204" pitchFamily="34" charset="0"/>
              <a:buChar char="•"/>
            </a:pPr>
            <a:endParaRPr lang="en-US" sz="1400">
              <a:ea typeface="DM Sans"/>
              <a:cs typeface="DM Sans"/>
              <a:sym typeface="DM Sans"/>
            </a:endParaRPr>
          </a:p>
          <a:p>
            <a:r>
              <a:rPr lang="en-US" sz="1600" b="1">
                <a:ea typeface="DM Sans"/>
                <a:cs typeface="DM Sans"/>
                <a:sym typeface="DM Sans"/>
              </a:rPr>
              <a:t>The value of the ICM controls Three Phase Surge Protectors</a:t>
            </a:r>
            <a:endParaRPr lang="en-US" sz="1600">
              <a:ea typeface="DM Sans"/>
              <a:cs typeface="DM Sans"/>
            </a:endParaRPr>
          </a:p>
          <a:p>
            <a:pPr marL="285750" indent="-285750">
              <a:buFont typeface="Arial" panose="020B0604020202020204" pitchFamily="34" charset="0"/>
              <a:buChar char="•"/>
            </a:pPr>
            <a:r>
              <a:rPr lang="en-US" sz="1400">
                <a:ea typeface="+mn-lt"/>
                <a:cs typeface="+mn-lt"/>
              </a:rPr>
              <a:t>The ICM 3-phase surge protective device can be installed as a Type 1 or Type 2 device for both indoor and outdoor applications</a:t>
            </a:r>
            <a:endParaRPr lang="en-US" sz="1400"/>
          </a:p>
          <a:p>
            <a:pPr marL="285750" indent="-285750">
              <a:buFont typeface="Arial" panose="020B0604020202020204" pitchFamily="34" charset="0"/>
              <a:buChar char="•"/>
            </a:pPr>
            <a:r>
              <a:rPr lang="en-US" sz="1400"/>
              <a:t>NEMA Type 4X watertight plastic enclosure for outdoor and indoor installation</a:t>
            </a:r>
          </a:p>
          <a:p>
            <a:pPr marL="285750" indent="-285750">
              <a:buFont typeface="Arial" panose="020B0604020202020204" pitchFamily="34" charset="0"/>
              <a:buChar char="•"/>
            </a:pPr>
            <a:r>
              <a:rPr lang="en-US" sz="1400">
                <a:ea typeface="+mn-lt"/>
                <a:cs typeface="+mn-lt"/>
              </a:rPr>
              <a:t>Easily connects to electrical panel or disconnect for indoor and outdoor applications</a:t>
            </a:r>
            <a:endParaRPr lang="en-US" sz="1400"/>
          </a:p>
          <a:p>
            <a:endParaRPr lang="en-US" sz="1400"/>
          </a:p>
          <a:p>
            <a:r>
              <a:rPr lang="en-US" b="1"/>
              <a:t> </a:t>
            </a:r>
            <a:r>
              <a:rPr lang="en-US" sz="1600" b="1"/>
              <a:t>Operation</a:t>
            </a:r>
          </a:p>
          <a:p>
            <a:pPr marL="285750" indent="-285750">
              <a:buFont typeface="Arial" panose="020B0604020202020204" pitchFamily="34" charset="0"/>
              <a:buChar char="•"/>
            </a:pPr>
            <a:r>
              <a:rPr lang="en-US" sz="1400">
                <a:ea typeface="+mn-lt"/>
                <a:cs typeface="+mn-lt"/>
              </a:rPr>
              <a:t>When a surge occurs, the ICM Surge Protector will absorb the surge up to 150kA</a:t>
            </a:r>
          </a:p>
          <a:p>
            <a:pPr marL="285750" indent="-285750">
              <a:buFont typeface="Arial" panose="020B0604020202020204" pitchFamily="34" charset="0"/>
              <a:buChar char="•"/>
            </a:pPr>
            <a:r>
              <a:rPr lang="en-US" sz="1400">
                <a:ea typeface="+mn-lt"/>
                <a:cs typeface="+mn-lt"/>
              </a:rPr>
              <a:t>ICM incorporates superior thermally protected metal oxide varistor technology into the three-phase surge suppressors, which allows for safe disabling of the surge elements when a surge exceeds the thermal limits of the device.</a:t>
            </a:r>
          </a:p>
          <a:p>
            <a:pPr marL="285750" indent="-285750">
              <a:buFont typeface="Arial" panose="020B0604020202020204" pitchFamily="34" charset="0"/>
              <a:buChar char="•"/>
            </a:pPr>
            <a:endParaRPr lang="en-US" sz="1400">
              <a:ea typeface="+mn-lt"/>
              <a:cs typeface="+mn-lt"/>
            </a:endParaRPr>
          </a:p>
        </p:txBody>
      </p:sp>
      <p:grpSp>
        <p:nvGrpSpPr>
          <p:cNvPr id="6" name="Group 5">
            <a:extLst>
              <a:ext uri="{FF2B5EF4-FFF2-40B4-BE49-F238E27FC236}">
                <a16:creationId xmlns:a16="http://schemas.microsoft.com/office/drawing/2014/main" id="{3C60D3D9-BD88-9D25-4506-1EC4E703E204}"/>
              </a:ext>
            </a:extLst>
          </p:cNvPr>
          <p:cNvGrpSpPr/>
          <p:nvPr/>
        </p:nvGrpSpPr>
        <p:grpSpPr>
          <a:xfrm>
            <a:off x="11107933" y="79078"/>
            <a:ext cx="954068" cy="626541"/>
            <a:chOff x="10987618" y="59026"/>
            <a:chExt cx="1074383" cy="746856"/>
          </a:xfrm>
        </p:grpSpPr>
        <p:sp>
          <p:nvSpPr>
            <p:cNvPr id="3" name="Rectangle 2">
              <a:extLst>
                <a:ext uri="{FF2B5EF4-FFF2-40B4-BE49-F238E27FC236}">
                  <a16:creationId xmlns:a16="http://schemas.microsoft.com/office/drawing/2014/main" id="{94E2ECB4-B1AE-9A04-AAD9-E285099EF380}"/>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ag with black and blue stripes&#10;&#10;Description automatically generated">
              <a:extLst>
                <a:ext uri="{FF2B5EF4-FFF2-40B4-BE49-F238E27FC236}">
                  <a16:creationId xmlns:a16="http://schemas.microsoft.com/office/drawing/2014/main" id="{0387FA4E-6A9C-34BB-4130-E2AC1F3CAB82}"/>
                </a:ext>
              </a:extLst>
            </p:cNvPr>
            <p:cNvPicPr>
              <a:picLocks noChangeAspect="1"/>
            </p:cNvPicPr>
            <p:nvPr/>
          </p:nvPicPr>
          <p:blipFill>
            <a:blip r:embed="rId5"/>
            <a:stretch>
              <a:fillRect/>
            </a:stretch>
          </p:blipFill>
          <p:spPr>
            <a:xfrm>
              <a:off x="11028816" y="113925"/>
              <a:ext cx="988032" cy="687578"/>
            </a:xfrm>
            <a:prstGeom prst="rect">
              <a:avLst/>
            </a:prstGeom>
            <a:ln>
              <a:noFill/>
            </a:ln>
          </p:spPr>
        </p:pic>
      </p:grpSp>
      <p:pic>
        <p:nvPicPr>
          <p:cNvPr id="8" name="Picture 7" descr="A white and blue tool&#10;&#10;Description automatically generated">
            <a:extLst>
              <a:ext uri="{FF2B5EF4-FFF2-40B4-BE49-F238E27FC236}">
                <a16:creationId xmlns:a16="http://schemas.microsoft.com/office/drawing/2014/main" id="{13628B56-1997-0212-58B4-A459139F9AB4}"/>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77AE7EFF-3183-C46C-3CB8-A1DA3B6285AF}"/>
              </a:ext>
            </a:extLst>
          </p:cNvPr>
          <p:cNvGrpSpPr/>
          <p:nvPr/>
        </p:nvGrpSpPr>
        <p:grpSpPr>
          <a:xfrm>
            <a:off x="3433865" y="6504921"/>
            <a:ext cx="8472791" cy="389999"/>
            <a:chOff x="3433865" y="6391059"/>
            <a:chExt cx="8472791" cy="389999"/>
          </a:xfrm>
        </p:grpSpPr>
        <p:sp>
          <p:nvSpPr>
            <p:cNvPr id="11" name="TextBox 10">
              <a:extLst>
                <a:ext uri="{FF2B5EF4-FFF2-40B4-BE49-F238E27FC236}">
                  <a16:creationId xmlns:a16="http://schemas.microsoft.com/office/drawing/2014/main" id="{C3B9A29C-2EDC-F5A2-0EC3-7BE457A238C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2" name="TextBox 11">
              <a:extLst>
                <a:ext uri="{FF2B5EF4-FFF2-40B4-BE49-F238E27FC236}">
                  <a16:creationId xmlns:a16="http://schemas.microsoft.com/office/drawing/2014/main" id="{EAC2C238-86F8-ECFC-DC22-FAE84378C848}"/>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4" name="TextBox 13">
              <a:extLst>
                <a:ext uri="{FF2B5EF4-FFF2-40B4-BE49-F238E27FC236}">
                  <a16:creationId xmlns:a16="http://schemas.microsoft.com/office/drawing/2014/main" id="{C425B184-A545-CB49-9E01-F035413C9DA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5EA7E46-039A-82C8-3A38-CB8153D19BC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9D7EBC72-5E0C-E07B-A319-D79D1BF75297}"/>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FA88904D-46E8-29B9-E46E-DFCF3C0D2C7E}"/>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pic>
        <p:nvPicPr>
          <p:cNvPr id="2" name="Picture 1" descr="A close-up of a power supply&#10;&#10;AI-generated content may be incorrect.">
            <a:extLst>
              <a:ext uri="{FF2B5EF4-FFF2-40B4-BE49-F238E27FC236}">
                <a16:creationId xmlns:a16="http://schemas.microsoft.com/office/drawing/2014/main" id="{0AA7311E-A4D6-49C5-2CF6-5C82EE3F9EE8}"/>
              </a:ext>
            </a:extLst>
          </p:cNvPr>
          <p:cNvPicPr>
            <a:picLocks noChangeAspect="1"/>
          </p:cNvPicPr>
          <p:nvPr/>
        </p:nvPicPr>
        <p:blipFill>
          <a:blip r:embed="rId7"/>
          <a:stretch>
            <a:fillRect/>
          </a:stretch>
        </p:blipFill>
        <p:spPr>
          <a:xfrm>
            <a:off x="7393906" y="4525378"/>
            <a:ext cx="1679408" cy="1719513"/>
          </a:xfrm>
          <a:prstGeom prst="rect">
            <a:avLst/>
          </a:prstGeom>
        </p:spPr>
      </p:pic>
      <p:pic>
        <p:nvPicPr>
          <p:cNvPr id="4" name="Picture 3" descr="A close up of a device&#10;&#10;AI-generated content may be incorrect.">
            <a:extLst>
              <a:ext uri="{FF2B5EF4-FFF2-40B4-BE49-F238E27FC236}">
                <a16:creationId xmlns:a16="http://schemas.microsoft.com/office/drawing/2014/main" id="{5A602716-D84E-0B39-3B21-FBA33EDE9EE2}"/>
              </a:ext>
            </a:extLst>
          </p:cNvPr>
          <p:cNvPicPr>
            <a:picLocks noChangeAspect="1"/>
          </p:cNvPicPr>
          <p:nvPr/>
        </p:nvPicPr>
        <p:blipFill>
          <a:blip r:embed="rId8"/>
          <a:stretch>
            <a:fillRect/>
          </a:stretch>
        </p:blipFill>
        <p:spPr>
          <a:xfrm>
            <a:off x="8918658" y="4526129"/>
            <a:ext cx="1677905" cy="1718010"/>
          </a:xfrm>
          <a:prstGeom prst="rect">
            <a:avLst/>
          </a:prstGeom>
        </p:spPr>
      </p:pic>
    </p:spTree>
    <p:extLst>
      <p:ext uri="{BB962C8B-B14F-4D97-AF65-F5344CB8AC3E}">
        <p14:creationId xmlns:p14="http://schemas.microsoft.com/office/powerpoint/2010/main" val="26525281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933-60B3-FF27-710A-92BF5D2D034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8FAE5AF-32A5-AAC1-4E36-9745F5D541C2}"/>
              </a:ext>
            </a:extLst>
          </p:cNvPr>
          <p:cNvSpPr/>
          <p:nvPr/>
        </p:nvSpPr>
        <p:spPr>
          <a:xfrm>
            <a:off x="8078928" y="-43936"/>
            <a:ext cx="4128448" cy="4975303"/>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5FA8378F-323A-ACAC-0F2C-9816B01D0F15}"/>
              </a:ext>
            </a:extLst>
          </p:cNvPr>
          <p:cNvPicPr>
            <a:picLocks noChangeAspect="1"/>
          </p:cNvPicPr>
          <p:nvPr/>
        </p:nvPicPr>
        <p:blipFill>
          <a:blip r:embed="rId3">
            <a:alphaModFix amt="54000"/>
          </a:blip>
          <a:srcRect l="8792" r="758"/>
          <a:stretch/>
        </p:blipFill>
        <p:spPr>
          <a:xfrm rot="5400000">
            <a:off x="3568448" y="-3624741"/>
            <a:ext cx="941156" cy="8078051"/>
          </a:xfrm>
          <a:prstGeom prst="rect">
            <a:avLst/>
          </a:prstGeom>
        </p:spPr>
      </p:pic>
      <p:pic>
        <p:nvPicPr>
          <p:cNvPr id="55" name="Picture 54" descr="A blue and black logo&#10;&#10;Description automatically generated">
            <a:extLst>
              <a:ext uri="{FF2B5EF4-FFF2-40B4-BE49-F238E27FC236}">
                <a16:creationId xmlns:a16="http://schemas.microsoft.com/office/drawing/2014/main" id="{D627261B-D1D6-22BC-D80C-EC37E95EE236}"/>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AC5C1F48-6793-91DF-0C30-D29BF9DF01C3}"/>
              </a:ext>
            </a:extLst>
          </p:cNvPr>
          <p:cNvSpPr txBox="1"/>
          <p:nvPr/>
        </p:nvSpPr>
        <p:spPr>
          <a:xfrm>
            <a:off x="380410" y="1515668"/>
            <a:ext cx="5711085" cy="3385542"/>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Soft Starts and their applications?</a:t>
            </a:r>
          </a:p>
          <a:p>
            <a:pPr marL="171450" indent="-171450">
              <a:buFont typeface="Arial" panose="020B0604020202020204" pitchFamily="34" charset="0"/>
              <a:buChar char="•"/>
            </a:pPr>
            <a:r>
              <a:rPr lang="en-US" sz="1400" dirty="0">
                <a:ea typeface="DM Sans"/>
                <a:cs typeface="DM Sans"/>
              </a:rPr>
              <a:t>The ICM870 reduces the current required to start a motor allowing other power sources like generators or inverters  to start a heavy load. </a:t>
            </a:r>
          </a:p>
          <a:p>
            <a:pPr marL="171450" indent="-171450">
              <a:buFont typeface="Arial" panose="020B0604020202020204" pitchFamily="34" charset="0"/>
              <a:buChar char="•"/>
            </a:pPr>
            <a:r>
              <a:rPr lang="en-US" sz="1400" dirty="0">
                <a:ea typeface="DM Sans"/>
                <a:cs typeface="DM Sans"/>
              </a:rPr>
              <a:t>Ideal in areas where storms knock out power and you must run your AC off a generator </a:t>
            </a:r>
          </a:p>
          <a:p>
            <a:pPr marL="171450" indent="-171450">
              <a:buFont typeface="Arial" panose="020B0604020202020204" pitchFamily="34" charset="0"/>
              <a:buChar char="•"/>
            </a:pPr>
            <a:r>
              <a:rPr lang="en-US" sz="1400" dirty="0">
                <a:ea typeface="DM Sans"/>
                <a:cs typeface="DM Sans"/>
              </a:rPr>
              <a:t>Reduces the need for load shedding</a:t>
            </a:r>
          </a:p>
          <a:p>
            <a:pPr marL="171450" indent="-171450">
              <a:buFont typeface="Arial" panose="020B0604020202020204" pitchFamily="34" charset="0"/>
              <a:buChar char="•"/>
            </a:pPr>
            <a:r>
              <a:rPr lang="en-US" sz="1400" dirty="0"/>
              <a:t>Reduces loud startup noises, light flickering, and breaker trips</a:t>
            </a:r>
            <a:endParaRPr lang="en-US" sz="1400" dirty="0">
              <a:ea typeface="DM Sans"/>
              <a:cs typeface="DM Sans"/>
            </a:endParaRPr>
          </a:p>
          <a:p>
            <a:endParaRPr lang="en-US" sz="1400">
              <a:ea typeface="DM Sans"/>
              <a:cs typeface="DM Sans"/>
            </a:endParaRPr>
          </a:p>
          <a:p>
            <a:r>
              <a:rPr lang="en-US" sz="1600" b="1" dirty="0">
                <a:ea typeface="DM Sans"/>
                <a:cs typeface="DM Sans"/>
                <a:sym typeface="DM Sans"/>
              </a:rPr>
              <a:t>The value of  choosing ICM controls Soft Starts</a:t>
            </a:r>
            <a:endParaRPr lang="en-US" sz="1600" b="1" dirty="0"/>
          </a:p>
          <a:p>
            <a:pPr marL="285750" indent="-285750">
              <a:buFont typeface="Arial"/>
              <a:buChar char="•"/>
            </a:pPr>
            <a:r>
              <a:rPr lang="en-US" sz="1400" dirty="0"/>
              <a:t>Reduces in-rush current by up to 70%.</a:t>
            </a:r>
          </a:p>
          <a:p>
            <a:pPr marL="285750" indent="-285750">
              <a:buFont typeface="Arial"/>
              <a:buChar char="•"/>
            </a:pPr>
            <a:r>
              <a:rPr lang="en-US" sz="1400" dirty="0"/>
              <a:t>Automatic – self learning  Algorithm </a:t>
            </a:r>
          </a:p>
          <a:p>
            <a:pPr marL="285750" indent="-285750">
              <a:buFont typeface="Arial"/>
              <a:buChar char="•"/>
            </a:pPr>
            <a:r>
              <a:rPr lang="en-US" sz="1400" dirty="0"/>
              <a:t>Prolongs the life of the A/C by reducing excessive torque</a:t>
            </a:r>
          </a:p>
          <a:p>
            <a:pPr marL="285750" indent="-285750">
              <a:buFont typeface="Arial"/>
              <a:buChar char="•"/>
            </a:pPr>
            <a:r>
              <a:rPr lang="en-US" sz="1400" dirty="0"/>
              <a:t>Installation hardware is included.</a:t>
            </a:r>
          </a:p>
          <a:p>
            <a:pPr marL="285750" indent="-285750">
              <a:buFont typeface="Arial"/>
              <a:buChar char="•"/>
            </a:pPr>
            <a:r>
              <a:rPr lang="en-US" sz="1400" dirty="0">
                <a:ea typeface="DM Sans"/>
                <a:cs typeface="DM Sans"/>
              </a:rPr>
              <a:t>The ICM870 can be used in Residential, Commercial, RV and Marine applications. </a:t>
            </a:r>
          </a:p>
        </p:txBody>
      </p:sp>
      <p:sp>
        <p:nvSpPr>
          <p:cNvPr id="6" name="Title 1">
            <a:extLst>
              <a:ext uri="{FF2B5EF4-FFF2-40B4-BE49-F238E27FC236}">
                <a16:creationId xmlns:a16="http://schemas.microsoft.com/office/drawing/2014/main" id="{6F7D9900-B0AA-C9BD-FC5D-6FEFD71419BF}"/>
              </a:ext>
            </a:extLst>
          </p:cNvPr>
          <p:cNvSpPr txBox="1">
            <a:spLocks/>
          </p:cNvSpPr>
          <p:nvPr/>
        </p:nvSpPr>
        <p:spPr>
          <a:xfrm>
            <a:off x="266678" y="760763"/>
            <a:ext cx="7370051"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2D3750"/>
                </a:solidFill>
                <a:latin typeface="Aptos ExtraBold"/>
              </a:rPr>
              <a:t>ICM870 Series - Soft Starts</a:t>
            </a:r>
            <a:r>
              <a:rPr lang="en-US" sz="3200" b="1">
                <a:solidFill>
                  <a:srgbClr val="2D3750"/>
                </a:solidFill>
                <a:latin typeface="Aptos ExtraBold"/>
              </a:rPr>
              <a:t> </a:t>
            </a:r>
            <a:endParaRPr lang="en-US" sz="3200" b="1">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FBD38D79-5B72-F003-FB47-DCC1E350DC3D}"/>
              </a:ext>
            </a:extLst>
          </p:cNvPr>
          <p:cNvSpPr/>
          <p:nvPr/>
        </p:nvSpPr>
        <p:spPr>
          <a:xfrm>
            <a:off x="8164984" y="385622"/>
            <a:ext cx="4028715" cy="4273490"/>
          </a:xfrm>
          <a:prstGeom prst="rect">
            <a:avLst/>
          </a:prstGeom>
          <a:solidFill>
            <a:srgbClr val="2D37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Sans-Serif"/>
              <a:buChar char="ü"/>
            </a:pPr>
            <a:r>
              <a:rPr lang="en-US" sz="1400" baseline="0" dirty="0">
                <a:solidFill>
                  <a:srgbClr val="FFFFFF"/>
                </a:solidFill>
                <a:latin typeface="Aptos"/>
                <a:ea typeface="Arial"/>
                <a:cs typeface="Arial"/>
              </a:rPr>
              <a:t>LED fault indicators </a:t>
            </a:r>
          </a:p>
          <a:p>
            <a:pPr marL="285750" lvl="0" indent="-285750" rtl="0">
              <a:buFont typeface="Wingdings,Sans-Serif"/>
              <a:buChar char="ü"/>
            </a:pPr>
            <a:r>
              <a:rPr lang="en-US" sz="1400" baseline="0" dirty="0">
                <a:solidFill>
                  <a:srgbClr val="FFFFFF"/>
                </a:solidFill>
                <a:latin typeface="Aptos"/>
                <a:ea typeface="Arial"/>
                <a:cs typeface="Arial"/>
              </a:rPr>
              <a:t>​Over/under voltage monitoring</a:t>
            </a:r>
          </a:p>
          <a:p>
            <a:pPr marL="285750" lvl="0" indent="-285750" rtl="0">
              <a:buFont typeface="Wingdings,Sans-Serif"/>
              <a:buChar char="ü"/>
            </a:pPr>
            <a:r>
              <a:rPr lang="en-US" sz="1400" baseline="0" dirty="0">
                <a:solidFill>
                  <a:srgbClr val="FFFFFF"/>
                </a:solidFill>
                <a:latin typeface="Aptos"/>
                <a:ea typeface="Arial"/>
                <a:cs typeface="Arial"/>
              </a:rPr>
              <a:t>Over-current protection </a:t>
            </a:r>
          </a:p>
          <a:p>
            <a:pPr marL="285750" lvl="0" indent="-285750" rtl="0">
              <a:buFont typeface="Wingdings,Sans-Serif"/>
              <a:buChar char="ü"/>
            </a:pPr>
            <a:r>
              <a:rPr lang="en-US" sz="1400" baseline="0" dirty="0">
                <a:solidFill>
                  <a:srgbClr val="FFFFFF"/>
                </a:solidFill>
                <a:latin typeface="Aptos"/>
                <a:ea typeface="Arial"/>
                <a:cs typeface="Arial"/>
              </a:rPr>
              <a:t>Built-in self-learning algorithm</a:t>
            </a:r>
          </a:p>
          <a:p>
            <a:pPr lvl="0" rtl="0"/>
            <a:r>
              <a:rPr lang="en-US" sz="1400" dirty="0">
                <a:solidFill>
                  <a:schemeClr val="bg1"/>
                </a:solidFill>
                <a:latin typeface="Aptos"/>
                <a:ea typeface="Arial"/>
                <a:cs typeface="Arial"/>
                <a:sym typeface="Wingdings" panose="05000000000000000000" pitchFamily="2" charset="2"/>
              </a:rPr>
              <a:t>    </a:t>
            </a:r>
            <a:r>
              <a:rPr lang="en-US" sz="1400" dirty="0">
                <a:solidFill>
                  <a:srgbClr val="FFFFFF"/>
                </a:solidFill>
                <a:latin typeface="Aptos"/>
                <a:ea typeface="Arial"/>
                <a:cs typeface="Arial"/>
              </a:rPr>
              <a:t>Built-in start capacitor </a:t>
            </a:r>
          </a:p>
          <a:p>
            <a:pPr lvl="0"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a:t>
            </a:r>
          </a:p>
          <a:p>
            <a:pPr marL="171450" lvl="0" indent="-171450" rtl="0">
              <a:buFont typeface="Wingdings,Sans-Serif"/>
              <a:buChar char="ü"/>
            </a:pPr>
            <a:r>
              <a:rPr lang="en-US" sz="1400" b="1" baseline="0" dirty="0">
                <a:solidFill>
                  <a:srgbClr val="FFFFFF"/>
                </a:solidFill>
                <a:ea typeface="Arial"/>
                <a:cs typeface="Arial"/>
              </a:rPr>
              <a:t>Input:</a:t>
            </a:r>
            <a:r>
              <a:rPr lang="en-US" sz="1400" baseline="0" dirty="0">
                <a:solidFill>
                  <a:srgbClr val="FFFFFF"/>
                </a:solidFill>
                <a:ea typeface="Arial"/>
                <a:cs typeface="Arial"/>
              </a:rPr>
              <a:t>​</a:t>
            </a:r>
            <a:r>
              <a:rPr lang="en-US" sz="1400" dirty="0">
                <a:ea typeface="Arial"/>
                <a:cs typeface="Arial"/>
              </a:rPr>
              <a:t>​</a:t>
            </a:r>
            <a:br>
              <a:rPr lang="en-US" sz="1400" dirty="0">
                <a:ea typeface="Arial"/>
                <a:cs typeface="Arial"/>
              </a:rPr>
            </a:br>
            <a:r>
              <a:rPr lang="en-US" sz="1400" b="1" baseline="0" dirty="0">
                <a:solidFill>
                  <a:srgbClr val="FFFFFF"/>
                </a:solidFill>
                <a:ea typeface="Arial"/>
                <a:cs typeface="Arial"/>
              </a:rPr>
              <a:t>• </a:t>
            </a:r>
            <a:r>
              <a:rPr lang="en-US" sz="1400" baseline="0" dirty="0">
                <a:solidFill>
                  <a:srgbClr val="FFFFFF"/>
                </a:solidFill>
                <a:ea typeface="Arial"/>
                <a:cs typeface="Arial"/>
              </a:rPr>
              <a:t>Line Voltage: 120/240 VAC​</a:t>
            </a:r>
            <a:r>
              <a:rPr lang="en-US" sz="1400" dirty="0">
                <a:ea typeface="Arial"/>
                <a:cs typeface="Arial"/>
              </a:rPr>
              <a:t>​</a:t>
            </a:r>
          </a:p>
          <a:p>
            <a:pPr marL="171450" indent="-171450">
              <a:buFont typeface="Wingdings,Sans-Serif"/>
              <a:buChar char="ü"/>
            </a:pPr>
            <a:r>
              <a:rPr lang="en-US" sz="1400" b="1" baseline="0" dirty="0">
                <a:solidFill>
                  <a:srgbClr val="FFFFFF"/>
                </a:solidFill>
                <a:ea typeface="Arial"/>
                <a:cs typeface="Arial"/>
              </a:rPr>
              <a:t>Output:</a:t>
            </a:r>
            <a:r>
              <a:rPr lang="en-US" sz="1400" baseline="0" dirty="0">
                <a:solidFill>
                  <a:srgbClr val="FFFFFF"/>
                </a:solidFill>
                <a:ea typeface="Arial"/>
                <a:cs typeface="Arial"/>
              </a:rPr>
              <a:t>​</a:t>
            </a:r>
            <a:r>
              <a:rPr lang="en-US" sz="1400" dirty="0">
                <a:ea typeface="Arial"/>
                <a:cs typeface="Arial"/>
              </a:rPr>
              <a:t>​</a:t>
            </a:r>
            <a:br>
              <a:rPr lang="en-US" sz="1400" dirty="0">
                <a:ea typeface="Arial"/>
                <a:cs typeface="Arial"/>
              </a:rPr>
            </a:br>
            <a:r>
              <a:rPr lang="en-US" sz="1400" b="1" baseline="0" dirty="0">
                <a:solidFill>
                  <a:srgbClr val="FFFFFF"/>
                </a:solidFill>
                <a:ea typeface="Arial"/>
                <a:cs typeface="Arial"/>
              </a:rPr>
              <a:t>• </a:t>
            </a:r>
            <a:r>
              <a:rPr lang="en-US" sz="1400" baseline="0" dirty="0">
                <a:solidFill>
                  <a:srgbClr val="FFFFFF"/>
                </a:solidFill>
                <a:ea typeface="Arial"/>
                <a:cs typeface="Arial"/>
              </a:rPr>
              <a:t>Type: Solid State</a:t>
            </a:r>
            <a:r>
              <a:rPr lang="en-US" sz="1400" b="1" baseline="0" dirty="0">
                <a:solidFill>
                  <a:srgbClr val="FFFFFF"/>
                </a:solidFill>
                <a:ea typeface="Arial"/>
                <a:cs typeface="Arial"/>
              </a:rPr>
              <a:t>/</a:t>
            </a:r>
            <a:r>
              <a:rPr lang="en-US" sz="1400" dirty="0">
                <a:solidFill>
                  <a:srgbClr val="FFFFFF"/>
                </a:solidFill>
                <a:ea typeface="Arial"/>
                <a:cs typeface="Arial"/>
              </a:rPr>
              <a:t>Relay </a:t>
            </a:r>
            <a:r>
              <a:rPr lang="en-US" sz="1400" dirty="0">
                <a:ea typeface="Arial"/>
                <a:cs typeface="Arial"/>
              </a:rPr>
              <a:t>​</a:t>
            </a:r>
            <a:br>
              <a:rPr lang="en-US" sz="1400" dirty="0">
                <a:ea typeface="Arial"/>
                <a:cs typeface="Arial"/>
              </a:rPr>
            </a:br>
            <a:r>
              <a:rPr lang="en-US" sz="1400" baseline="0" dirty="0">
                <a:solidFill>
                  <a:srgbClr val="FFFFFF"/>
                </a:solidFill>
                <a:ea typeface="Arial"/>
                <a:cs typeface="Arial"/>
              </a:rPr>
              <a:t>•</a:t>
            </a:r>
            <a:r>
              <a:rPr lang="en-US" sz="1400" b="1" baseline="0" dirty="0">
                <a:solidFill>
                  <a:srgbClr val="FFFFFF"/>
                </a:solidFill>
                <a:ea typeface="Arial"/>
                <a:cs typeface="Arial"/>
              </a:rPr>
              <a:t> </a:t>
            </a:r>
            <a:r>
              <a:rPr lang="en-US" sz="1400" baseline="0" dirty="0">
                <a:solidFill>
                  <a:srgbClr val="FFFFFF"/>
                </a:solidFill>
                <a:ea typeface="Arial"/>
                <a:cs typeface="Arial"/>
              </a:rPr>
              <a:t>Current:</a:t>
            </a:r>
            <a:r>
              <a:rPr lang="en-US" sz="1400" b="1" baseline="0" dirty="0">
                <a:solidFill>
                  <a:srgbClr val="FFFFFF"/>
                </a:solidFill>
                <a:ea typeface="Arial"/>
                <a:cs typeface="Arial"/>
              </a:rPr>
              <a:t> </a:t>
            </a:r>
            <a:r>
              <a:rPr lang="en-US" sz="1400" baseline="0" dirty="0">
                <a:solidFill>
                  <a:srgbClr val="FFFFFF"/>
                </a:solidFill>
                <a:ea typeface="Arial"/>
                <a:cs typeface="Arial"/>
              </a:rPr>
              <a:t>Max. nominal </a:t>
            </a:r>
            <a:endParaRPr lang="en-US" sz="1400" dirty="0">
              <a:solidFill>
                <a:srgbClr val="FFFFFF"/>
              </a:solidFill>
              <a:ea typeface="Arial"/>
              <a:cs typeface="Arial"/>
            </a:endParaRPr>
          </a:p>
          <a:p>
            <a:pPr marL="628650" lvl="1" indent="-171450">
              <a:buFont typeface="Arial" panose="020B0604020202020204" pitchFamily="34" charset="0"/>
              <a:buChar char="•"/>
            </a:pPr>
            <a:r>
              <a:rPr lang="en-US" sz="1400" baseline="0" dirty="0">
                <a:solidFill>
                  <a:srgbClr val="FFFFFF"/>
                </a:solidFill>
                <a:ea typeface="Arial"/>
                <a:cs typeface="Arial"/>
              </a:rPr>
              <a:t>ICM870-9A: 9FLA</a:t>
            </a:r>
            <a:endParaRPr lang="en-US" sz="1400" dirty="0">
              <a:solidFill>
                <a:srgbClr val="FFFFFF"/>
              </a:solidFill>
              <a:ea typeface="Arial"/>
              <a:cs typeface="Arial"/>
            </a:endParaRPr>
          </a:p>
          <a:p>
            <a:pPr marL="628650" lvl="1" indent="-171450">
              <a:buFont typeface="Arial" panose="020B0604020202020204" pitchFamily="34" charset="0"/>
              <a:buChar char="•"/>
            </a:pPr>
            <a:r>
              <a:rPr lang="en-US" sz="1400" baseline="0" dirty="0">
                <a:solidFill>
                  <a:srgbClr val="FFFFFF"/>
                </a:solidFill>
                <a:ea typeface="Arial"/>
                <a:cs typeface="Arial"/>
              </a:rPr>
              <a:t>ICM870-16A:</a:t>
            </a:r>
            <a:r>
              <a:rPr lang="en-US" sz="1400" dirty="0">
                <a:solidFill>
                  <a:srgbClr val="FFFFFF"/>
                </a:solidFill>
                <a:ea typeface="Arial"/>
                <a:cs typeface="Arial"/>
              </a:rPr>
              <a:t> </a:t>
            </a:r>
            <a:r>
              <a:rPr lang="en-US" sz="1400" baseline="0" dirty="0">
                <a:solidFill>
                  <a:srgbClr val="FFFFFF"/>
                </a:solidFill>
                <a:ea typeface="Arial"/>
                <a:cs typeface="Arial"/>
              </a:rPr>
              <a:t>16FLA</a:t>
            </a:r>
            <a:endParaRPr lang="en-US" sz="1400" dirty="0">
              <a:solidFill>
                <a:srgbClr val="FFFFFF"/>
              </a:solidFill>
              <a:ea typeface="Arial"/>
              <a:cs typeface="Arial"/>
            </a:endParaRPr>
          </a:p>
          <a:p>
            <a:pPr marL="628650" lvl="1" indent="-171450">
              <a:buFont typeface="Arial" panose="020B0604020202020204" pitchFamily="34" charset="0"/>
              <a:buChar char="•"/>
            </a:pPr>
            <a:r>
              <a:rPr lang="en-US" sz="1400" baseline="0" dirty="0">
                <a:solidFill>
                  <a:srgbClr val="FFFFFF"/>
                </a:solidFill>
                <a:ea typeface="Arial"/>
                <a:cs typeface="Arial"/>
              </a:rPr>
              <a:t>ICM870-32A: 32FLA</a:t>
            </a:r>
            <a:endParaRPr lang="en-US" sz="1400" dirty="0">
              <a:ea typeface="Arial"/>
              <a:cs typeface="Arial"/>
            </a:endParaRPr>
          </a:p>
          <a:p>
            <a:r>
              <a:rPr lang="en-US" sz="1600" b="1" dirty="0">
                <a:solidFill>
                  <a:srgbClr val="3CA1D5"/>
                </a:solidFill>
                <a:cs typeface="Arial"/>
              </a:rPr>
              <a:t>REPLACES:</a:t>
            </a:r>
            <a:r>
              <a:rPr lang="en-US" sz="1600" dirty="0">
                <a:cs typeface="Arial"/>
              </a:rPr>
              <a:t>  </a:t>
            </a:r>
          </a:p>
          <a:p>
            <a:pPr marL="171450" indent="-171450">
              <a:buFont typeface="Arial" panose="020B0604020202020204" pitchFamily="34" charset="0"/>
              <a:buChar char="•"/>
            </a:pPr>
            <a:r>
              <a:rPr lang="en-US" sz="1400" b="1" dirty="0">
                <a:cs typeface="Arial"/>
              </a:rPr>
              <a:t>Dometic: </a:t>
            </a:r>
            <a:r>
              <a:rPr lang="en-US" sz="1400" dirty="0" err="1">
                <a:cs typeface="Arial"/>
              </a:rPr>
              <a:t>SmartStart</a:t>
            </a:r>
            <a:endParaRPr lang="en-US" sz="1400" dirty="0">
              <a:cs typeface="Arial"/>
            </a:endParaRPr>
          </a:p>
          <a:p>
            <a:pPr marL="171450" indent="-171450">
              <a:buFont typeface="Arial" panose="020B0604020202020204" pitchFamily="34" charset="0"/>
              <a:buChar char="•"/>
            </a:pPr>
            <a:r>
              <a:rPr lang="en-US" sz="1400" b="1" dirty="0">
                <a:cs typeface="Arial"/>
              </a:rPr>
              <a:t>Hyper Engineering: </a:t>
            </a:r>
            <a:r>
              <a:rPr lang="en-US" sz="1400" dirty="0">
                <a:cs typeface="Arial"/>
              </a:rPr>
              <a:t>Sure-Start</a:t>
            </a:r>
          </a:p>
          <a:p>
            <a:pPr marL="171450" indent="-171450">
              <a:buFont typeface="Arial" panose="020B0604020202020204" pitchFamily="34" charset="0"/>
              <a:buChar char="•"/>
            </a:pPr>
            <a:r>
              <a:rPr lang="en-US" sz="1400" b="1" dirty="0">
                <a:cs typeface="Arial"/>
              </a:rPr>
              <a:t>Micro-Air: </a:t>
            </a:r>
            <a:r>
              <a:rPr lang="en-US" sz="1400" dirty="0" err="1">
                <a:cs typeface="Arial"/>
              </a:rPr>
              <a:t>EasyStart</a:t>
            </a:r>
            <a:endParaRPr lang="en-US" sz="1400" dirty="0">
              <a:cs typeface="Arial"/>
            </a:endParaRPr>
          </a:p>
          <a:p>
            <a:pPr marL="171450" indent="-171450">
              <a:buFont typeface="Arial" panose="020B0604020202020204" pitchFamily="34" charset="0"/>
              <a:buChar char="•"/>
            </a:pPr>
            <a:r>
              <a:rPr lang="en-US" sz="1400" b="1" dirty="0">
                <a:cs typeface="Arial"/>
              </a:rPr>
              <a:t>Network RV: </a:t>
            </a:r>
            <a:r>
              <a:rPr lang="en-US" sz="1400" dirty="0" err="1">
                <a:cs typeface="Arial"/>
              </a:rPr>
              <a:t>SoftStartRV</a:t>
            </a:r>
            <a:endParaRPr lang="en-US" sz="1400" dirty="0">
              <a:cs typeface="Arial"/>
            </a:endParaRPr>
          </a:p>
          <a:p>
            <a:pPr marL="171450" indent="-171450">
              <a:buFont typeface="Arial" panose="020B0604020202020204" pitchFamily="34" charset="0"/>
              <a:buChar char="•"/>
            </a:pPr>
            <a:r>
              <a:rPr lang="en-US" sz="1400" b="1" dirty="0">
                <a:cs typeface="Arial"/>
              </a:rPr>
              <a:t>Carlo Gavazzi: </a:t>
            </a:r>
            <a:r>
              <a:rPr lang="en-US" sz="1400" dirty="0" err="1">
                <a:cs typeface="Arial"/>
              </a:rPr>
              <a:t>SmoothStarter</a:t>
            </a:r>
            <a:endParaRPr lang="en-US" sz="1400" dirty="0">
              <a:cs typeface="Arial"/>
            </a:endParaRPr>
          </a:p>
        </p:txBody>
      </p:sp>
      <p:pic>
        <p:nvPicPr>
          <p:cNvPr id="5" name="Picture 4" descr="A white and blue tool&#10;&#10;Description automatically generated">
            <a:extLst>
              <a:ext uri="{FF2B5EF4-FFF2-40B4-BE49-F238E27FC236}">
                <a16:creationId xmlns:a16="http://schemas.microsoft.com/office/drawing/2014/main" id="{797E8EAD-40DE-5F12-069E-5928D230DD8A}"/>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949DD937-1358-6830-6946-3475E30DD701}"/>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DDF2AF7D-119B-33CA-0D4D-13BE86870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E173689-9B5E-B098-4496-3D2676FBD61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285860C5-E72A-3ACA-1203-2BAF041310B9}"/>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DB57120-A4A7-880C-DD71-C27623B7E1E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070C235-5E6B-32B8-A43F-0DC421DF524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0509A782-5241-85D5-D133-5AEAB1F09D8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6FFFC248-AC60-F695-E752-90AFBEFB097F}"/>
              </a:ext>
            </a:extLst>
          </p:cNvPr>
          <p:cNvGrpSpPr/>
          <p:nvPr/>
        </p:nvGrpSpPr>
        <p:grpSpPr>
          <a:xfrm>
            <a:off x="10952204" y="72788"/>
            <a:ext cx="1074383" cy="746856"/>
            <a:chOff x="10987618" y="59026"/>
            <a:chExt cx="1074383" cy="746856"/>
          </a:xfrm>
        </p:grpSpPr>
        <p:sp>
          <p:nvSpPr>
            <p:cNvPr id="20" name="Rectangle 19">
              <a:extLst>
                <a:ext uri="{FF2B5EF4-FFF2-40B4-BE49-F238E27FC236}">
                  <a16:creationId xmlns:a16="http://schemas.microsoft.com/office/drawing/2014/main" id="{B435FE01-893F-20DA-B6A3-18A0D70EFC9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881D18E0-60E7-381D-1E5C-531439B05A69}"/>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3" name="Picture 2">
            <a:extLst>
              <a:ext uri="{FF2B5EF4-FFF2-40B4-BE49-F238E27FC236}">
                <a16:creationId xmlns:a16="http://schemas.microsoft.com/office/drawing/2014/main" id="{557128DB-8E8B-561F-C7A2-9D80559A75D4}"/>
              </a:ext>
            </a:extLst>
          </p:cNvPr>
          <p:cNvPicPr>
            <a:picLocks noChangeAspect="1"/>
          </p:cNvPicPr>
          <p:nvPr/>
        </p:nvPicPr>
        <p:blipFill>
          <a:blip r:embed="rId7"/>
          <a:srcRect l="8341" r="6573" b="641"/>
          <a:stretch>
            <a:fillRect/>
          </a:stretch>
        </p:blipFill>
        <p:spPr>
          <a:xfrm>
            <a:off x="6089098" y="1714451"/>
            <a:ext cx="1595171" cy="2733448"/>
          </a:xfrm>
          <a:prstGeom prst="rect">
            <a:avLst/>
          </a:prstGeom>
        </p:spPr>
      </p:pic>
      <p:sp>
        <p:nvSpPr>
          <p:cNvPr id="2" name="TextBox 1">
            <a:extLst>
              <a:ext uri="{FF2B5EF4-FFF2-40B4-BE49-F238E27FC236}">
                <a16:creationId xmlns:a16="http://schemas.microsoft.com/office/drawing/2014/main" id="{C86DEC7F-6984-589B-D96B-7B373AA196B7}"/>
              </a:ext>
            </a:extLst>
          </p:cNvPr>
          <p:cNvSpPr txBox="1"/>
          <p:nvPr/>
        </p:nvSpPr>
        <p:spPr>
          <a:xfrm>
            <a:off x="458001" y="5006673"/>
            <a:ext cx="11511286" cy="13311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a:t>Operation</a:t>
            </a:r>
            <a:r>
              <a:rPr lang="en-US" sz="1600"/>
              <a:t>​</a:t>
            </a:r>
          </a:p>
          <a:p>
            <a:pPr marL="285750" indent="-285750">
              <a:lnSpc>
                <a:spcPts val="1838"/>
              </a:lnSpc>
              <a:buFont typeface="Arial,Sans-Serif"/>
              <a:buChar char="•"/>
            </a:pPr>
            <a:r>
              <a:rPr lang="en-US" sz="1400">
                <a:cs typeface="Arial"/>
              </a:rPr>
              <a:t>The ICM870 integrates compressor in-rush current over startup time, thus reducing peak current demand on the power supply source. The ICM870 will monitor system health including voltage, current, compressor startup and self-integrity. Upon a fault condition, the ICM870 will halt operation and initiate a 4-minute delay while providing diagnostic fault information by means of an LED indicator.</a:t>
            </a:r>
          </a:p>
          <a:p>
            <a:endParaRPr lang="en-US"/>
          </a:p>
        </p:txBody>
      </p:sp>
      <p:sp>
        <p:nvSpPr>
          <p:cNvPr id="4" name="Rectangle 3">
            <a:extLst>
              <a:ext uri="{FF2B5EF4-FFF2-40B4-BE49-F238E27FC236}">
                <a16:creationId xmlns:a16="http://schemas.microsoft.com/office/drawing/2014/main" id="{BFE4D7A0-DCD8-81B2-D814-E8698E336449}"/>
              </a:ext>
            </a:extLst>
          </p:cNvPr>
          <p:cNvSpPr/>
          <p:nvPr/>
        </p:nvSpPr>
        <p:spPr>
          <a:xfrm rot="2940000">
            <a:off x="5774726" y="4052041"/>
            <a:ext cx="593110" cy="30688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616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96FD-BD11-FF91-3ED2-9E29605322C2}"/>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85046DD-D37B-7D7B-CCB1-C6DC47F24A60}"/>
              </a:ext>
            </a:extLst>
          </p:cNvPr>
          <p:cNvSpPr/>
          <p:nvPr/>
        </p:nvSpPr>
        <p:spPr>
          <a:xfrm rot="10800000">
            <a:off x="7806914" y="13652"/>
            <a:ext cx="4389158" cy="4513284"/>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a:extLst>
              <a:ext uri="{FF2B5EF4-FFF2-40B4-BE49-F238E27FC236}">
                <a16:creationId xmlns:a16="http://schemas.microsoft.com/office/drawing/2014/main" id="{5F22F15B-14BA-84BA-3010-DA231DFFCE51}"/>
              </a:ext>
            </a:extLst>
          </p:cNvPr>
          <p:cNvPicPr>
            <a:picLocks noChangeAspect="1"/>
          </p:cNvPicPr>
          <p:nvPr/>
        </p:nvPicPr>
        <p:blipFill>
          <a:blip r:embed="rId3"/>
          <a:stretch>
            <a:fillRect/>
          </a:stretch>
        </p:blipFill>
        <p:spPr>
          <a:xfrm>
            <a:off x="6095645" y="1260528"/>
            <a:ext cx="1457992" cy="1269024"/>
          </a:xfrm>
          <a:prstGeom prst="rect">
            <a:avLst/>
          </a:prstGeom>
        </p:spPr>
      </p:pic>
      <p:pic>
        <p:nvPicPr>
          <p:cNvPr id="31" name="Picture 30">
            <a:extLst>
              <a:ext uri="{FF2B5EF4-FFF2-40B4-BE49-F238E27FC236}">
                <a16:creationId xmlns:a16="http://schemas.microsoft.com/office/drawing/2014/main" id="{AEF648E0-8504-F659-8BDE-FEF7C5EE5845}"/>
              </a:ext>
            </a:extLst>
          </p:cNvPr>
          <p:cNvPicPr>
            <a:picLocks noChangeAspect="1"/>
          </p:cNvPicPr>
          <p:nvPr/>
        </p:nvPicPr>
        <p:blipFill>
          <a:blip r:embed="rId4">
            <a:alphaModFix amt="54000"/>
          </a:blip>
          <a:srcRect l="8792" r="758"/>
          <a:stretch/>
        </p:blipFill>
        <p:spPr>
          <a:xfrm rot="5400000">
            <a:off x="3426403" y="-3440430"/>
            <a:ext cx="946304" cy="7799109"/>
          </a:xfrm>
          <a:prstGeom prst="rect">
            <a:avLst/>
          </a:prstGeom>
        </p:spPr>
      </p:pic>
      <p:sp>
        <p:nvSpPr>
          <p:cNvPr id="13" name="Title 1">
            <a:extLst>
              <a:ext uri="{FF2B5EF4-FFF2-40B4-BE49-F238E27FC236}">
                <a16:creationId xmlns:a16="http://schemas.microsoft.com/office/drawing/2014/main" id="{2A9C4BF9-5AD4-B747-B8EE-380BCD4B345F}"/>
              </a:ext>
            </a:extLst>
          </p:cNvPr>
          <p:cNvSpPr txBox="1">
            <a:spLocks/>
          </p:cNvSpPr>
          <p:nvPr/>
        </p:nvSpPr>
        <p:spPr>
          <a:xfrm>
            <a:off x="362521" y="788395"/>
            <a:ext cx="8421666" cy="577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Delay on Make Timers</a:t>
            </a:r>
          </a:p>
        </p:txBody>
      </p:sp>
      <p:pic>
        <p:nvPicPr>
          <p:cNvPr id="23" name="Picture 22" descr="A white and blue tool&#10;&#10;Description automatically generated">
            <a:extLst>
              <a:ext uri="{FF2B5EF4-FFF2-40B4-BE49-F238E27FC236}">
                <a16:creationId xmlns:a16="http://schemas.microsoft.com/office/drawing/2014/main" id="{81B88B95-5FC8-BC6F-6642-90177CC6B596}"/>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2" name="Group 1">
            <a:extLst>
              <a:ext uri="{FF2B5EF4-FFF2-40B4-BE49-F238E27FC236}">
                <a16:creationId xmlns:a16="http://schemas.microsoft.com/office/drawing/2014/main" id="{1AEC1B63-06C4-CD5A-29F5-E9E5C2F13469}"/>
              </a:ext>
            </a:extLst>
          </p:cNvPr>
          <p:cNvGrpSpPr/>
          <p:nvPr/>
        </p:nvGrpSpPr>
        <p:grpSpPr>
          <a:xfrm>
            <a:off x="3433865" y="6504921"/>
            <a:ext cx="8472791" cy="389999"/>
            <a:chOff x="3433865" y="6391059"/>
            <a:chExt cx="8472791" cy="389999"/>
          </a:xfrm>
        </p:grpSpPr>
        <p:sp>
          <p:nvSpPr>
            <p:cNvPr id="24" name="TextBox 23">
              <a:extLst>
                <a:ext uri="{FF2B5EF4-FFF2-40B4-BE49-F238E27FC236}">
                  <a16:creationId xmlns:a16="http://schemas.microsoft.com/office/drawing/2014/main" id="{C23E2AF0-0FD0-C67F-737C-8B517A98232B}"/>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25" name="TextBox 24">
              <a:extLst>
                <a:ext uri="{FF2B5EF4-FFF2-40B4-BE49-F238E27FC236}">
                  <a16:creationId xmlns:a16="http://schemas.microsoft.com/office/drawing/2014/main" id="{C9EE6FE0-4A3E-F411-C60C-8C7D0D081349}"/>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26" name="TextBox 25">
              <a:extLst>
                <a:ext uri="{FF2B5EF4-FFF2-40B4-BE49-F238E27FC236}">
                  <a16:creationId xmlns:a16="http://schemas.microsoft.com/office/drawing/2014/main" id="{89E1538A-68E2-BEE8-FB84-AABC890573CF}"/>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27" name="TextBox 26">
              <a:extLst>
                <a:ext uri="{FF2B5EF4-FFF2-40B4-BE49-F238E27FC236}">
                  <a16:creationId xmlns:a16="http://schemas.microsoft.com/office/drawing/2014/main" id="{ED30B870-AE9E-7692-1ED3-F0375E2F2E0C}"/>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28" name="TextBox 27">
              <a:extLst>
                <a:ext uri="{FF2B5EF4-FFF2-40B4-BE49-F238E27FC236}">
                  <a16:creationId xmlns:a16="http://schemas.microsoft.com/office/drawing/2014/main" id="{AF27C19A-BF99-C036-32B3-0CBD4DEF9F1B}"/>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29" name="TextBox 28">
              <a:extLst>
                <a:ext uri="{FF2B5EF4-FFF2-40B4-BE49-F238E27FC236}">
                  <a16:creationId xmlns:a16="http://schemas.microsoft.com/office/drawing/2014/main" id="{921D0C0A-1A24-4BF2-2F39-4476DA65569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47" name="TextBox 12">
            <a:extLst>
              <a:ext uri="{FF2B5EF4-FFF2-40B4-BE49-F238E27FC236}">
                <a16:creationId xmlns:a16="http://schemas.microsoft.com/office/drawing/2014/main" id="{138A89AE-3D62-4C67-E2B1-D41166837F5E}"/>
              </a:ext>
            </a:extLst>
          </p:cNvPr>
          <p:cNvSpPr txBox="1"/>
          <p:nvPr/>
        </p:nvSpPr>
        <p:spPr>
          <a:xfrm>
            <a:off x="7932032" y="3396111"/>
            <a:ext cx="3763387" cy="677108"/>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dirty="0">
              <a:solidFill>
                <a:schemeClr val="bg1"/>
              </a:solidFill>
              <a:ea typeface="DM Sans Bold"/>
              <a:cs typeface="DM Sans Bold"/>
            </a:endParaRPr>
          </a:p>
          <a:p>
            <a:pPr lvl="0" algn="l"/>
            <a:r>
              <a:rPr lang="en-US" sz="1400" dirty="0" err="1">
                <a:solidFill>
                  <a:schemeClr val="bg1"/>
                </a:solidFill>
                <a:ea typeface="DM Sans Bold"/>
                <a:cs typeface="DM Sans Bold"/>
                <a:sym typeface="DM Sans Bold"/>
              </a:rPr>
              <a:t>Airotronics</a:t>
            </a:r>
            <a:r>
              <a:rPr lang="en-US" sz="1400" dirty="0">
                <a:solidFill>
                  <a:schemeClr val="bg1"/>
                </a:solidFill>
                <a:ea typeface="DM Sans Bold"/>
                <a:cs typeface="DM Sans Bold"/>
                <a:sym typeface="DM Sans Bold"/>
              </a:rPr>
              <a:t>, Little Fuse , EAC, and other similar delay on make timers</a:t>
            </a:r>
            <a:endParaRPr lang="en-US">
              <a:solidFill>
                <a:schemeClr val="bg1"/>
              </a:solidFill>
            </a:endParaRPr>
          </a:p>
        </p:txBody>
      </p:sp>
      <p:sp>
        <p:nvSpPr>
          <p:cNvPr id="48" name="TextBox 12">
            <a:extLst>
              <a:ext uri="{FF2B5EF4-FFF2-40B4-BE49-F238E27FC236}">
                <a16:creationId xmlns:a16="http://schemas.microsoft.com/office/drawing/2014/main" id="{C816F809-17DC-1247-7F79-63BF96149670}"/>
              </a:ext>
            </a:extLst>
          </p:cNvPr>
          <p:cNvSpPr txBox="1"/>
          <p:nvPr/>
        </p:nvSpPr>
        <p:spPr>
          <a:xfrm>
            <a:off x="7933882" y="458384"/>
            <a:ext cx="3972774" cy="3077766"/>
          </a:xfrm>
          <a:prstGeom prst="rect">
            <a:avLst/>
          </a:prstGeom>
        </p:spPr>
        <p:txBody>
          <a:bodyPr wrap="square" lIns="0" tIns="0" rIns="0" bIns="0" rtlCol="0" anchor="t">
            <a:spAutoFit/>
          </a:bodyPr>
          <a:lstStyle/>
          <a:p>
            <a:pPr marL="0" lvl="0" indent="0" algn="l">
              <a:spcBef>
                <a:spcPct val="0"/>
              </a:spcBef>
            </a:pPr>
            <a:r>
              <a:rPr lang="en-US" sz="1600" b="1" dirty="0">
                <a:solidFill>
                  <a:srgbClr val="3CA1D5"/>
                </a:solidFill>
                <a:ea typeface="DM Sans Bold"/>
                <a:cs typeface="DM Sans Bold"/>
                <a:sym typeface="DM Sans Bold"/>
              </a:rPr>
              <a:t>FEATURES:</a:t>
            </a:r>
            <a:endParaRPr lang="en-US" dirty="0"/>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Universal voltage operation</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Knob-adjustable time delays</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Works with anticipator-type thermostats</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One model replaces many in field</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Ideal for compressor staging</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Simple 2-wire hookup</a:t>
            </a:r>
            <a:endParaRPr lang="en-US" sz="1400" b="1" dirty="0">
              <a:solidFill>
                <a:schemeClr val="bg1"/>
              </a:solidFill>
              <a:ea typeface="DM Sans Bold"/>
              <a:cs typeface="DM Sans Bold"/>
              <a:sym typeface="DM Sans Bold"/>
            </a:endParaRPr>
          </a:p>
          <a:p>
            <a:pPr marL="0" lvl="0" indent="0" algn="l">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Voltage:</a:t>
            </a:r>
            <a:r>
              <a:rPr lang="en-US" sz="1400" b="1" dirty="0">
                <a:solidFill>
                  <a:schemeClr val="bg1"/>
                </a:solidFill>
                <a:ea typeface="DM Sans Bold"/>
                <a:cs typeface="DM Sans Bold"/>
                <a:sym typeface="DM Sans Bold"/>
              </a:rPr>
              <a:t> </a:t>
            </a:r>
            <a:r>
              <a:rPr lang="en-US" sz="1400" dirty="0">
                <a:solidFill>
                  <a:schemeClr val="bg1"/>
                </a:solidFill>
                <a:ea typeface="DM Sans Bold"/>
                <a:cs typeface="DM Sans Bold"/>
                <a:sym typeface="DM Sans Bold"/>
              </a:rPr>
              <a:t>18-240 VAC, </a:t>
            </a:r>
            <a:endParaRPr lang="en-US" sz="1400" dirty="0">
              <a:solidFill>
                <a:schemeClr val="bg1"/>
              </a:solidFill>
              <a:ea typeface="DM Sans Bold"/>
              <a:cs typeface="DM Sans Bold"/>
            </a:endParaRPr>
          </a:p>
          <a:p>
            <a:pPr marL="285750" indent="-285750">
              <a:spcBef>
                <a:spcPct val="0"/>
              </a:spcBef>
              <a:buFont typeface="Wingdings" pitchFamily="2" charset="2"/>
              <a:buChar char="ü"/>
            </a:pPr>
            <a:r>
              <a:rPr lang="en-US" sz="1400" dirty="0">
                <a:solidFill>
                  <a:schemeClr val="bg1"/>
                </a:solidFill>
                <a:ea typeface="DM Sans Bold"/>
                <a:cs typeface="DM Sans Bold"/>
                <a:sym typeface="DM Sans Bold"/>
              </a:rPr>
              <a:t>Output: Solid State:1.5 amps, 40 mA holding current</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Adjustable delay: .03-10 minutes (1.8-600 seconds)</a:t>
            </a:r>
            <a:endParaRPr lang="en-US" sz="1400" dirty="0">
              <a:solidFill>
                <a:schemeClr val="bg1"/>
              </a:solidFill>
              <a:ea typeface="DM Sans Bold"/>
              <a:cs typeface="DM Sans Bold"/>
            </a:endParaRPr>
          </a:p>
          <a:p>
            <a:pPr marL="285750" lvl="0" indent="-285750" algn="l">
              <a:spcBef>
                <a:spcPct val="0"/>
              </a:spcBef>
              <a:buFont typeface="Wingdings" pitchFamily="2" charset="2"/>
              <a:buChar char="§"/>
            </a:pPr>
            <a:endParaRPr lang="en-US" sz="1400" b="1" dirty="0">
              <a:solidFill>
                <a:schemeClr val="bg1"/>
              </a:solidFill>
              <a:ea typeface="DM Sans Bold"/>
              <a:cs typeface="DM Sans Bold"/>
              <a:sym typeface="DM Sans Bold"/>
            </a:endParaRPr>
          </a:p>
        </p:txBody>
      </p:sp>
      <p:grpSp>
        <p:nvGrpSpPr>
          <p:cNvPr id="3" name="Group 2">
            <a:extLst>
              <a:ext uri="{FF2B5EF4-FFF2-40B4-BE49-F238E27FC236}">
                <a16:creationId xmlns:a16="http://schemas.microsoft.com/office/drawing/2014/main" id="{9A3C8155-A9ED-9E29-68B7-D0052BEBFEEC}"/>
              </a:ext>
            </a:extLst>
          </p:cNvPr>
          <p:cNvGrpSpPr/>
          <p:nvPr/>
        </p:nvGrpSpPr>
        <p:grpSpPr>
          <a:xfrm>
            <a:off x="10987618" y="59026"/>
            <a:ext cx="1074383" cy="746856"/>
            <a:chOff x="10987618" y="59026"/>
            <a:chExt cx="1074383" cy="746856"/>
          </a:xfrm>
        </p:grpSpPr>
        <p:sp>
          <p:nvSpPr>
            <p:cNvPr id="51" name="Rectangle 50">
              <a:extLst>
                <a:ext uri="{FF2B5EF4-FFF2-40B4-BE49-F238E27FC236}">
                  <a16:creationId xmlns:a16="http://schemas.microsoft.com/office/drawing/2014/main" id="{62A54771-66EA-C299-2AB4-B510A7A680A8}"/>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flag with black and blue stripes&#10;&#10;Description automatically generated">
              <a:extLst>
                <a:ext uri="{FF2B5EF4-FFF2-40B4-BE49-F238E27FC236}">
                  <a16:creationId xmlns:a16="http://schemas.microsoft.com/office/drawing/2014/main" id="{3C26B6E6-CB6C-32E0-A246-0784148FBCF6}"/>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55" name="Picture 54" descr="A blue and black logo&#10;&#10;Description automatically generated">
            <a:extLst>
              <a:ext uri="{FF2B5EF4-FFF2-40B4-BE49-F238E27FC236}">
                <a16:creationId xmlns:a16="http://schemas.microsoft.com/office/drawing/2014/main" id="{089D36F2-150E-53A4-C7F4-48314755B8F6}"/>
              </a:ext>
            </a:extLst>
          </p:cNvPr>
          <p:cNvPicPr>
            <a:picLocks noChangeAspect="1"/>
          </p:cNvPicPr>
          <p:nvPr/>
        </p:nvPicPr>
        <p:blipFill>
          <a:blip r:embed="rId7"/>
          <a:stretch>
            <a:fillRect/>
          </a:stretch>
        </p:blipFill>
        <p:spPr>
          <a:xfrm>
            <a:off x="458160" y="124772"/>
            <a:ext cx="1946229" cy="613281"/>
          </a:xfrm>
          <a:prstGeom prst="rect">
            <a:avLst/>
          </a:prstGeom>
        </p:spPr>
      </p:pic>
      <p:sp>
        <p:nvSpPr>
          <p:cNvPr id="10" name="TextBox 9">
            <a:extLst>
              <a:ext uri="{FF2B5EF4-FFF2-40B4-BE49-F238E27FC236}">
                <a16:creationId xmlns:a16="http://schemas.microsoft.com/office/drawing/2014/main" id="{DC456CFB-C95A-265A-C207-72E30A5AEE82}"/>
              </a:ext>
            </a:extLst>
          </p:cNvPr>
          <p:cNvSpPr txBox="1"/>
          <p:nvPr/>
        </p:nvSpPr>
        <p:spPr>
          <a:xfrm>
            <a:off x="460101" y="1453954"/>
            <a:ext cx="5867456" cy="5078313"/>
          </a:xfrm>
          <a:prstGeom prst="rect">
            <a:avLst/>
          </a:prstGeom>
          <a:noFill/>
        </p:spPr>
        <p:txBody>
          <a:bodyPr wrap="square" lIns="91440" tIns="45720" rIns="91440" bIns="45720" rtlCol="0" anchor="t">
            <a:spAutoFit/>
          </a:bodyPr>
          <a:lstStyle/>
          <a:p>
            <a:r>
              <a:rPr lang="en-US" b="1" dirty="0">
                <a:ea typeface="DM Sans"/>
                <a:cs typeface="DM Sans"/>
                <a:sym typeface="DM Sans"/>
              </a:rPr>
              <a:t>Why we need Time Delays and their applications?</a:t>
            </a:r>
          </a:p>
          <a:p>
            <a:pPr marL="285750" indent="-285750">
              <a:buFont typeface="Arial" panose="020B0604020202020204" pitchFamily="34" charset="0"/>
              <a:buChar char="•"/>
            </a:pPr>
            <a:r>
              <a:rPr lang="en-US" sz="1400" dirty="0">
                <a:ea typeface="DM Sans"/>
                <a:cs typeface="DM Sans"/>
                <a:sym typeface="DM Sans"/>
              </a:rPr>
              <a:t>Used in many applications where the power to a device needs to be delayed for a given period</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The  HVAC industry for example requires the need to run multiple AC units on a single power source which could create an overload  condition.</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ICM controls has the solution with our Delay On Make timers which allows you to stagger start multiple  loads like a compressor! </a:t>
            </a:r>
            <a:endParaRPr lang="en-US" sz="1400" dirty="0">
              <a:ea typeface="DM Sans"/>
              <a:cs typeface="DM Sans"/>
            </a:endParaRPr>
          </a:p>
          <a:p>
            <a:endParaRPr lang="en-US" sz="1400" dirty="0">
              <a:ea typeface="DM Sans"/>
              <a:cs typeface="DM Sans"/>
              <a:sym typeface="DM Sans"/>
            </a:endParaRPr>
          </a:p>
          <a:p>
            <a:r>
              <a:rPr lang="en-US" b="1" dirty="0">
                <a:ea typeface="DM Sans"/>
                <a:cs typeface="DM Sans"/>
                <a:sym typeface="DM Sans"/>
              </a:rPr>
              <a:t>The value of ICM controls Delay On Make  Timers</a:t>
            </a:r>
            <a:endParaRPr lang="en-US" b="1" dirty="0">
              <a:ea typeface="DM Sans"/>
              <a:cs typeface="DM Sans"/>
            </a:endParaRPr>
          </a:p>
          <a:p>
            <a:pPr marL="285750" indent="-285750">
              <a:buFont typeface="Arial" panose="020B0604020202020204" pitchFamily="34" charset="0"/>
              <a:buChar char="•"/>
            </a:pPr>
            <a:r>
              <a:rPr lang="en-US" sz="1400" dirty="0"/>
              <a:t>High quality circuit board construction and solid-state design means no mechanical relay thus increasing reliability</a:t>
            </a:r>
          </a:p>
          <a:p>
            <a:pPr marL="285750" indent="-285750">
              <a:buFont typeface="Arial" panose="020B0604020202020204" pitchFamily="34" charset="0"/>
              <a:buChar char="•"/>
            </a:pPr>
            <a:r>
              <a:rPr lang="en-US" sz="1400" dirty="0"/>
              <a:t>Ultra low-cost alternative to more expensive devices</a:t>
            </a:r>
          </a:p>
          <a:p>
            <a:pPr marL="285750" indent="-285750">
              <a:buFont typeface="Arial" panose="020B0604020202020204" pitchFamily="34" charset="0"/>
              <a:buChar char="•"/>
            </a:pPr>
            <a:r>
              <a:rPr lang="en-US" sz="1400" dirty="0"/>
              <a:t>Two wire  design for ease of installation and wide application range</a:t>
            </a:r>
          </a:p>
          <a:p>
            <a:pPr marL="285750" indent="-285750">
              <a:buFont typeface="Arial" panose="020B0604020202020204" pitchFamily="34" charset="0"/>
              <a:buChar char="•"/>
            </a:pPr>
            <a:r>
              <a:rPr lang="en-US" sz="1400" dirty="0"/>
              <a:t>Universal voltage range makes it an all-In-one solution</a:t>
            </a:r>
          </a:p>
          <a:p>
            <a:endParaRPr lang="en-US" sz="1400" dirty="0"/>
          </a:p>
          <a:p>
            <a:r>
              <a:rPr lang="en-US" b="1" dirty="0"/>
              <a:t> Operation</a:t>
            </a:r>
          </a:p>
          <a:p>
            <a:pPr marL="285750" indent="-285750">
              <a:buFont typeface="Arial" panose="020B0604020202020204" pitchFamily="34" charset="0"/>
              <a:buChar char="•"/>
            </a:pPr>
            <a:r>
              <a:rPr lang="en-US" sz="1400" dirty="0"/>
              <a:t>The ICM102 will delay the load from turning on based on the ICM102 dial setting </a:t>
            </a:r>
          </a:p>
          <a:p>
            <a:pPr marL="285750" indent="-285750">
              <a:buFont typeface="Arial" panose="020B0604020202020204" pitchFamily="34" charset="0"/>
              <a:buChar char="•"/>
            </a:pPr>
            <a:r>
              <a:rPr lang="en-US" sz="1400" dirty="0"/>
              <a:t>Setting the delay different for each load allows you to stagger start multiple loads preventing the potential overload condition </a:t>
            </a:r>
          </a:p>
          <a:p>
            <a:endParaRPr lang="en-US" dirty="0"/>
          </a:p>
        </p:txBody>
      </p:sp>
      <p:pic>
        <p:nvPicPr>
          <p:cNvPr id="12" name="Picture 11">
            <a:extLst>
              <a:ext uri="{FF2B5EF4-FFF2-40B4-BE49-F238E27FC236}">
                <a16:creationId xmlns:a16="http://schemas.microsoft.com/office/drawing/2014/main" id="{5F61D9D7-CFDD-C2A1-27DE-511B97EA9663}"/>
              </a:ext>
            </a:extLst>
          </p:cNvPr>
          <p:cNvPicPr>
            <a:picLocks noChangeAspect="1"/>
          </p:cNvPicPr>
          <p:nvPr/>
        </p:nvPicPr>
        <p:blipFill>
          <a:blip r:embed="rId8"/>
          <a:stretch>
            <a:fillRect/>
          </a:stretch>
        </p:blipFill>
        <p:spPr>
          <a:xfrm>
            <a:off x="7511920" y="4894081"/>
            <a:ext cx="3757176" cy="1477910"/>
          </a:xfrm>
          <a:prstGeom prst="rect">
            <a:avLst/>
          </a:prstGeom>
        </p:spPr>
      </p:pic>
      <p:sp>
        <p:nvSpPr>
          <p:cNvPr id="5" name="TextBox 4">
            <a:extLst>
              <a:ext uri="{FF2B5EF4-FFF2-40B4-BE49-F238E27FC236}">
                <a16:creationId xmlns:a16="http://schemas.microsoft.com/office/drawing/2014/main" id="{28685163-6ED0-7E1E-60BC-B4D57163C258}"/>
              </a:ext>
            </a:extLst>
          </p:cNvPr>
          <p:cNvSpPr txBox="1"/>
          <p:nvPr/>
        </p:nvSpPr>
        <p:spPr>
          <a:xfrm>
            <a:off x="8463930" y="4613896"/>
            <a:ext cx="1853156" cy="369332"/>
          </a:xfrm>
          <a:prstGeom prst="rect">
            <a:avLst/>
          </a:prstGeom>
          <a:noFill/>
        </p:spPr>
        <p:txBody>
          <a:bodyPr wrap="square" rtlCol="0">
            <a:spAutoFit/>
          </a:bodyPr>
          <a:lstStyle/>
          <a:p>
            <a:r>
              <a:rPr lang="en-US" b="1"/>
              <a:t>Timing Diagram</a:t>
            </a:r>
          </a:p>
        </p:txBody>
      </p:sp>
      <p:pic>
        <p:nvPicPr>
          <p:cNvPr id="7" name="Picture 6" descr="A black electronic device with a red button&#10;&#10;AI-generated content may be incorrect.">
            <a:extLst>
              <a:ext uri="{FF2B5EF4-FFF2-40B4-BE49-F238E27FC236}">
                <a16:creationId xmlns:a16="http://schemas.microsoft.com/office/drawing/2014/main" id="{3476EA66-542C-40CF-6DD7-0D3B3C660E7D}"/>
              </a:ext>
            </a:extLst>
          </p:cNvPr>
          <p:cNvPicPr>
            <a:picLocks noChangeAspect="1"/>
          </p:cNvPicPr>
          <p:nvPr/>
        </p:nvPicPr>
        <p:blipFill>
          <a:blip r:embed="rId9"/>
          <a:stretch>
            <a:fillRect/>
          </a:stretch>
        </p:blipFill>
        <p:spPr>
          <a:xfrm>
            <a:off x="6047359" y="2781591"/>
            <a:ext cx="1524355" cy="1327459"/>
          </a:xfrm>
          <a:prstGeom prst="rect">
            <a:avLst/>
          </a:prstGeom>
        </p:spPr>
      </p:pic>
    </p:spTree>
    <p:extLst>
      <p:ext uri="{BB962C8B-B14F-4D97-AF65-F5344CB8AC3E}">
        <p14:creationId xmlns:p14="http://schemas.microsoft.com/office/powerpoint/2010/main" val="2543801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933-60B3-FF27-710A-92BF5D2D03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14FA8C-58B9-B014-CBBC-C579AD3775A8}"/>
              </a:ext>
            </a:extLst>
          </p:cNvPr>
          <p:cNvPicPr>
            <a:picLocks noChangeAspect="1"/>
          </p:cNvPicPr>
          <p:nvPr/>
        </p:nvPicPr>
        <p:blipFill>
          <a:blip r:embed="rId3"/>
          <a:srcRect t="5772" b="408"/>
          <a:stretch>
            <a:fillRect/>
          </a:stretch>
        </p:blipFill>
        <p:spPr>
          <a:xfrm>
            <a:off x="6159400" y="1163794"/>
            <a:ext cx="1665272" cy="2730963"/>
          </a:xfrm>
          <a:prstGeom prst="rect">
            <a:avLst/>
          </a:prstGeom>
        </p:spPr>
      </p:pic>
      <p:pic>
        <p:nvPicPr>
          <p:cNvPr id="31" name="Picture 30">
            <a:extLst>
              <a:ext uri="{FF2B5EF4-FFF2-40B4-BE49-F238E27FC236}">
                <a16:creationId xmlns:a16="http://schemas.microsoft.com/office/drawing/2014/main" id="{5FA8378F-323A-ACAC-0F2C-9816B01D0F15}"/>
              </a:ext>
            </a:extLst>
          </p:cNvPr>
          <p:cNvPicPr>
            <a:picLocks noChangeAspect="1"/>
          </p:cNvPicPr>
          <p:nvPr/>
        </p:nvPicPr>
        <p:blipFill>
          <a:blip r:embed="rId4">
            <a:alphaModFix amt="54000"/>
          </a:blip>
          <a:srcRect l="8792" r="758"/>
          <a:stretch/>
        </p:blipFill>
        <p:spPr>
          <a:xfrm rot="5400000">
            <a:off x="3576171" y="-356988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D627261B-D1D6-22BC-D80C-EC37E95EE236}"/>
              </a:ext>
            </a:extLst>
          </p:cNvPr>
          <p:cNvPicPr>
            <a:picLocks noChangeAspect="1"/>
          </p:cNvPicPr>
          <p:nvPr/>
        </p:nvPicPr>
        <p:blipFill>
          <a:blip r:embed="rId5"/>
          <a:stretch>
            <a:fillRect/>
          </a:stretch>
        </p:blipFill>
        <p:spPr>
          <a:xfrm>
            <a:off x="458160" y="162988"/>
            <a:ext cx="1946229" cy="613281"/>
          </a:xfrm>
          <a:prstGeom prst="rect">
            <a:avLst/>
          </a:prstGeom>
        </p:spPr>
      </p:pic>
      <p:sp>
        <p:nvSpPr>
          <p:cNvPr id="10" name="TextBox 9">
            <a:extLst>
              <a:ext uri="{FF2B5EF4-FFF2-40B4-BE49-F238E27FC236}">
                <a16:creationId xmlns:a16="http://schemas.microsoft.com/office/drawing/2014/main" id="{AC5C1F48-6793-91DF-0C30-D29BF9DF01C3}"/>
              </a:ext>
            </a:extLst>
          </p:cNvPr>
          <p:cNvSpPr txBox="1"/>
          <p:nvPr/>
        </p:nvSpPr>
        <p:spPr>
          <a:xfrm>
            <a:off x="234558" y="1626101"/>
            <a:ext cx="6141527" cy="3170099"/>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Hard Starts and their applications?</a:t>
            </a:r>
          </a:p>
          <a:p>
            <a:pPr marL="171450" indent="-171450">
              <a:buFont typeface="Arial" panose="020B0604020202020204" pitchFamily="34" charset="0"/>
              <a:buChar char="•"/>
            </a:pPr>
            <a:r>
              <a:rPr lang="en-US" sz="1400" dirty="0">
                <a:ea typeface="DM Sans"/>
                <a:cs typeface="DM Sans"/>
                <a:sym typeface="DM Sans"/>
              </a:rPr>
              <a:t>To provide older motors the necessary torque to start quickly.</a:t>
            </a:r>
            <a:endParaRPr lang="en-US" sz="1400" dirty="0">
              <a:ea typeface="DM Sans"/>
              <a:cs typeface="DM Sans"/>
            </a:endParaRPr>
          </a:p>
          <a:p>
            <a:pPr marL="171450" indent="-171450">
              <a:buFont typeface="Arial" panose="020B0604020202020204" pitchFamily="34" charset="0"/>
              <a:buChar char="•"/>
            </a:pPr>
            <a:r>
              <a:rPr lang="en-US" sz="1400" dirty="0">
                <a:ea typeface="DM Sans"/>
                <a:cs typeface="DM Sans"/>
                <a:sym typeface="DM Sans"/>
              </a:rPr>
              <a:t>To reduce strain on the system</a:t>
            </a:r>
            <a:endParaRPr lang="en-US" sz="1400" dirty="0">
              <a:ea typeface="DM Sans"/>
              <a:cs typeface="DM Sans"/>
            </a:endParaRPr>
          </a:p>
          <a:p>
            <a:pPr marL="171450" indent="-171450">
              <a:buFont typeface="Arial" panose="020B0604020202020204" pitchFamily="34" charset="0"/>
              <a:buChar char="•"/>
            </a:pPr>
            <a:r>
              <a:rPr lang="en-US" sz="1400" dirty="0">
                <a:ea typeface="DM Sans"/>
                <a:cs typeface="DM Sans"/>
                <a:sym typeface="DM Sans"/>
              </a:rPr>
              <a:t>To prolong the life of older motors which struggle to start on their own</a:t>
            </a:r>
            <a:endParaRPr lang="en-US" sz="1400" dirty="0">
              <a:ea typeface="DM Sans"/>
              <a:cs typeface="DM Sans"/>
            </a:endParaRPr>
          </a:p>
          <a:p>
            <a:pPr marL="171450" indent="-171450">
              <a:buFont typeface="Arial" panose="020B0604020202020204" pitchFamily="34" charset="0"/>
              <a:buChar char="•"/>
            </a:pPr>
            <a:r>
              <a:rPr lang="en-US" sz="1400" dirty="0">
                <a:ea typeface="DM Sans"/>
                <a:cs typeface="DM Sans"/>
                <a:sym typeface="DM Sans"/>
              </a:rPr>
              <a:t>Reduces breaker tripping on long line sets or where there are tight compressors</a:t>
            </a:r>
            <a:endParaRPr lang="en-US" sz="1400" dirty="0"/>
          </a:p>
          <a:p>
            <a:endParaRPr lang="en-US" sz="1400" dirty="0">
              <a:ea typeface="DM Sans"/>
              <a:cs typeface="DM Sans"/>
            </a:endParaRPr>
          </a:p>
          <a:p>
            <a:r>
              <a:rPr lang="en-US" sz="1600" b="1" dirty="0">
                <a:ea typeface="DM Sans"/>
                <a:cs typeface="DM Sans"/>
                <a:sym typeface="DM Sans"/>
              </a:rPr>
              <a:t>The value of using ICM Hard Starts.</a:t>
            </a:r>
            <a:endParaRPr lang="en-US" sz="1600" b="1" dirty="0">
              <a:ea typeface="DM Sans"/>
              <a:cs typeface="DM Sans"/>
            </a:endParaRPr>
          </a:p>
          <a:p>
            <a:pPr marL="285750" indent="-285750">
              <a:buFont typeface="Arial" panose="020B0604020202020204" pitchFamily="34" charset="0"/>
              <a:buChar char="•"/>
            </a:pPr>
            <a:r>
              <a:rPr lang="en-US" sz="1400" dirty="0"/>
              <a:t>Precisely engages and disengages the start cap using patented differential voltage sensing circuit</a:t>
            </a:r>
          </a:p>
          <a:p>
            <a:pPr marL="285750" indent="-285750">
              <a:buFont typeface="Arial" panose="020B0604020202020204" pitchFamily="34" charset="0"/>
              <a:buChar char="•"/>
            </a:pPr>
            <a:r>
              <a:rPr lang="en-US" sz="1400" dirty="0"/>
              <a:t>Not affected by ambient temperature</a:t>
            </a:r>
          </a:p>
          <a:p>
            <a:pPr marL="285750" indent="-285750">
              <a:buFont typeface="Arial" panose="020B0604020202020204" pitchFamily="34" charset="0"/>
              <a:buChar char="•"/>
            </a:pPr>
            <a:r>
              <a:rPr lang="en-US" sz="1400" dirty="0"/>
              <a:t>Instant recycling far better than PTCR types</a:t>
            </a:r>
          </a:p>
          <a:p>
            <a:pPr marL="285750" indent="-285750">
              <a:buFont typeface="Arial" panose="020B0604020202020204" pitchFamily="34" charset="0"/>
              <a:buChar char="•"/>
            </a:pPr>
            <a:r>
              <a:rPr lang="en-US" sz="1400" dirty="0"/>
              <a:t>Universal application eliminates guesswork on which hard start you need</a:t>
            </a:r>
          </a:p>
          <a:p>
            <a:pPr marL="285750" indent="-285750">
              <a:buFont typeface="Arial" panose="020B0604020202020204" pitchFamily="34" charset="0"/>
              <a:buChar char="•"/>
            </a:pPr>
            <a:r>
              <a:rPr lang="en-US" sz="1400" dirty="0"/>
              <a:t>No positional requirement</a:t>
            </a:r>
          </a:p>
        </p:txBody>
      </p:sp>
      <p:sp>
        <p:nvSpPr>
          <p:cNvPr id="6" name="Title 1">
            <a:extLst>
              <a:ext uri="{FF2B5EF4-FFF2-40B4-BE49-F238E27FC236}">
                <a16:creationId xmlns:a16="http://schemas.microsoft.com/office/drawing/2014/main" id="{6F7D9900-B0AA-C9BD-FC5D-6FEFD71419BF}"/>
              </a:ext>
            </a:extLst>
          </p:cNvPr>
          <p:cNvSpPr txBox="1">
            <a:spLocks/>
          </p:cNvSpPr>
          <p:nvPr/>
        </p:nvSpPr>
        <p:spPr>
          <a:xfrm>
            <a:off x="314533" y="782850"/>
            <a:ext cx="7163907"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2D3750"/>
                </a:solidFill>
                <a:latin typeface="Aptos ExtraBold"/>
              </a:rPr>
              <a:t>ICM866U- Hard Start</a:t>
            </a:r>
            <a:endParaRPr lang="en-US" sz="3200" b="1">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FBD38D79-5B72-F003-FB47-DCC1E350DC3D}"/>
              </a:ext>
            </a:extLst>
          </p:cNvPr>
          <p:cNvSpPr/>
          <p:nvPr/>
        </p:nvSpPr>
        <p:spPr>
          <a:xfrm>
            <a:off x="8098094" y="5100"/>
            <a:ext cx="4086544" cy="4978859"/>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Sans-Serif"/>
              <a:buChar char="ü"/>
            </a:pPr>
            <a:r>
              <a:rPr lang="en-US" sz="1400" dirty="0"/>
              <a:t>Patented circuitry with differential voltage sensing technology </a:t>
            </a:r>
          </a:p>
          <a:p>
            <a:pPr marL="285750" lvl="0" indent="-285750" rtl="0">
              <a:buFont typeface="Wingdings,Sans-Serif"/>
              <a:buChar char="ü"/>
            </a:pPr>
            <a:r>
              <a:rPr lang="en-US" sz="1400" dirty="0"/>
              <a:t>Self-adjusting to changes in voltages </a:t>
            </a:r>
            <a:r>
              <a:rPr lang="en-US" sz="1400" dirty="0">
                <a:latin typeface="Aptos"/>
                <a:ea typeface="Arial"/>
                <a:cs typeface="Arial"/>
              </a:rPr>
              <a:t>​</a:t>
            </a:r>
          </a:p>
          <a:p>
            <a:pPr marL="285750" lvl="0" indent="-285750" rtl="0">
              <a:buFont typeface="Wingdings,Sans-Serif"/>
              <a:buChar char="ü"/>
            </a:pPr>
            <a:r>
              <a:rPr lang="en-US" sz="1400" dirty="0"/>
              <a:t>Simple, two-wire installation </a:t>
            </a:r>
          </a:p>
          <a:p>
            <a:pPr marL="285750" lvl="0" indent="-285750" rtl="0">
              <a:buFont typeface="Wingdings,Sans-Serif"/>
              <a:buChar char="ü"/>
            </a:pPr>
            <a:r>
              <a:rPr lang="en-US" sz="1400" baseline="0" dirty="0">
                <a:solidFill>
                  <a:srgbClr val="FFFFFF"/>
                </a:solidFill>
                <a:latin typeface="Aptos"/>
                <a:ea typeface="Arial"/>
                <a:cs typeface="Arial"/>
              </a:rPr>
              <a:t>​</a:t>
            </a:r>
            <a:r>
              <a:rPr lang="en-US" sz="1400" dirty="0"/>
              <a:t> Multi-voltage operation for 115 or 230 VAC motors </a:t>
            </a:r>
            <a:r>
              <a:rPr lang="en-US" sz="1400" dirty="0">
                <a:latin typeface="Aptos"/>
                <a:ea typeface="Arial"/>
                <a:cs typeface="Arial"/>
              </a:rPr>
              <a:t>​</a:t>
            </a:r>
          </a:p>
          <a:p>
            <a:pPr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r>
              <a:rPr lang="en-US" sz="1400" b="1" baseline="0" dirty="0">
                <a:solidFill>
                  <a:srgbClr val="FFFFFF"/>
                </a:solidFill>
                <a:latin typeface="Aptos"/>
                <a:ea typeface="Arial"/>
                <a:cs typeface="Arial"/>
              </a:rPr>
              <a:t>Input:</a:t>
            </a:r>
            <a:r>
              <a:rPr lang="en-US" sz="1400" baseline="0" dirty="0">
                <a:solidFill>
                  <a:srgbClr val="FFFFFF"/>
                </a:solidFill>
                <a:latin typeface="Aptos"/>
                <a:ea typeface="Arial"/>
                <a:cs typeface="Arial"/>
              </a:rPr>
              <a:t>​</a:t>
            </a:r>
            <a:r>
              <a:rPr lang="en-US" sz="1400" dirty="0">
                <a:latin typeface="Aptos"/>
                <a:ea typeface="Arial"/>
                <a:cs typeface="Arial"/>
              </a:rPr>
              <a:t>​</a:t>
            </a:r>
          </a:p>
          <a:p>
            <a:pPr marL="171450" lvl="0" indent="-171450">
              <a:buFont typeface="Wingdings,Sans-Serif"/>
              <a:buChar char="ü"/>
            </a:pPr>
            <a:r>
              <a:rPr lang="en-US" sz="1400" baseline="0" dirty="0">
                <a:solidFill>
                  <a:srgbClr val="FFFFFF"/>
                </a:solidFill>
                <a:latin typeface="Aptos"/>
                <a:ea typeface="Arial"/>
                <a:cs typeface="Arial"/>
              </a:rPr>
              <a:t>Line Voltage: 90-</a:t>
            </a:r>
            <a:r>
              <a:rPr lang="en-US" sz="1400" dirty="0">
                <a:solidFill>
                  <a:srgbClr val="FFFFFF"/>
                </a:solidFill>
                <a:latin typeface="Aptos"/>
                <a:ea typeface="Arial"/>
                <a:cs typeface="Arial"/>
              </a:rPr>
              <a:t>240</a:t>
            </a:r>
            <a:r>
              <a:rPr lang="en-US" sz="1400" baseline="0" dirty="0">
                <a:solidFill>
                  <a:srgbClr val="FFFFFF"/>
                </a:solidFill>
                <a:latin typeface="Aptos"/>
                <a:ea typeface="Arial"/>
                <a:cs typeface="Arial"/>
              </a:rPr>
              <a:t> VAC​</a:t>
            </a:r>
            <a:r>
              <a:rPr lang="en-US" sz="1400" dirty="0">
                <a:latin typeface="Aptos"/>
                <a:ea typeface="Arial"/>
                <a:cs typeface="Arial"/>
              </a:rPr>
              <a:t>​</a:t>
            </a:r>
            <a:endParaRPr lang="en-US" dirty="0"/>
          </a:p>
          <a:p>
            <a:pPr marL="171450" indent="-171450">
              <a:buFont typeface="Wingdings,Sans-Serif"/>
              <a:buChar char="ü"/>
            </a:pPr>
            <a:r>
              <a:rPr lang="en-US" sz="1400" dirty="0">
                <a:latin typeface="Aptos"/>
                <a:ea typeface="Arial"/>
                <a:cs typeface="Arial"/>
              </a:rPr>
              <a:t>Recommended range: </a:t>
            </a:r>
            <a:r>
              <a:rPr lang="en-US" sz="1400" dirty="0"/>
              <a:t>1/12 to 5 HP</a:t>
            </a:r>
            <a:endParaRPr lang="en-US" sz="1400" dirty="0">
              <a:cs typeface="Arial"/>
            </a:endParaRPr>
          </a:p>
          <a:p>
            <a:pPr marL="171450" lvl="0" indent="-171450">
              <a:buFont typeface="Wingdings,Sans-Serif"/>
              <a:buChar char="ü"/>
            </a:pPr>
            <a:r>
              <a:rPr lang="en-US" sz="1400" dirty="0"/>
              <a:t>Capacitor:</a:t>
            </a:r>
            <a:r>
              <a:rPr lang="en-US" sz="1400" b="1" dirty="0"/>
              <a:t> </a:t>
            </a:r>
            <a:r>
              <a:rPr lang="en-US" sz="1400" dirty="0"/>
              <a:t>145-175 Mfd. 330 V</a:t>
            </a:r>
            <a:endParaRPr lang="en-US" sz="1400" dirty="0">
              <a:latin typeface="Aptos"/>
              <a:cs typeface="Arial"/>
            </a:endParaRPr>
          </a:p>
          <a:p>
            <a:pPr lvl="0" rtl="0"/>
            <a:r>
              <a:rPr lang="en-US" sz="1600" b="1" dirty="0">
                <a:solidFill>
                  <a:srgbClr val="3CA1D5"/>
                </a:solidFill>
                <a:cs typeface="Arial"/>
              </a:rPr>
              <a:t>REPLACES:</a:t>
            </a:r>
            <a:r>
              <a:rPr lang="en-US" sz="1600" dirty="0">
                <a:cs typeface="Arial"/>
              </a:rPr>
              <a:t>   </a:t>
            </a:r>
          </a:p>
          <a:p>
            <a:pPr marL="285750" lvl="0" indent="-285750" rtl="0">
              <a:buFont typeface="Arial" panose="020B0604020202020204" pitchFamily="34" charset="0"/>
              <a:buChar char="•"/>
            </a:pPr>
            <a:r>
              <a:rPr lang="en-US" sz="1400" b="1" dirty="0"/>
              <a:t>5-2-1: </a:t>
            </a:r>
            <a:r>
              <a:rPr lang="en-US" sz="1400" dirty="0"/>
              <a:t>CSR-U1, CSR-U2, CSR-U3 </a:t>
            </a:r>
          </a:p>
          <a:p>
            <a:pPr marL="285750" lvl="0" indent="-285750" rtl="0">
              <a:buFont typeface="Arial" panose="020B0604020202020204" pitchFamily="34" charset="0"/>
              <a:buChar char="•"/>
            </a:pPr>
            <a:r>
              <a:rPr lang="en-US" sz="1400" b="1" dirty="0" err="1"/>
              <a:t>DiversiTech</a:t>
            </a:r>
            <a:r>
              <a:rPr lang="en-US" sz="1400" b="1" dirty="0"/>
              <a:t>: </a:t>
            </a:r>
            <a:r>
              <a:rPr lang="en-US" sz="1400" dirty="0"/>
              <a:t>DST-5, DST-6 </a:t>
            </a:r>
          </a:p>
          <a:p>
            <a:pPr marL="285750" lvl="0" indent="-285750" rtl="0">
              <a:buFont typeface="Arial" panose="020B0604020202020204" pitchFamily="34" charset="0"/>
              <a:buChar char="•"/>
            </a:pPr>
            <a:r>
              <a:rPr lang="en-US" sz="1400" b="1" dirty="0"/>
              <a:t>Kickstart: </a:t>
            </a:r>
            <a:r>
              <a:rPr lang="en-US" sz="1400" dirty="0"/>
              <a:t>KS1-KS5 &amp; KS8 </a:t>
            </a:r>
          </a:p>
          <a:p>
            <a:pPr marL="285750" lvl="0" indent="-285750" rtl="0">
              <a:buFont typeface="Arial" panose="020B0604020202020204" pitchFamily="34" charset="0"/>
              <a:buChar char="•"/>
            </a:pPr>
            <a:r>
              <a:rPr lang="en-US" sz="1400" b="1" dirty="0"/>
              <a:t>Mars: </a:t>
            </a:r>
            <a:r>
              <a:rPr lang="en-US" sz="1400" dirty="0"/>
              <a:t>32708, SS1, SS5, 32703, 32704, 32701, 32702</a:t>
            </a:r>
          </a:p>
          <a:p>
            <a:pPr marL="285750" lvl="0" indent="-285750" rtl="0">
              <a:buFont typeface="Arial" panose="020B0604020202020204" pitchFamily="34" charset="0"/>
              <a:buChar char="•"/>
            </a:pPr>
            <a:r>
              <a:rPr lang="en-US" sz="1400" b="1" dirty="0" err="1"/>
              <a:t>Supco</a:t>
            </a:r>
            <a:r>
              <a:rPr lang="en-US" sz="1400" b="1" dirty="0"/>
              <a:t>: </a:t>
            </a:r>
            <a:r>
              <a:rPr lang="en-US" sz="1400" dirty="0"/>
              <a:t>SPP5, SPP6, SPP5E, SPP6E, SPP7E, SPP8E, SPP9E, SPP10E, RCO810, RCO410, RCO210 </a:t>
            </a:r>
          </a:p>
          <a:p>
            <a:pPr marL="285750" lvl="0" indent="-285750" rtl="0">
              <a:buFont typeface="Arial" panose="020B0604020202020204" pitchFamily="34" charset="0"/>
              <a:buChar char="•"/>
            </a:pPr>
            <a:r>
              <a:rPr lang="en-US" sz="1400" b="1" dirty="0"/>
              <a:t>Watsco: </a:t>
            </a:r>
            <a:r>
              <a:rPr lang="en-US" sz="1400" dirty="0"/>
              <a:t>WSX1</a:t>
            </a:r>
            <a:endParaRPr lang="en-US" sz="1400" dirty="0">
              <a:cs typeface="Arial"/>
            </a:endParaRPr>
          </a:p>
        </p:txBody>
      </p:sp>
      <p:pic>
        <p:nvPicPr>
          <p:cNvPr id="5" name="Picture 4" descr="A white and blue tool&#10;&#10;Description automatically generated">
            <a:extLst>
              <a:ext uri="{FF2B5EF4-FFF2-40B4-BE49-F238E27FC236}">
                <a16:creationId xmlns:a16="http://schemas.microsoft.com/office/drawing/2014/main" id="{797E8EAD-40DE-5F12-069E-5928D230DD8A}"/>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949DD937-1358-6830-6946-3475E30DD701}"/>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DDF2AF7D-119B-33CA-0D4D-13BE86870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E173689-9B5E-B098-4496-3D2676FBD61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285860C5-E72A-3ACA-1203-2BAF041310B9}"/>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DB57120-A4A7-880C-DD71-C27623B7E1E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070C235-5E6B-32B8-A43F-0DC421DF524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0509A782-5241-85D5-D133-5AEAB1F09D8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6FFFC248-AC60-F695-E752-90AFBEFB097F}"/>
              </a:ext>
            </a:extLst>
          </p:cNvPr>
          <p:cNvGrpSpPr/>
          <p:nvPr/>
        </p:nvGrpSpPr>
        <p:grpSpPr>
          <a:xfrm>
            <a:off x="10944686" y="1493095"/>
            <a:ext cx="1074383" cy="746856"/>
            <a:chOff x="10987618" y="59026"/>
            <a:chExt cx="1074383" cy="746856"/>
          </a:xfrm>
        </p:grpSpPr>
        <p:sp>
          <p:nvSpPr>
            <p:cNvPr id="20" name="Rectangle 19">
              <a:extLst>
                <a:ext uri="{FF2B5EF4-FFF2-40B4-BE49-F238E27FC236}">
                  <a16:creationId xmlns:a16="http://schemas.microsoft.com/office/drawing/2014/main" id="{B435FE01-893F-20DA-B6A3-18A0D70EFC9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881D18E0-60E7-381D-1E5C-531439B05A69}"/>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
        <p:nvSpPr>
          <p:cNvPr id="7" name="TextBox 6">
            <a:extLst>
              <a:ext uri="{FF2B5EF4-FFF2-40B4-BE49-F238E27FC236}">
                <a16:creationId xmlns:a16="http://schemas.microsoft.com/office/drawing/2014/main" id="{08F65049-353B-85AB-E919-712FC81426B5}"/>
              </a:ext>
            </a:extLst>
          </p:cNvPr>
          <p:cNvSpPr txBox="1"/>
          <p:nvPr/>
        </p:nvSpPr>
        <p:spPr>
          <a:xfrm>
            <a:off x="277559" y="4934226"/>
            <a:ext cx="7547113" cy="1569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a:t>Operation</a:t>
            </a:r>
            <a:r>
              <a:rPr lang="en-US" sz="1600"/>
              <a:t>​</a:t>
            </a:r>
          </a:p>
          <a:p>
            <a:pPr marL="285750" indent="-285750">
              <a:lnSpc>
                <a:spcPts val="1838"/>
              </a:lnSpc>
              <a:buFont typeface="Arial,Sans-Serif"/>
              <a:buChar char="•"/>
            </a:pPr>
            <a:r>
              <a:rPr lang="en-US" sz="1400">
                <a:cs typeface="Arial"/>
              </a:rPr>
              <a:t>ICM866U’s differential voltage sensing employs a patented circuitry which monitors differential compressor auxiliary voltage, determines the state of the motor and precisely engages and disengages the start capacitor. A timed safety circuit is provided in the event the motor fails to start within 2 seconds.​</a:t>
            </a:r>
          </a:p>
          <a:p>
            <a:endParaRPr lang="en-US"/>
          </a:p>
        </p:txBody>
      </p:sp>
    </p:spTree>
    <p:extLst>
      <p:ext uri="{BB962C8B-B14F-4D97-AF65-F5344CB8AC3E}">
        <p14:creationId xmlns:p14="http://schemas.microsoft.com/office/powerpoint/2010/main" val="3627880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FCFCD-CE6B-42C8-5F83-BEB643E27E8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DEE612-1F03-1CF6-4BCD-D44684A2B9EF}"/>
              </a:ext>
            </a:extLst>
          </p:cNvPr>
          <p:cNvPicPr>
            <a:picLocks noChangeAspect="1"/>
          </p:cNvPicPr>
          <p:nvPr/>
        </p:nvPicPr>
        <p:blipFill>
          <a:blip r:embed="rId3">
            <a:alphaModFix amt="54000"/>
          </a:blip>
          <a:srcRect l="8792" r="758"/>
          <a:stretch/>
        </p:blipFill>
        <p:spPr>
          <a:xfrm rot="5400000">
            <a:off x="3576171" y="-356988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C4F0FDF5-CDA4-DFF2-9659-5104AC285114}"/>
              </a:ext>
            </a:extLst>
          </p:cNvPr>
          <p:cNvPicPr>
            <a:picLocks noChangeAspect="1"/>
          </p:cNvPicPr>
          <p:nvPr/>
        </p:nvPicPr>
        <p:blipFill>
          <a:blip r:embed="rId4"/>
          <a:stretch>
            <a:fillRect/>
          </a:stretch>
        </p:blipFill>
        <p:spPr>
          <a:xfrm>
            <a:off x="458160" y="162988"/>
            <a:ext cx="1946229" cy="613281"/>
          </a:xfrm>
          <a:prstGeom prst="rect">
            <a:avLst/>
          </a:prstGeom>
        </p:spPr>
      </p:pic>
      <p:sp>
        <p:nvSpPr>
          <p:cNvPr id="10" name="TextBox 9">
            <a:extLst>
              <a:ext uri="{FF2B5EF4-FFF2-40B4-BE49-F238E27FC236}">
                <a16:creationId xmlns:a16="http://schemas.microsoft.com/office/drawing/2014/main" id="{F5C4B3E5-E72D-0D8D-54FC-745D5E47FB08}"/>
              </a:ext>
            </a:extLst>
          </p:cNvPr>
          <p:cNvSpPr txBox="1"/>
          <p:nvPr/>
        </p:nvSpPr>
        <p:spPr>
          <a:xfrm>
            <a:off x="322712" y="1445291"/>
            <a:ext cx="7243881" cy="3447098"/>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Motor Starting Relays and their applications?</a:t>
            </a:r>
          </a:p>
          <a:p>
            <a:pPr marL="285750" indent="-285750">
              <a:buFont typeface="Arial" panose="020B0604020202020204" pitchFamily="34" charset="0"/>
              <a:buChar char="•"/>
            </a:pPr>
            <a:r>
              <a:rPr lang="en-US" sz="1400" dirty="0">
                <a:ea typeface="DM Sans"/>
                <a:cs typeface="DM Sans"/>
                <a:sym typeface="DM Sans"/>
              </a:rPr>
              <a:t>Capacitor start motors require a potential relay to dropout the start capacitor after the motor has started</a:t>
            </a:r>
          </a:p>
          <a:p>
            <a:pPr marL="285750" indent="-285750">
              <a:buFont typeface="Arial" panose="020B0604020202020204" pitchFamily="34" charset="0"/>
              <a:buChar char="•"/>
            </a:pPr>
            <a:r>
              <a:rPr lang="en-US" sz="1400" dirty="0">
                <a:ea typeface="DM Sans"/>
                <a:cs typeface="DM Sans"/>
                <a:sym typeface="DM Sans"/>
              </a:rPr>
              <a:t>There is a need to replace older style potential relays which have a pick-up and dropout rating requiring contractors to stock a large inventory of relays for different motor types</a:t>
            </a:r>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sym typeface="DM Sans"/>
              </a:rPr>
              <a:t>The value of using ICM’s Motor Starting Relay</a:t>
            </a:r>
          </a:p>
          <a:p>
            <a:pPr marL="285750" indent="-285750">
              <a:buFont typeface="Arial" panose="020B0604020202020204" pitchFamily="34" charset="0"/>
              <a:buChar char="•"/>
            </a:pPr>
            <a:r>
              <a:rPr lang="en-US" sz="1400" dirty="0">
                <a:ea typeface="DM Sans"/>
                <a:cs typeface="DM Sans"/>
                <a:sym typeface="DM Sans"/>
              </a:rPr>
              <a:t>ICM solved this issue by designing a universal motor starting relay incorporating a patented differential sensing circuit which removed the need for multiple relays</a:t>
            </a:r>
          </a:p>
          <a:p>
            <a:pPr marL="285750" indent="-285750">
              <a:buFont typeface="Arial" panose="020B0604020202020204" pitchFamily="34" charset="0"/>
              <a:buChar char="•"/>
            </a:pPr>
            <a:r>
              <a:rPr lang="en-US" sz="1400" dirty="0">
                <a:ea typeface="DM Sans"/>
                <a:cs typeface="DM Sans"/>
                <a:sym typeface="DM Sans"/>
              </a:rPr>
              <a:t>One universal function potential relay reduces truck stock and distributor inventory</a:t>
            </a:r>
          </a:p>
          <a:p>
            <a:pPr marL="285750" indent="-285750">
              <a:buFont typeface="Arial" panose="020B0604020202020204" pitchFamily="34" charset="0"/>
              <a:buChar char="•"/>
            </a:pPr>
            <a:r>
              <a:rPr lang="en-US" sz="1400" dirty="0">
                <a:ea typeface="DM Sans"/>
                <a:cs typeface="DM Sans"/>
                <a:sym typeface="DM Sans"/>
              </a:rPr>
              <a:t>Non-positional configuration offers a convenient mounting option</a:t>
            </a:r>
          </a:p>
          <a:p>
            <a:pPr marL="285750" indent="-285750">
              <a:buFont typeface="Arial" panose="020B0604020202020204" pitchFamily="34" charset="0"/>
              <a:buChar char="•"/>
            </a:pPr>
            <a:r>
              <a:rPr lang="en-US" sz="1400" dirty="0">
                <a:ea typeface="DM Sans"/>
                <a:cs typeface="DM Sans"/>
                <a:sym typeface="DM Sans"/>
              </a:rPr>
              <a:t>Ideal for A/C, commercial refrigeration, heat pump or any single-phase motor application up to 10 HP.</a:t>
            </a:r>
          </a:p>
          <a:p>
            <a:endParaRPr lang="en-US" sz="1600" dirty="0">
              <a:ea typeface="DM Sans"/>
              <a:cs typeface="DM Sans"/>
              <a:sym typeface="DM Sans"/>
            </a:endParaRPr>
          </a:p>
          <a:p>
            <a:endParaRPr lang="en-US" sz="1600" b="1" dirty="0">
              <a:ea typeface="DM Sans"/>
              <a:cs typeface="DM Sans"/>
              <a:sym typeface="DM Sans"/>
            </a:endParaRPr>
          </a:p>
        </p:txBody>
      </p:sp>
      <p:sp>
        <p:nvSpPr>
          <p:cNvPr id="6" name="Title 1">
            <a:extLst>
              <a:ext uri="{FF2B5EF4-FFF2-40B4-BE49-F238E27FC236}">
                <a16:creationId xmlns:a16="http://schemas.microsoft.com/office/drawing/2014/main" id="{1A181BC1-5B1F-5CFB-48D1-10834A858939}"/>
              </a:ext>
            </a:extLst>
          </p:cNvPr>
          <p:cNvSpPr txBox="1">
            <a:spLocks/>
          </p:cNvSpPr>
          <p:nvPr/>
        </p:nvSpPr>
        <p:spPr>
          <a:xfrm>
            <a:off x="314533" y="782850"/>
            <a:ext cx="7163907"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UMSR-50- Universal Motor Starting Relays</a:t>
            </a:r>
            <a:endParaRPr lang="en-US" sz="3200" b="1" dirty="0">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BE36A2AB-F8BA-8FD7-2413-F793931C93F0}"/>
              </a:ext>
            </a:extLst>
          </p:cNvPr>
          <p:cNvSpPr/>
          <p:nvPr/>
        </p:nvSpPr>
        <p:spPr>
          <a:xfrm>
            <a:off x="8105456" y="-32107"/>
            <a:ext cx="4086544" cy="5604969"/>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Sans-Serif"/>
              <a:buChar char="ü"/>
            </a:pPr>
            <a:r>
              <a:rPr lang="en-US" sz="1400" baseline="0" dirty="0">
                <a:solidFill>
                  <a:schemeClr val="bg1"/>
                </a:solidFill>
                <a:latin typeface="Aptos"/>
                <a:ea typeface="Arial"/>
                <a:cs typeface="Arial"/>
              </a:rPr>
              <a:t>Replacement for all standard potential relays</a:t>
            </a:r>
          </a:p>
          <a:p>
            <a:pPr marL="285750" lvl="0" indent="-285750" rtl="0">
              <a:buFont typeface="Wingdings,Sans-Serif"/>
              <a:buChar char="ü"/>
            </a:pPr>
            <a:r>
              <a:rPr lang="en-US" sz="1400" dirty="0">
                <a:solidFill>
                  <a:schemeClr val="bg1"/>
                </a:solidFill>
                <a:latin typeface="Aptos"/>
                <a:ea typeface="Arial"/>
                <a:cs typeface="Arial"/>
              </a:rPr>
              <a:t>Patented differential voltage sensing</a:t>
            </a:r>
          </a:p>
          <a:p>
            <a:pPr marL="285750" lvl="0" indent="-285750" rtl="0">
              <a:buFont typeface="Wingdings,Sans-Serif"/>
              <a:buChar char="ü"/>
            </a:pPr>
            <a:r>
              <a:rPr lang="en-US" sz="1400" baseline="0" dirty="0">
                <a:solidFill>
                  <a:schemeClr val="bg1"/>
                </a:solidFill>
                <a:latin typeface="Aptos"/>
                <a:ea typeface="Arial"/>
                <a:cs typeface="Arial"/>
              </a:rPr>
              <a:t>No user-adjustments required</a:t>
            </a:r>
          </a:p>
          <a:p>
            <a:pPr marL="285750" lvl="0" indent="-285750" rtl="0">
              <a:buFont typeface="Wingdings,Sans-Serif"/>
              <a:buChar char="ü"/>
            </a:pPr>
            <a:r>
              <a:rPr lang="en-US" sz="1400" dirty="0">
                <a:solidFill>
                  <a:schemeClr val="bg1"/>
                </a:solidFill>
                <a:latin typeface="Aptos"/>
                <a:ea typeface="Arial"/>
                <a:cs typeface="Arial"/>
              </a:rPr>
              <a:t>Non-positional mounting configuration</a:t>
            </a:r>
          </a:p>
          <a:p>
            <a:pPr marL="285750" lvl="0" indent="-285750" rtl="0">
              <a:buFont typeface="Wingdings,Sans-Serif"/>
              <a:buChar char="ü"/>
            </a:pPr>
            <a:r>
              <a:rPr lang="en-US" sz="1400" baseline="0" dirty="0">
                <a:solidFill>
                  <a:schemeClr val="bg1"/>
                </a:solidFill>
                <a:latin typeface="Aptos"/>
                <a:ea typeface="Arial"/>
                <a:cs typeface="Arial"/>
              </a:rPr>
              <a:t>50A switching capabilities</a:t>
            </a:r>
          </a:p>
          <a:p>
            <a:pPr marL="285750" lvl="0" indent="-285750" rtl="0">
              <a:buFont typeface="Wingdings,Sans-Serif"/>
              <a:buChar char="ü"/>
            </a:pPr>
            <a:r>
              <a:rPr lang="en-US" sz="1400" dirty="0">
                <a:solidFill>
                  <a:schemeClr val="bg1"/>
                </a:solidFill>
                <a:latin typeface="Aptos"/>
                <a:ea typeface="Arial"/>
                <a:cs typeface="Arial"/>
              </a:rPr>
              <a:t>Universal mounting bracket for easy installation</a:t>
            </a:r>
          </a:p>
          <a:p>
            <a:pPr marL="285750" lvl="0" indent="-285750" rtl="0">
              <a:buFont typeface="Wingdings,Sans-Serif"/>
              <a:buChar char="ü"/>
            </a:pPr>
            <a:endParaRPr lang="en-US" sz="1400" baseline="0" dirty="0">
              <a:solidFill>
                <a:schemeClr val="bg1"/>
              </a:solidFill>
              <a:latin typeface="Aptos"/>
              <a:ea typeface="Arial"/>
              <a:cs typeface="Arial"/>
            </a:endParaRPr>
          </a:p>
          <a:p>
            <a:pPr lvl="0"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 pitchFamily="2" charset="2"/>
              <a:buChar char="ü"/>
            </a:pPr>
            <a:r>
              <a:rPr lang="en-US" sz="1400" b="1" dirty="0">
                <a:latin typeface="Aptos"/>
                <a:ea typeface="Arial"/>
                <a:cs typeface="Arial"/>
              </a:rPr>
              <a:t>Voltage rating</a:t>
            </a:r>
            <a:r>
              <a:rPr lang="en-US" sz="1400" dirty="0">
                <a:latin typeface="Aptos"/>
                <a:ea typeface="Arial"/>
                <a:cs typeface="Arial"/>
              </a:rPr>
              <a:t>: 110-270VAC, single phase</a:t>
            </a:r>
          </a:p>
          <a:p>
            <a:pPr marL="285750" lvl="0" indent="-285750" rtl="0">
              <a:buFont typeface="Wingdings" pitchFamily="2" charset="2"/>
              <a:buChar char="ü"/>
            </a:pPr>
            <a:r>
              <a:rPr lang="en-US" sz="1400" b="1" dirty="0">
                <a:latin typeface="Aptos"/>
                <a:ea typeface="Arial"/>
                <a:cs typeface="Arial"/>
              </a:rPr>
              <a:t>Max. voltage contact rating</a:t>
            </a:r>
            <a:r>
              <a:rPr lang="en-US" sz="1400" dirty="0">
                <a:latin typeface="Aptos"/>
                <a:ea typeface="Arial"/>
                <a:cs typeface="Arial"/>
              </a:rPr>
              <a:t>: 502 VAC (absolute)</a:t>
            </a:r>
          </a:p>
          <a:p>
            <a:pPr marL="285750" lvl="0" indent="-285750" rtl="0">
              <a:buFont typeface="Wingdings" pitchFamily="2" charset="2"/>
              <a:buChar char="ü"/>
            </a:pPr>
            <a:r>
              <a:rPr lang="en-US" sz="1400" b="1" dirty="0">
                <a:latin typeface="Aptos"/>
                <a:ea typeface="Arial"/>
                <a:cs typeface="Arial"/>
              </a:rPr>
              <a:t>Motor power rating</a:t>
            </a:r>
            <a:r>
              <a:rPr lang="en-US" sz="1400" dirty="0">
                <a:latin typeface="Aptos"/>
                <a:ea typeface="Arial"/>
                <a:cs typeface="Arial"/>
              </a:rPr>
              <a:t>: Up to 10 HP</a:t>
            </a:r>
          </a:p>
          <a:p>
            <a:pPr marL="285750" lvl="0" indent="-285750" rtl="0">
              <a:buFont typeface="Wingdings" pitchFamily="2" charset="2"/>
              <a:buChar char="ü"/>
            </a:pPr>
            <a:r>
              <a:rPr lang="en-US" sz="1400" b="1" dirty="0">
                <a:latin typeface="Aptos"/>
                <a:ea typeface="Arial"/>
                <a:cs typeface="Arial"/>
              </a:rPr>
              <a:t>Operating position</a:t>
            </a:r>
            <a:r>
              <a:rPr lang="en-US" sz="1400" dirty="0">
                <a:latin typeface="Aptos"/>
                <a:ea typeface="Arial"/>
                <a:cs typeface="Arial"/>
              </a:rPr>
              <a:t>: Non-positional</a:t>
            </a:r>
          </a:p>
          <a:p>
            <a:pPr marL="285750" lvl="0" indent="-285750" rtl="0">
              <a:buFont typeface="Wingdings" pitchFamily="2" charset="2"/>
              <a:buChar char="ü"/>
            </a:pPr>
            <a:r>
              <a:rPr lang="en-US" sz="1400" b="1" dirty="0">
                <a:latin typeface="Aptos"/>
                <a:ea typeface="Arial"/>
                <a:cs typeface="Arial"/>
              </a:rPr>
              <a:t>Safety time out</a:t>
            </a:r>
            <a:r>
              <a:rPr lang="en-US" sz="1400" dirty="0">
                <a:latin typeface="Aptos"/>
                <a:ea typeface="Arial"/>
                <a:cs typeface="Arial"/>
              </a:rPr>
              <a:t>: Approximately 1-second per 100 microfarads</a:t>
            </a:r>
          </a:p>
          <a:p>
            <a:pPr marL="285750" lvl="0" indent="-285750" rtl="0">
              <a:buFont typeface="Wingdings" pitchFamily="2" charset="2"/>
              <a:buChar char="ü"/>
            </a:pPr>
            <a:r>
              <a:rPr lang="en-US" sz="1400" b="1" dirty="0">
                <a:latin typeface="Aptos"/>
                <a:ea typeface="Arial"/>
                <a:cs typeface="Arial"/>
              </a:rPr>
              <a:t>Consumption</a:t>
            </a:r>
            <a:r>
              <a:rPr lang="en-US" sz="1400" dirty="0">
                <a:latin typeface="Aptos"/>
                <a:ea typeface="Arial"/>
                <a:cs typeface="Arial"/>
              </a:rPr>
              <a:t>: 5 VA maximum</a:t>
            </a:r>
          </a:p>
          <a:p>
            <a:pPr marL="285750" lvl="0" indent="-285750" rtl="0">
              <a:buFont typeface="Wingdings" pitchFamily="2" charset="2"/>
              <a:buChar char="ü"/>
            </a:pPr>
            <a:r>
              <a:rPr lang="en-US" sz="1400" b="1" dirty="0">
                <a:latin typeface="Aptos"/>
                <a:ea typeface="Arial"/>
                <a:cs typeface="Arial"/>
              </a:rPr>
              <a:t>Contact rating</a:t>
            </a:r>
            <a:r>
              <a:rPr lang="en-US" sz="1400" dirty="0">
                <a:latin typeface="Aptos"/>
                <a:ea typeface="Arial"/>
                <a:cs typeface="Arial"/>
              </a:rPr>
              <a:t>: 50A (break only)</a:t>
            </a:r>
          </a:p>
          <a:p>
            <a:pPr marL="285750" lvl="0" indent="-285750" rtl="0">
              <a:buFont typeface="Wingdings" pitchFamily="2" charset="2"/>
              <a:buChar char="ü"/>
            </a:pPr>
            <a:r>
              <a:rPr lang="en-US" sz="1400" b="1" dirty="0">
                <a:latin typeface="Aptos"/>
                <a:ea typeface="Arial"/>
                <a:cs typeface="Arial"/>
              </a:rPr>
              <a:t>Dimensions</a:t>
            </a:r>
            <a:r>
              <a:rPr lang="en-US" sz="1400" dirty="0">
                <a:latin typeface="Aptos"/>
                <a:ea typeface="Arial"/>
                <a:cs typeface="Arial"/>
              </a:rPr>
              <a:t>: 2.00” x 2.00” x 1.75”</a:t>
            </a:r>
          </a:p>
          <a:p>
            <a:endParaRPr lang="en-US" sz="1400" dirty="0">
              <a:latin typeface="Aptos"/>
              <a:cs typeface="Arial"/>
            </a:endParaRPr>
          </a:p>
          <a:p>
            <a:pPr lvl="0" rtl="0"/>
            <a:r>
              <a:rPr lang="en-US" sz="1600" b="1" dirty="0">
                <a:solidFill>
                  <a:srgbClr val="3CA1D5"/>
                </a:solidFill>
                <a:cs typeface="Arial"/>
              </a:rPr>
              <a:t>REPLACES:</a:t>
            </a:r>
            <a:r>
              <a:rPr lang="en-US" sz="1600" dirty="0">
                <a:cs typeface="Arial"/>
              </a:rPr>
              <a:t>   </a:t>
            </a:r>
          </a:p>
          <a:p>
            <a:pPr marL="285750" lvl="0" indent="-285750" rtl="0">
              <a:buFont typeface="Arial" panose="020B0604020202020204" pitchFamily="34" charset="0"/>
              <a:buChar char="•"/>
            </a:pPr>
            <a:r>
              <a:rPr lang="en-US" sz="1400" dirty="0">
                <a:cs typeface="Arial"/>
              </a:rPr>
              <a:t>All standard potential relays</a:t>
            </a:r>
          </a:p>
          <a:p>
            <a:pPr marL="285750" lvl="0" indent="-285750" rtl="0">
              <a:buFont typeface="Arial" panose="020B0604020202020204" pitchFamily="34" charset="0"/>
              <a:buChar char="•"/>
            </a:pPr>
            <a:r>
              <a:rPr lang="en-US" sz="1400" b="1" dirty="0" err="1">
                <a:cs typeface="Arial"/>
              </a:rPr>
              <a:t>Supco</a:t>
            </a:r>
            <a:r>
              <a:rPr lang="en-US" sz="1400" b="1" dirty="0">
                <a:cs typeface="Arial"/>
              </a:rPr>
              <a:t>: </a:t>
            </a:r>
            <a:r>
              <a:rPr lang="en-US" sz="1400" dirty="0">
                <a:cs typeface="Arial"/>
              </a:rPr>
              <a:t>APR5, SUPR</a:t>
            </a:r>
          </a:p>
        </p:txBody>
      </p:sp>
      <p:pic>
        <p:nvPicPr>
          <p:cNvPr id="5" name="Picture 4" descr="A white and blue tool&#10;&#10;Description automatically generated">
            <a:extLst>
              <a:ext uri="{FF2B5EF4-FFF2-40B4-BE49-F238E27FC236}">
                <a16:creationId xmlns:a16="http://schemas.microsoft.com/office/drawing/2014/main" id="{BCD813F0-9204-259B-8476-DA9020CEC48F}"/>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D18A05D8-C7DF-F1F3-10E3-43B656113D4C}"/>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6D4EC5EC-DEF9-26EF-D450-07A446B4EC24}"/>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8A5145C3-860A-26D8-BABC-19930F9DF3BA}"/>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DDF081A1-DB35-9C16-1003-3615089745A2}"/>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290A5244-FD96-05C1-B7EB-EF7D453151BB}"/>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C08B574C-A462-BC38-8924-38E8BAD5503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DB22F1BA-457F-71D2-0129-5311D29834B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1D7AC12E-2E93-48D5-FBF3-009E381BAC9A}"/>
              </a:ext>
            </a:extLst>
          </p:cNvPr>
          <p:cNvGrpSpPr/>
          <p:nvPr/>
        </p:nvGrpSpPr>
        <p:grpSpPr>
          <a:xfrm>
            <a:off x="10840058" y="4506688"/>
            <a:ext cx="1074383" cy="746856"/>
            <a:chOff x="10987618" y="59026"/>
            <a:chExt cx="1074383" cy="746856"/>
          </a:xfrm>
        </p:grpSpPr>
        <p:sp>
          <p:nvSpPr>
            <p:cNvPr id="20" name="Rectangle 19">
              <a:extLst>
                <a:ext uri="{FF2B5EF4-FFF2-40B4-BE49-F238E27FC236}">
                  <a16:creationId xmlns:a16="http://schemas.microsoft.com/office/drawing/2014/main" id="{E0DE589D-2DF0-5AB4-3AC7-F09BC8C9366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6CA343F2-48CC-EC46-5328-6A07A28F40F8}"/>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7" name="TextBox 6">
            <a:extLst>
              <a:ext uri="{FF2B5EF4-FFF2-40B4-BE49-F238E27FC236}">
                <a16:creationId xmlns:a16="http://schemas.microsoft.com/office/drawing/2014/main" id="{E085CC30-D453-35C3-5847-6CE56E2D3A2D}"/>
              </a:ext>
            </a:extLst>
          </p:cNvPr>
          <p:cNvSpPr txBox="1"/>
          <p:nvPr/>
        </p:nvSpPr>
        <p:spPr>
          <a:xfrm>
            <a:off x="322713" y="4506688"/>
            <a:ext cx="5413168" cy="10079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dirty="0"/>
              <a:t>Operation</a:t>
            </a:r>
            <a:r>
              <a:rPr lang="en-US" sz="1600" dirty="0"/>
              <a:t>​</a:t>
            </a:r>
          </a:p>
          <a:p>
            <a:r>
              <a:rPr lang="en-US" sz="1400" dirty="0"/>
              <a:t>Uses a differential voltage sensing circuit to monitor the back EMF of a motor and precisely disconnect the start circuit including the start capacitor at the exact moment the motor is started.</a:t>
            </a:r>
          </a:p>
        </p:txBody>
      </p:sp>
      <p:pic>
        <p:nvPicPr>
          <p:cNvPr id="12" name="Picture 11" descr="A black electrical device with white text&#10;&#10;AI-generated content may be incorrect.">
            <a:extLst>
              <a:ext uri="{FF2B5EF4-FFF2-40B4-BE49-F238E27FC236}">
                <a16:creationId xmlns:a16="http://schemas.microsoft.com/office/drawing/2014/main" id="{F5030980-2CD3-FBAB-90A3-2EC2FF4ED3C0}"/>
              </a:ext>
            </a:extLst>
          </p:cNvPr>
          <p:cNvPicPr>
            <a:picLocks noChangeAspect="1"/>
          </p:cNvPicPr>
          <p:nvPr/>
        </p:nvPicPr>
        <p:blipFill>
          <a:blip r:embed="rId7"/>
          <a:stretch>
            <a:fillRect/>
          </a:stretch>
        </p:blipFill>
        <p:spPr>
          <a:xfrm>
            <a:off x="6115010" y="4214331"/>
            <a:ext cx="1602716" cy="1435767"/>
          </a:xfrm>
          <a:prstGeom prst="rect">
            <a:avLst/>
          </a:prstGeom>
        </p:spPr>
      </p:pic>
    </p:spTree>
    <p:extLst>
      <p:ext uri="{BB962C8B-B14F-4D97-AF65-F5344CB8AC3E}">
        <p14:creationId xmlns:p14="http://schemas.microsoft.com/office/powerpoint/2010/main" val="2914413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696C-1D91-E3F9-CA52-443D88314F71}"/>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00A7A4A0-CD21-361B-CD75-EFD015CDCDD6}"/>
              </a:ext>
            </a:extLst>
          </p:cNvPr>
          <p:cNvPicPr>
            <a:picLocks noChangeAspect="1"/>
          </p:cNvPicPr>
          <p:nvPr/>
        </p:nvPicPr>
        <p:blipFill>
          <a:blip r:embed="rId3">
            <a:alphaModFix amt="54000"/>
          </a:blip>
          <a:srcRect l="8792" r="758"/>
          <a:stretch/>
        </p:blipFill>
        <p:spPr>
          <a:xfrm rot="5400000">
            <a:off x="3576171" y="-356988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A0EB53CA-2C53-0427-22B3-CBAB04ACFAC5}"/>
              </a:ext>
            </a:extLst>
          </p:cNvPr>
          <p:cNvPicPr>
            <a:picLocks noChangeAspect="1"/>
          </p:cNvPicPr>
          <p:nvPr/>
        </p:nvPicPr>
        <p:blipFill>
          <a:blip r:embed="rId4"/>
          <a:stretch>
            <a:fillRect/>
          </a:stretch>
        </p:blipFill>
        <p:spPr>
          <a:xfrm>
            <a:off x="458160" y="162988"/>
            <a:ext cx="1946229" cy="613281"/>
          </a:xfrm>
          <a:prstGeom prst="rect">
            <a:avLst/>
          </a:prstGeom>
        </p:spPr>
      </p:pic>
      <p:sp>
        <p:nvSpPr>
          <p:cNvPr id="10" name="TextBox 9">
            <a:extLst>
              <a:ext uri="{FF2B5EF4-FFF2-40B4-BE49-F238E27FC236}">
                <a16:creationId xmlns:a16="http://schemas.microsoft.com/office/drawing/2014/main" id="{EE097B0D-6371-D82E-D532-1D6F9EBC40DF}"/>
              </a:ext>
            </a:extLst>
          </p:cNvPr>
          <p:cNvSpPr txBox="1"/>
          <p:nvPr/>
        </p:nvSpPr>
        <p:spPr>
          <a:xfrm>
            <a:off x="314532" y="1753494"/>
            <a:ext cx="6453869" cy="2523768"/>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a Hard Start Capacitor and their applications?</a:t>
            </a:r>
          </a:p>
          <a:p>
            <a:pPr marL="171450" indent="-171450">
              <a:buFont typeface="Arial" panose="020B0604020202020204" pitchFamily="34" charset="0"/>
              <a:buChar char="•"/>
            </a:pPr>
            <a:r>
              <a:rPr lang="en-US" sz="1400" dirty="0">
                <a:ea typeface="DM Sans"/>
                <a:cs typeface="DM Sans"/>
                <a:sym typeface="DM Sans"/>
              </a:rPr>
              <a:t>Hard-start capacitors are required to start a motor when they have a difficult time starting due to long line sets, poor power distribution, tight bearings or weak windings.</a:t>
            </a:r>
          </a:p>
          <a:p>
            <a:pPr marL="171450" indent="-171450">
              <a:buFont typeface="Arial" panose="020B0604020202020204" pitchFamily="34" charset="0"/>
              <a:buChar char="•"/>
            </a:pPr>
            <a:r>
              <a:rPr lang="en-US" sz="1400" dirty="0">
                <a:ea typeface="DM Sans"/>
                <a:cs typeface="DM Sans"/>
                <a:sym typeface="DM Sans"/>
              </a:rPr>
              <a:t>The capacitor and potential relay give the additional starting torque required to overcome the back EMF needed to start the motor</a:t>
            </a:r>
          </a:p>
          <a:p>
            <a:pPr marL="171450" indent="-171450">
              <a:buFont typeface="Arial" panose="020B0604020202020204" pitchFamily="34" charset="0"/>
              <a:buChar char="•"/>
            </a:pPr>
            <a:endParaRPr lang="en-US" sz="1400" dirty="0">
              <a:ea typeface="DM Sans"/>
              <a:cs typeface="DM Sans"/>
            </a:endParaRPr>
          </a:p>
          <a:p>
            <a:r>
              <a:rPr lang="en-US" sz="1600" b="1" dirty="0">
                <a:ea typeface="DM Sans"/>
                <a:cs typeface="DM Sans"/>
                <a:sym typeface="DM Sans"/>
              </a:rPr>
              <a:t>The value of using ICM’s PTCR Hard Start Capacitor:</a:t>
            </a:r>
          </a:p>
          <a:p>
            <a:pPr marL="285750" indent="-285750">
              <a:buFont typeface="Arial" panose="020B0604020202020204" pitchFamily="34" charset="0"/>
              <a:buChar char="•"/>
            </a:pPr>
            <a:r>
              <a:rPr lang="en-US" sz="1400" dirty="0">
                <a:ea typeface="DM Sans"/>
                <a:cs typeface="DM Sans"/>
                <a:sym typeface="DM Sans"/>
              </a:rPr>
              <a:t>Low-cost competitive product to other PTCR style hard starts</a:t>
            </a:r>
          </a:p>
          <a:p>
            <a:pPr marL="285750" indent="-285750">
              <a:buFont typeface="Arial" panose="020B0604020202020204" pitchFamily="34" charset="0"/>
              <a:buChar char="•"/>
            </a:pPr>
            <a:r>
              <a:rPr lang="en-US" sz="1400" dirty="0">
                <a:ea typeface="DM Sans"/>
                <a:cs typeface="DM Sans"/>
                <a:sym typeface="DM Sans"/>
              </a:rPr>
              <a:t>Uses a simple design to drop out the start winding when the motor has started</a:t>
            </a:r>
          </a:p>
          <a:p>
            <a:pPr marL="285750" indent="-285750">
              <a:buFont typeface="Arial" panose="020B0604020202020204" pitchFamily="34" charset="0"/>
              <a:buChar char="•"/>
            </a:pPr>
            <a:r>
              <a:rPr lang="en-US" sz="1400" dirty="0">
                <a:ea typeface="DM Sans"/>
                <a:cs typeface="DM Sans"/>
                <a:sym typeface="DM Sans"/>
              </a:rPr>
              <a:t>Easy 2-wire installation</a:t>
            </a:r>
          </a:p>
        </p:txBody>
      </p:sp>
      <p:sp>
        <p:nvSpPr>
          <p:cNvPr id="6" name="Title 1">
            <a:extLst>
              <a:ext uri="{FF2B5EF4-FFF2-40B4-BE49-F238E27FC236}">
                <a16:creationId xmlns:a16="http://schemas.microsoft.com/office/drawing/2014/main" id="{82B5291F-3782-A71C-2C5E-D413F585C0E8}"/>
              </a:ext>
            </a:extLst>
          </p:cNvPr>
          <p:cNvSpPr txBox="1">
            <a:spLocks/>
          </p:cNvSpPr>
          <p:nvPr/>
        </p:nvSpPr>
        <p:spPr>
          <a:xfrm>
            <a:off x="314532" y="900605"/>
            <a:ext cx="7547113"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2D3750"/>
                </a:solidFill>
                <a:latin typeface="Aptos ExtraBold" panose="020B0004020202020204" pitchFamily="34" charset="0"/>
              </a:rPr>
              <a:t>Hard Start Capacitors: </a:t>
            </a:r>
            <a:r>
              <a:rPr lang="en-US" sz="2800" b="1" dirty="0">
                <a:solidFill>
                  <a:srgbClr val="2D3750"/>
                </a:solidFill>
                <a:latin typeface="Aptos ExtraBold" panose="020B0004020202020204" pitchFamily="34" charset="0"/>
              </a:rPr>
              <a:t>ICM855 &amp; ICM856</a:t>
            </a:r>
          </a:p>
        </p:txBody>
      </p:sp>
      <p:sp>
        <p:nvSpPr>
          <p:cNvPr id="8" name="Rectangle 7">
            <a:extLst>
              <a:ext uri="{FF2B5EF4-FFF2-40B4-BE49-F238E27FC236}">
                <a16:creationId xmlns:a16="http://schemas.microsoft.com/office/drawing/2014/main" id="{23350E25-8A50-BC8A-1EAB-F7C4A9286E0A}"/>
              </a:ext>
            </a:extLst>
          </p:cNvPr>
          <p:cNvSpPr/>
          <p:nvPr/>
        </p:nvSpPr>
        <p:spPr>
          <a:xfrm>
            <a:off x="8105456" y="-32107"/>
            <a:ext cx="4086544" cy="652698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Sans-Serif"/>
              <a:buChar char="ü"/>
            </a:pPr>
            <a:r>
              <a:rPr lang="en-US" sz="1400" baseline="0" dirty="0">
                <a:solidFill>
                  <a:schemeClr val="bg1"/>
                </a:solidFill>
                <a:latin typeface="Aptos"/>
                <a:ea typeface="Arial"/>
                <a:cs typeface="Arial"/>
              </a:rPr>
              <a:t>Positive </a:t>
            </a:r>
            <a:r>
              <a:rPr lang="en-US" sz="1400" dirty="0">
                <a:solidFill>
                  <a:schemeClr val="bg1"/>
                </a:solidFill>
                <a:latin typeface="Aptos"/>
                <a:ea typeface="Arial"/>
                <a:cs typeface="Arial"/>
              </a:rPr>
              <a:t>Temperature Coefficient (PTC) technology</a:t>
            </a:r>
          </a:p>
          <a:p>
            <a:pPr marL="285750" lvl="0" indent="-285750" rtl="0">
              <a:buFont typeface="Wingdings,Sans-Serif"/>
              <a:buChar char="ü"/>
            </a:pPr>
            <a:r>
              <a:rPr lang="en-US" sz="1400" dirty="0">
                <a:solidFill>
                  <a:schemeClr val="bg1"/>
                </a:solidFill>
                <a:latin typeface="Aptos"/>
                <a:ea typeface="Arial"/>
                <a:cs typeface="Arial"/>
              </a:rPr>
              <a:t>Easy to install</a:t>
            </a:r>
          </a:p>
          <a:p>
            <a:pPr marL="285750" lvl="0" indent="-285750" rtl="0">
              <a:buFont typeface="Wingdings,Sans-Serif"/>
              <a:buChar char="ü"/>
            </a:pPr>
            <a:r>
              <a:rPr lang="en-US" sz="1400" dirty="0">
                <a:solidFill>
                  <a:schemeClr val="bg1"/>
                </a:solidFill>
                <a:latin typeface="Aptos"/>
                <a:ea typeface="Arial"/>
                <a:cs typeface="Arial"/>
              </a:rPr>
              <a:t>Low-cost motor starting device</a:t>
            </a:r>
          </a:p>
          <a:p>
            <a:r>
              <a:rPr lang="en-US" sz="1400" b="1" dirty="0">
                <a:ea typeface="Arial"/>
                <a:cs typeface="Arial"/>
              </a:rPr>
              <a:t>ICM855</a:t>
            </a:r>
          </a:p>
          <a:p>
            <a:pPr marL="285750" lvl="0" indent="-285750">
              <a:buFont typeface="Wingdings,Sans-Serif"/>
              <a:buChar char="ü"/>
            </a:pPr>
            <a:r>
              <a:rPr lang="en-US" sz="1400" dirty="0">
                <a:solidFill>
                  <a:schemeClr val="bg1"/>
                </a:solidFill>
                <a:ea typeface="Arial"/>
                <a:cs typeface="Arial"/>
              </a:rPr>
              <a:t>Increase torque up to 300%</a:t>
            </a:r>
          </a:p>
          <a:p>
            <a:pPr lvl="0"/>
            <a:r>
              <a:rPr lang="en-US" sz="1400" b="1" dirty="0">
                <a:solidFill>
                  <a:schemeClr val="bg1"/>
                </a:solidFill>
                <a:ea typeface="Arial"/>
                <a:cs typeface="Arial"/>
              </a:rPr>
              <a:t>ICM856</a:t>
            </a:r>
          </a:p>
          <a:p>
            <a:pPr marL="285750" lvl="0" indent="-285750">
              <a:buFont typeface="Wingdings" pitchFamily="2" charset="2"/>
              <a:buChar char="ü"/>
            </a:pPr>
            <a:r>
              <a:rPr lang="en-US" sz="1400" dirty="0">
                <a:solidFill>
                  <a:schemeClr val="bg1"/>
                </a:solidFill>
                <a:ea typeface="Arial"/>
                <a:cs typeface="Arial"/>
              </a:rPr>
              <a:t>Increase torque up to 500%</a:t>
            </a:r>
          </a:p>
          <a:p>
            <a:pPr marL="285750" lvl="0" indent="-285750">
              <a:buFont typeface="Wingdings" pitchFamily="2" charset="2"/>
              <a:buChar char="ü"/>
            </a:pPr>
            <a:endParaRPr lang="en-US" sz="1200" baseline="0" dirty="0">
              <a:solidFill>
                <a:schemeClr val="bg1"/>
              </a:solidFill>
              <a:latin typeface="Aptos"/>
              <a:ea typeface="Arial"/>
              <a:cs typeface="Arial"/>
            </a:endParaRPr>
          </a:p>
          <a:p>
            <a:pPr lvl="0"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 pitchFamily="2" charset="2"/>
              <a:buChar char="ü"/>
            </a:pPr>
            <a:r>
              <a:rPr lang="en-US" sz="1400" b="1" dirty="0">
                <a:latin typeface="Aptos"/>
                <a:ea typeface="Arial"/>
                <a:cs typeface="Arial"/>
              </a:rPr>
              <a:t>Voltage</a:t>
            </a:r>
            <a:r>
              <a:rPr lang="en-US" sz="1400" dirty="0">
                <a:latin typeface="Aptos"/>
                <a:ea typeface="Arial"/>
                <a:cs typeface="Arial"/>
              </a:rPr>
              <a:t> : 115-288VAC</a:t>
            </a:r>
          </a:p>
          <a:p>
            <a:pPr marL="285750" lvl="0" indent="-285750" rtl="0">
              <a:buFont typeface="Wingdings" pitchFamily="2" charset="2"/>
              <a:buChar char="ü"/>
            </a:pPr>
            <a:r>
              <a:rPr lang="en-US" sz="1400" b="1" dirty="0">
                <a:ea typeface="Arial"/>
                <a:cs typeface="Arial"/>
              </a:rPr>
              <a:t>Range</a:t>
            </a:r>
            <a:r>
              <a:rPr lang="en-US" sz="1400" dirty="0">
                <a:ea typeface="Arial"/>
                <a:cs typeface="Arial"/>
              </a:rPr>
              <a:t>: ½ to 10 HP</a:t>
            </a:r>
            <a:endParaRPr lang="en-US" sz="1400" dirty="0">
              <a:latin typeface="Aptos"/>
              <a:ea typeface="Arial"/>
              <a:cs typeface="Arial"/>
            </a:endParaRPr>
          </a:p>
          <a:p>
            <a:pPr lvl="0" rtl="0"/>
            <a:r>
              <a:rPr lang="en-US" sz="1400" b="1" dirty="0">
                <a:latin typeface="Aptos"/>
                <a:ea typeface="Arial"/>
                <a:cs typeface="Arial"/>
              </a:rPr>
              <a:t>ICM855</a:t>
            </a:r>
          </a:p>
          <a:p>
            <a:pPr marL="285750" lvl="0" indent="-285750" rtl="0">
              <a:buFont typeface="Wingdings" pitchFamily="2" charset="2"/>
              <a:buChar char="ü"/>
            </a:pPr>
            <a:r>
              <a:rPr lang="en-US" sz="1400" b="1" dirty="0">
                <a:latin typeface="Aptos"/>
                <a:ea typeface="Arial"/>
                <a:cs typeface="Arial"/>
              </a:rPr>
              <a:t>Capacitor</a:t>
            </a:r>
            <a:r>
              <a:rPr lang="en-US" sz="1400" dirty="0">
                <a:latin typeface="Aptos"/>
                <a:ea typeface="Arial"/>
                <a:cs typeface="Arial"/>
              </a:rPr>
              <a:t>: 43-52 </a:t>
            </a:r>
            <a:r>
              <a:rPr lang="en-US" sz="1400" dirty="0" err="1">
                <a:latin typeface="Aptos"/>
                <a:ea typeface="Arial"/>
                <a:cs typeface="Arial"/>
              </a:rPr>
              <a:t>MdF</a:t>
            </a:r>
            <a:r>
              <a:rPr lang="en-US" sz="1400" dirty="0">
                <a:latin typeface="Aptos"/>
                <a:ea typeface="Arial"/>
                <a:cs typeface="Arial"/>
              </a:rPr>
              <a:t>, 330V</a:t>
            </a:r>
          </a:p>
          <a:p>
            <a:pPr marL="285750" lvl="0" indent="-285750" rtl="0">
              <a:buFont typeface="Wingdings" pitchFamily="2" charset="2"/>
              <a:buChar char="ü"/>
            </a:pPr>
            <a:r>
              <a:rPr lang="en-US" sz="1400" b="1" dirty="0">
                <a:latin typeface="Aptos"/>
                <a:ea typeface="Arial"/>
                <a:cs typeface="Arial"/>
              </a:rPr>
              <a:t>Dimensions: </a:t>
            </a:r>
            <a:r>
              <a:rPr lang="en-US" sz="1400" dirty="0">
                <a:latin typeface="Aptos"/>
                <a:ea typeface="Arial"/>
                <a:cs typeface="Arial"/>
              </a:rPr>
              <a:t>2.50” x 1.75” x 6.25”</a:t>
            </a:r>
          </a:p>
          <a:p>
            <a:pPr lvl="0" rtl="0"/>
            <a:r>
              <a:rPr lang="en-US" sz="1400" b="1" dirty="0">
                <a:latin typeface="Aptos"/>
                <a:ea typeface="Arial"/>
                <a:cs typeface="Arial"/>
              </a:rPr>
              <a:t>ICM856</a:t>
            </a:r>
          </a:p>
          <a:p>
            <a:pPr marL="285750" indent="-285750">
              <a:buFont typeface="Wingdings" pitchFamily="2" charset="2"/>
              <a:buChar char="ü"/>
            </a:pPr>
            <a:r>
              <a:rPr lang="en-US" sz="1400" b="1" dirty="0">
                <a:ea typeface="Arial"/>
                <a:cs typeface="Arial"/>
              </a:rPr>
              <a:t>Capacitor</a:t>
            </a:r>
            <a:r>
              <a:rPr lang="en-US" sz="1400" dirty="0">
                <a:ea typeface="Arial"/>
                <a:cs typeface="Arial"/>
              </a:rPr>
              <a:t>: 130-156 </a:t>
            </a:r>
            <a:r>
              <a:rPr lang="en-US" sz="1400" dirty="0" err="1">
                <a:ea typeface="Arial"/>
                <a:cs typeface="Arial"/>
              </a:rPr>
              <a:t>MdF</a:t>
            </a:r>
            <a:r>
              <a:rPr lang="en-US" sz="1400" dirty="0">
                <a:ea typeface="Arial"/>
                <a:cs typeface="Arial"/>
              </a:rPr>
              <a:t>, 330V</a:t>
            </a:r>
            <a:endParaRPr lang="en-US" sz="1400" dirty="0">
              <a:latin typeface="Aptos"/>
              <a:ea typeface="Arial"/>
              <a:cs typeface="Arial"/>
            </a:endParaRPr>
          </a:p>
          <a:p>
            <a:pPr marL="285750" lvl="0" indent="-285750" rtl="0">
              <a:buFont typeface="Wingdings" pitchFamily="2" charset="2"/>
              <a:buChar char="ü"/>
            </a:pPr>
            <a:r>
              <a:rPr lang="en-US" sz="1400" b="1" dirty="0">
                <a:latin typeface="Aptos"/>
                <a:ea typeface="Arial"/>
                <a:cs typeface="Arial"/>
              </a:rPr>
              <a:t>Dimensions</a:t>
            </a:r>
            <a:r>
              <a:rPr lang="en-US" sz="1400" dirty="0">
                <a:latin typeface="Aptos"/>
                <a:ea typeface="Arial"/>
                <a:cs typeface="Arial"/>
              </a:rPr>
              <a:t>: 2.00” x 2.00” x 6.50”</a:t>
            </a:r>
          </a:p>
          <a:p>
            <a:pPr marL="285750" lvl="0" indent="-285750" rtl="0">
              <a:buFont typeface="Wingdings" pitchFamily="2" charset="2"/>
              <a:buChar char="ü"/>
            </a:pPr>
            <a:endParaRPr lang="en-US" sz="1200" dirty="0">
              <a:latin typeface="Aptos"/>
              <a:cs typeface="Arial"/>
            </a:endParaRPr>
          </a:p>
          <a:p>
            <a:pPr lvl="0" rtl="0"/>
            <a:r>
              <a:rPr lang="en-US" sz="1600" b="1" dirty="0">
                <a:solidFill>
                  <a:srgbClr val="3CA1D5"/>
                </a:solidFill>
                <a:cs typeface="Arial"/>
              </a:rPr>
              <a:t>REPLACES:</a:t>
            </a:r>
            <a:r>
              <a:rPr lang="en-US" sz="1600" dirty="0">
                <a:cs typeface="Arial"/>
              </a:rPr>
              <a:t>   </a:t>
            </a:r>
          </a:p>
          <a:p>
            <a:pPr lvl="0" rtl="0"/>
            <a:r>
              <a:rPr lang="en-US" sz="1400" b="1" dirty="0">
                <a:cs typeface="Arial"/>
              </a:rPr>
              <a:t>ICM855</a:t>
            </a:r>
          </a:p>
          <a:p>
            <a:pPr marL="285750" lvl="0" indent="-285750" rtl="0">
              <a:buFont typeface="Wingdings" pitchFamily="2" charset="2"/>
              <a:buChar char="ü"/>
            </a:pPr>
            <a:r>
              <a:rPr lang="en-US" sz="1400" b="1" dirty="0">
                <a:cs typeface="Arial"/>
              </a:rPr>
              <a:t>A-1</a:t>
            </a:r>
            <a:r>
              <a:rPr lang="en-US" sz="1400" dirty="0">
                <a:cs typeface="Arial"/>
              </a:rPr>
              <a:t>: WX-5, </a:t>
            </a:r>
            <a:r>
              <a:rPr lang="en-US" sz="1400" b="1" dirty="0">
                <a:cs typeface="Arial"/>
              </a:rPr>
              <a:t>MARS</a:t>
            </a:r>
            <a:r>
              <a:rPr lang="en-US" sz="1400" dirty="0">
                <a:cs typeface="Arial"/>
              </a:rPr>
              <a:t>: 32701, 35701</a:t>
            </a:r>
          </a:p>
          <a:p>
            <a:pPr marL="285750" lvl="0" indent="-285750" rtl="0">
              <a:buFont typeface="Wingdings" pitchFamily="2" charset="2"/>
              <a:buChar char="ü"/>
            </a:pPr>
            <a:r>
              <a:rPr lang="en-US" sz="1400" b="1" dirty="0" err="1">
                <a:cs typeface="Arial"/>
              </a:rPr>
              <a:t>Supco</a:t>
            </a:r>
            <a:r>
              <a:rPr lang="en-US" sz="1400" dirty="0">
                <a:cs typeface="Arial"/>
              </a:rPr>
              <a:t>: SPP-5, </a:t>
            </a:r>
            <a:r>
              <a:rPr lang="en-US" sz="1400" b="1" dirty="0">
                <a:cs typeface="Arial"/>
              </a:rPr>
              <a:t>Wagner/</a:t>
            </a:r>
            <a:r>
              <a:rPr lang="en-US" sz="1400" b="1" dirty="0" err="1">
                <a:cs typeface="Arial"/>
              </a:rPr>
              <a:t>DiversiTech</a:t>
            </a:r>
            <a:r>
              <a:rPr lang="en-US" sz="1400" dirty="0">
                <a:cs typeface="Arial"/>
              </a:rPr>
              <a:t>: DT-5</a:t>
            </a:r>
          </a:p>
          <a:p>
            <a:pPr lvl="0" rtl="0"/>
            <a:r>
              <a:rPr lang="en-US" sz="1400" b="1" dirty="0">
                <a:cs typeface="Arial"/>
              </a:rPr>
              <a:t>ICM856</a:t>
            </a:r>
          </a:p>
          <a:p>
            <a:pPr marL="285750" lvl="0" indent="-285750" rtl="0">
              <a:buFont typeface="Wingdings" pitchFamily="2" charset="2"/>
              <a:buChar char="ü"/>
            </a:pPr>
            <a:r>
              <a:rPr lang="en-US" sz="1400" b="1" dirty="0">
                <a:cs typeface="Arial"/>
              </a:rPr>
              <a:t>A-1</a:t>
            </a:r>
            <a:r>
              <a:rPr lang="en-US" sz="1400" dirty="0">
                <a:cs typeface="Arial"/>
              </a:rPr>
              <a:t>: WXS-6, </a:t>
            </a:r>
            <a:r>
              <a:rPr lang="en-US" sz="1400" b="1" dirty="0">
                <a:cs typeface="Arial"/>
              </a:rPr>
              <a:t>MARS</a:t>
            </a:r>
            <a:r>
              <a:rPr lang="en-US" sz="1400" dirty="0">
                <a:cs typeface="Arial"/>
              </a:rPr>
              <a:t>: 32702, 35702</a:t>
            </a:r>
          </a:p>
          <a:p>
            <a:pPr marL="285750" lvl="0" indent="-285750" rtl="0">
              <a:buFont typeface="Wingdings" pitchFamily="2" charset="2"/>
              <a:buChar char="ü"/>
            </a:pPr>
            <a:r>
              <a:rPr lang="en-US" sz="1400" b="1" dirty="0" err="1">
                <a:cs typeface="Arial"/>
              </a:rPr>
              <a:t>Supco</a:t>
            </a:r>
            <a:r>
              <a:rPr lang="en-US" sz="1400" dirty="0">
                <a:cs typeface="Arial"/>
              </a:rPr>
              <a:t>: SPP-6, </a:t>
            </a:r>
            <a:r>
              <a:rPr lang="en-US" sz="1400" b="1" dirty="0">
                <a:cs typeface="Arial"/>
              </a:rPr>
              <a:t>Wagner/</a:t>
            </a:r>
            <a:r>
              <a:rPr lang="en-US" sz="1400" b="1" dirty="0" err="1">
                <a:cs typeface="Arial"/>
              </a:rPr>
              <a:t>DiversiTech</a:t>
            </a:r>
            <a:r>
              <a:rPr lang="en-US" sz="1400" dirty="0">
                <a:cs typeface="Arial"/>
              </a:rPr>
              <a:t>: DST-6</a:t>
            </a:r>
            <a:endParaRPr lang="en-US" sz="1200" dirty="0">
              <a:cs typeface="Arial"/>
            </a:endParaRPr>
          </a:p>
        </p:txBody>
      </p:sp>
      <p:pic>
        <p:nvPicPr>
          <p:cNvPr id="5" name="Picture 4" descr="A white and blue tool&#10;&#10;Description automatically generated">
            <a:extLst>
              <a:ext uri="{FF2B5EF4-FFF2-40B4-BE49-F238E27FC236}">
                <a16:creationId xmlns:a16="http://schemas.microsoft.com/office/drawing/2014/main" id="{A5AA0658-AFD2-2EF2-A1B0-87E7A3BB57EE}"/>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04B82E64-F49C-3B78-C0A1-BDA0C2DCC536}"/>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65BDDF65-28E4-37E7-20DD-8A37FA9E9CF2}"/>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0C701E10-8EA2-1B79-F0C1-F0F6FC7C8000}"/>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51BF38BC-0477-55F8-921D-6D077C545D1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697FEB59-A1E8-11B9-D84B-17C2623325A8}"/>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397EB6A8-F270-1022-A451-A34F1449B9F7}"/>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5D74DAA8-8016-D14A-D6B3-22F45BE992F6}"/>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703D3953-198B-ADFE-28D7-66CAEB27CEED}"/>
              </a:ext>
            </a:extLst>
          </p:cNvPr>
          <p:cNvGrpSpPr/>
          <p:nvPr/>
        </p:nvGrpSpPr>
        <p:grpSpPr>
          <a:xfrm>
            <a:off x="10952792" y="1380066"/>
            <a:ext cx="1074383" cy="746856"/>
            <a:chOff x="10987618" y="59026"/>
            <a:chExt cx="1074383" cy="746856"/>
          </a:xfrm>
        </p:grpSpPr>
        <p:sp>
          <p:nvSpPr>
            <p:cNvPr id="20" name="Rectangle 19">
              <a:extLst>
                <a:ext uri="{FF2B5EF4-FFF2-40B4-BE49-F238E27FC236}">
                  <a16:creationId xmlns:a16="http://schemas.microsoft.com/office/drawing/2014/main" id="{9CA6FDE3-42EF-08A5-A7F9-84F1D8F86C2B}"/>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AE0A2294-3EA5-AFEB-A206-7ABF075F1776}"/>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7" name="TextBox 6">
            <a:extLst>
              <a:ext uri="{FF2B5EF4-FFF2-40B4-BE49-F238E27FC236}">
                <a16:creationId xmlns:a16="http://schemas.microsoft.com/office/drawing/2014/main" id="{6B6A49A2-6CA2-1CBA-921C-EA03BDF16379}"/>
              </a:ext>
            </a:extLst>
          </p:cNvPr>
          <p:cNvSpPr txBox="1"/>
          <p:nvPr/>
        </p:nvSpPr>
        <p:spPr>
          <a:xfrm>
            <a:off x="307363" y="4433479"/>
            <a:ext cx="5438530" cy="1223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dirty="0"/>
              <a:t>Operation</a:t>
            </a:r>
            <a:r>
              <a:rPr lang="en-US" sz="1600" dirty="0"/>
              <a:t>​</a:t>
            </a:r>
          </a:p>
          <a:p>
            <a:r>
              <a:rPr lang="en-US" sz="1400" dirty="0"/>
              <a:t>Uses a normally closed bi-metal switch which stays closed until the motor has started. As current is drawn during start-up the bi-metal switch heats up and will open to break the start circuit within an appropriate time period needed to start the motor.</a:t>
            </a:r>
          </a:p>
        </p:txBody>
      </p:sp>
      <p:pic>
        <p:nvPicPr>
          <p:cNvPr id="3" name="Picture 2" descr="A black cylinder with a black cap&#10;&#10;AI-generated content may be incorrect.">
            <a:extLst>
              <a:ext uri="{FF2B5EF4-FFF2-40B4-BE49-F238E27FC236}">
                <a16:creationId xmlns:a16="http://schemas.microsoft.com/office/drawing/2014/main" id="{FA1C25FD-141C-C0EF-EED1-E2D122D0AE47}"/>
              </a:ext>
            </a:extLst>
          </p:cNvPr>
          <p:cNvPicPr>
            <a:picLocks noChangeAspect="1"/>
          </p:cNvPicPr>
          <p:nvPr/>
        </p:nvPicPr>
        <p:blipFill>
          <a:blip r:embed="rId7"/>
          <a:stretch>
            <a:fillRect/>
          </a:stretch>
        </p:blipFill>
        <p:spPr>
          <a:xfrm>
            <a:off x="6246097" y="4250792"/>
            <a:ext cx="873612" cy="2068714"/>
          </a:xfrm>
          <a:prstGeom prst="rect">
            <a:avLst/>
          </a:prstGeom>
        </p:spPr>
      </p:pic>
      <p:pic>
        <p:nvPicPr>
          <p:cNvPr id="14" name="Picture 13" descr="A close-up of a fuse&#10;&#10;AI-generated content may be incorrect.">
            <a:extLst>
              <a:ext uri="{FF2B5EF4-FFF2-40B4-BE49-F238E27FC236}">
                <a16:creationId xmlns:a16="http://schemas.microsoft.com/office/drawing/2014/main" id="{3A6013EC-4BA1-518A-7055-8A02C50ADEA0}"/>
              </a:ext>
            </a:extLst>
          </p:cNvPr>
          <p:cNvPicPr>
            <a:picLocks noChangeAspect="1"/>
          </p:cNvPicPr>
          <p:nvPr/>
        </p:nvPicPr>
        <p:blipFill>
          <a:blip r:embed="rId8"/>
          <a:stretch>
            <a:fillRect/>
          </a:stretch>
        </p:blipFill>
        <p:spPr>
          <a:xfrm>
            <a:off x="7146242" y="4560237"/>
            <a:ext cx="899046" cy="1704592"/>
          </a:xfrm>
          <a:prstGeom prst="rect">
            <a:avLst/>
          </a:prstGeom>
        </p:spPr>
      </p:pic>
    </p:spTree>
    <p:extLst>
      <p:ext uri="{BB962C8B-B14F-4D97-AF65-F5344CB8AC3E}">
        <p14:creationId xmlns:p14="http://schemas.microsoft.com/office/powerpoint/2010/main" val="14493756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D180B495-D975-97E0-9E90-476C8C72F1B4}"/>
              </a:ext>
            </a:extLst>
          </p:cNvPr>
          <p:cNvSpPr/>
          <p:nvPr/>
        </p:nvSpPr>
        <p:spPr>
          <a:xfrm rot="10800000">
            <a:off x="7617837" y="-14029"/>
            <a:ext cx="4574162" cy="2231135"/>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EB1008C-D25A-FB4E-9880-00314D4B76EF}"/>
              </a:ext>
            </a:extLst>
          </p:cNvPr>
          <p:cNvPicPr>
            <a:picLocks noChangeAspect="1"/>
          </p:cNvPicPr>
          <p:nvPr/>
        </p:nvPicPr>
        <p:blipFill>
          <a:blip r:embed="rId2">
            <a:alphaModFix amt="54000"/>
          </a:blip>
          <a:srcRect l="8792" r="758"/>
          <a:stretch/>
        </p:blipFill>
        <p:spPr>
          <a:xfrm rot="5400000">
            <a:off x="3340998" y="-3355024"/>
            <a:ext cx="935842" cy="7617836"/>
          </a:xfrm>
          <a:prstGeom prst="rect">
            <a:avLst/>
          </a:prstGeom>
        </p:spPr>
      </p:pic>
      <p:sp>
        <p:nvSpPr>
          <p:cNvPr id="6" name="Title 1">
            <a:extLst>
              <a:ext uri="{FF2B5EF4-FFF2-40B4-BE49-F238E27FC236}">
                <a16:creationId xmlns:a16="http://schemas.microsoft.com/office/drawing/2014/main" id="{820C6F10-0C2E-33A6-CD2F-6B10F41BD422}"/>
              </a:ext>
            </a:extLst>
          </p:cNvPr>
          <p:cNvSpPr txBox="1">
            <a:spLocks/>
          </p:cNvSpPr>
          <p:nvPr/>
        </p:nvSpPr>
        <p:spPr>
          <a:xfrm>
            <a:off x="128622" y="678735"/>
            <a:ext cx="7073843" cy="9310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panose="020B0004020202020204" pitchFamily="34" charset="0"/>
              </a:rPr>
              <a:t>Electronically Commutated Motors (ECM)</a:t>
            </a:r>
          </a:p>
        </p:txBody>
      </p:sp>
      <p:sp>
        <p:nvSpPr>
          <p:cNvPr id="7" name="TextBox 12">
            <a:extLst>
              <a:ext uri="{FF2B5EF4-FFF2-40B4-BE49-F238E27FC236}">
                <a16:creationId xmlns:a16="http://schemas.microsoft.com/office/drawing/2014/main" id="{F6434FC9-806B-1A82-89F8-9C73AE80ED74}"/>
              </a:ext>
            </a:extLst>
          </p:cNvPr>
          <p:cNvSpPr txBox="1"/>
          <p:nvPr/>
        </p:nvSpPr>
        <p:spPr>
          <a:xfrm>
            <a:off x="8002073" y="878280"/>
            <a:ext cx="3609267" cy="1107996"/>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dirty="0"/>
          </a:p>
          <a:p>
            <a:pPr marL="171450" indent="-171450">
              <a:buFont typeface="Arial" panose="020B0604020202020204" pitchFamily="34" charset="0"/>
              <a:buChar char="•"/>
            </a:pPr>
            <a:r>
              <a:rPr lang="en-US" sz="1400" b="1" dirty="0">
                <a:solidFill>
                  <a:schemeClr val="bg1"/>
                </a:solidFill>
                <a:ea typeface="+mn-lt"/>
                <a:cs typeface="+mn-lt"/>
              </a:rPr>
              <a:t>EVO™/ECM</a:t>
            </a:r>
            <a:r>
              <a:rPr lang="en-US" sz="1400" dirty="0">
                <a:solidFill>
                  <a:schemeClr val="bg1"/>
                </a:solidFill>
                <a:ea typeface="+mn-lt"/>
                <a:cs typeface="+mn-lt"/>
              </a:rPr>
              <a:t>-VCU-36-m</a:t>
            </a:r>
          </a:p>
          <a:p>
            <a:pPr marL="171450" indent="-171450">
              <a:buFont typeface="Arial" panose="020B0604020202020204" pitchFamily="34" charset="0"/>
              <a:buChar char="•"/>
            </a:pPr>
            <a:r>
              <a:rPr lang="en-US" sz="1400" b="1" dirty="0">
                <a:solidFill>
                  <a:schemeClr val="bg1"/>
                </a:solidFill>
                <a:ea typeface="+mn-lt"/>
                <a:cs typeface="+mn-lt"/>
              </a:rPr>
              <a:t>EVO™/ECM</a:t>
            </a:r>
            <a:r>
              <a:rPr lang="en-US" sz="1400" dirty="0">
                <a:solidFill>
                  <a:schemeClr val="bg1"/>
                </a:solidFill>
                <a:ea typeface="+mn-lt"/>
                <a:cs typeface="+mn-lt"/>
              </a:rPr>
              <a:t>-ACU+-S1</a:t>
            </a:r>
          </a:p>
          <a:p>
            <a:pPr marL="171450" indent="-171450">
              <a:buFont typeface="Arial" panose="020B0604020202020204" pitchFamily="34" charset="0"/>
              <a:buChar char="•"/>
            </a:pPr>
            <a:r>
              <a:rPr lang="en-US" sz="1400" b="1" dirty="0">
                <a:solidFill>
                  <a:schemeClr val="bg1"/>
                </a:solidFill>
                <a:ea typeface="+mn-lt"/>
                <a:cs typeface="+mn-lt"/>
              </a:rPr>
              <a:t>Hoffman</a:t>
            </a:r>
            <a:r>
              <a:rPr lang="en-US" sz="1400" dirty="0">
                <a:solidFill>
                  <a:schemeClr val="bg1"/>
                </a:solidFill>
                <a:ea typeface="+mn-lt"/>
                <a:cs typeface="+mn-lt"/>
              </a:rPr>
              <a:t>: 800-ECM(10)SSHP</a:t>
            </a:r>
          </a:p>
          <a:p>
            <a:pPr marL="171450" indent="-171450">
              <a:buFont typeface="Arial" panose="020B0604020202020204" pitchFamily="34" charset="0"/>
              <a:buChar char="•"/>
            </a:pPr>
            <a:r>
              <a:rPr lang="en-US" sz="1400" b="1" dirty="0">
                <a:solidFill>
                  <a:schemeClr val="bg1"/>
                </a:solidFill>
                <a:ea typeface="+mn-lt"/>
                <a:cs typeface="+mn-lt"/>
              </a:rPr>
              <a:t>QuickSwapX1 and QuickSwapX3</a:t>
            </a:r>
            <a:endParaRPr lang="en-US" sz="800" b="1" dirty="0">
              <a:solidFill>
                <a:schemeClr val="bg1"/>
              </a:solidFill>
            </a:endParaRPr>
          </a:p>
        </p:txBody>
      </p:sp>
      <p:pic>
        <p:nvPicPr>
          <p:cNvPr id="9" name="Picture 8" descr="A blue and black logo&#10;&#10;Description automatically generated">
            <a:extLst>
              <a:ext uri="{FF2B5EF4-FFF2-40B4-BE49-F238E27FC236}">
                <a16:creationId xmlns:a16="http://schemas.microsoft.com/office/drawing/2014/main" id="{967975D7-6CD4-B66A-0581-7F857997194B}"/>
              </a:ext>
            </a:extLst>
          </p:cNvPr>
          <p:cNvPicPr>
            <a:picLocks noChangeAspect="1"/>
          </p:cNvPicPr>
          <p:nvPr/>
        </p:nvPicPr>
        <p:blipFill>
          <a:blip r:embed="rId3"/>
          <a:stretch>
            <a:fillRect/>
          </a:stretch>
        </p:blipFill>
        <p:spPr>
          <a:xfrm>
            <a:off x="458160" y="74640"/>
            <a:ext cx="1946229" cy="613281"/>
          </a:xfrm>
          <a:prstGeom prst="rect">
            <a:avLst/>
          </a:prstGeom>
        </p:spPr>
      </p:pic>
      <p:pic>
        <p:nvPicPr>
          <p:cNvPr id="10" name="Picture 9" descr="A white and blue tool&#10;&#10;Description automatically generated">
            <a:extLst>
              <a:ext uri="{FF2B5EF4-FFF2-40B4-BE49-F238E27FC236}">
                <a16:creationId xmlns:a16="http://schemas.microsoft.com/office/drawing/2014/main" id="{BB0D1406-DDDE-CD08-CAEA-B8F23D603267}"/>
              </a:ext>
            </a:extLst>
          </p:cNvPr>
          <p:cNvPicPr>
            <a:picLocks noChangeAspect="1"/>
          </p:cNvPicPr>
          <p:nvPr/>
        </p:nvPicPr>
        <p:blipFill>
          <a:blip r:embed="rId4"/>
          <a:srcRect l="9420" t="46422" r="9087" b="47098"/>
          <a:stretch/>
        </p:blipFill>
        <p:spPr>
          <a:xfrm>
            <a:off x="-2" y="6272365"/>
            <a:ext cx="12192002" cy="746856"/>
          </a:xfrm>
          <a:prstGeom prst="rect">
            <a:avLst/>
          </a:prstGeom>
        </p:spPr>
      </p:pic>
      <p:grpSp>
        <p:nvGrpSpPr>
          <p:cNvPr id="11" name="Group 10">
            <a:extLst>
              <a:ext uri="{FF2B5EF4-FFF2-40B4-BE49-F238E27FC236}">
                <a16:creationId xmlns:a16="http://schemas.microsoft.com/office/drawing/2014/main" id="{C7703B42-D3C2-AA30-78C5-38D8CD4E248D}"/>
              </a:ext>
            </a:extLst>
          </p:cNvPr>
          <p:cNvGrpSpPr/>
          <p:nvPr/>
        </p:nvGrpSpPr>
        <p:grpSpPr>
          <a:xfrm>
            <a:off x="3433865" y="6504921"/>
            <a:ext cx="8472791" cy="389999"/>
            <a:chOff x="3433865" y="6391059"/>
            <a:chExt cx="8472791" cy="389999"/>
          </a:xfrm>
        </p:grpSpPr>
        <p:sp>
          <p:nvSpPr>
            <p:cNvPr id="12" name="TextBox 11">
              <a:extLst>
                <a:ext uri="{FF2B5EF4-FFF2-40B4-BE49-F238E27FC236}">
                  <a16:creationId xmlns:a16="http://schemas.microsoft.com/office/drawing/2014/main" id="{69E67938-9F01-2727-9CB7-1601AA5D904A}"/>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3" name="TextBox 12">
              <a:extLst>
                <a:ext uri="{FF2B5EF4-FFF2-40B4-BE49-F238E27FC236}">
                  <a16:creationId xmlns:a16="http://schemas.microsoft.com/office/drawing/2014/main" id="{205A98E1-2D49-6DF6-CE8D-3ED8AF3497B2}"/>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4" name="TextBox 13">
              <a:extLst>
                <a:ext uri="{FF2B5EF4-FFF2-40B4-BE49-F238E27FC236}">
                  <a16:creationId xmlns:a16="http://schemas.microsoft.com/office/drawing/2014/main" id="{308FABEC-63F5-746F-5563-3E4E855044DF}"/>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1C41164-BFEA-5430-D4BA-7C41F0EB321A}"/>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68944131-27E0-A6A7-BCE8-84B456FD23B8}"/>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B55BFDE6-E6A2-5840-C248-82C7864B6FCC}"/>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8" name="TextBox 17">
            <a:extLst>
              <a:ext uri="{FF2B5EF4-FFF2-40B4-BE49-F238E27FC236}">
                <a16:creationId xmlns:a16="http://schemas.microsoft.com/office/drawing/2014/main" id="{8C78F942-83AF-C580-5553-E0CFA9ED7827}"/>
              </a:ext>
            </a:extLst>
          </p:cNvPr>
          <p:cNvSpPr txBox="1"/>
          <p:nvPr/>
        </p:nvSpPr>
        <p:spPr>
          <a:xfrm>
            <a:off x="206323" y="1525910"/>
            <a:ext cx="7159843" cy="4493538"/>
          </a:xfrm>
          <a:prstGeom prst="rect">
            <a:avLst/>
          </a:prstGeom>
          <a:noFill/>
        </p:spPr>
        <p:txBody>
          <a:bodyPr wrap="square" lIns="91440" tIns="45720" rIns="91440" bIns="45720" rtlCol="0" anchor="t">
            <a:spAutoFit/>
          </a:bodyPr>
          <a:lstStyle/>
          <a:p>
            <a:r>
              <a:rPr lang="en-US" sz="2000" b="1" dirty="0">
                <a:solidFill>
                  <a:srgbClr val="2D3750"/>
                </a:solidFill>
                <a:ea typeface="DM Sans"/>
                <a:cs typeface="DM Sans"/>
                <a:sym typeface="DM Sans"/>
              </a:rPr>
              <a:t>Why we need Electronically Commutated Motors </a:t>
            </a:r>
            <a:r>
              <a:rPr lang="en-US" sz="2000" b="1" dirty="0">
                <a:solidFill>
                  <a:srgbClr val="2D3750"/>
                </a:solidFill>
              </a:rPr>
              <a:t>and their applications</a:t>
            </a:r>
            <a:r>
              <a:rPr lang="en-US" sz="2000" b="1" dirty="0">
                <a:solidFill>
                  <a:srgbClr val="2D3750"/>
                </a:solidFill>
                <a:ea typeface="DM Sans"/>
                <a:cs typeface="DM Sans"/>
                <a:sym typeface="DM Sans"/>
              </a:rPr>
              <a:t>?</a:t>
            </a:r>
          </a:p>
          <a:p>
            <a:pPr marL="342900" indent="-342900">
              <a:buFont typeface="Arial" panose="020B0604020202020204" pitchFamily="34" charset="0"/>
              <a:buChar char="•"/>
            </a:pPr>
            <a:r>
              <a:rPr lang="en-US" sz="1400" dirty="0">
                <a:sym typeface="DM Sans"/>
              </a:rPr>
              <a:t>ECM motors are excellent for efficiency purposes</a:t>
            </a:r>
            <a:r>
              <a:rPr lang="en-US" sz="1400" b="1" dirty="0">
                <a:sym typeface="DM Sans"/>
              </a:rPr>
              <a:t>. </a:t>
            </a:r>
          </a:p>
          <a:p>
            <a:pPr marL="342900" indent="-342900">
              <a:buFont typeface="Arial" panose="020B0604020202020204" pitchFamily="34" charset="0"/>
              <a:buChar char="•"/>
            </a:pPr>
            <a:r>
              <a:rPr lang="en-US" sz="1400" dirty="0">
                <a:sym typeface="DM Sans"/>
              </a:rPr>
              <a:t>The ability to precisely control the speed of the motor allows for varying the airflow and providing an efficient operation of blower fans</a:t>
            </a:r>
          </a:p>
          <a:p>
            <a:pPr marL="342900" indent="-342900">
              <a:buFont typeface="Arial" panose="020B0604020202020204" pitchFamily="34" charset="0"/>
              <a:buChar char="•"/>
            </a:pPr>
            <a:r>
              <a:rPr lang="en-US" sz="1400" dirty="0">
                <a:sym typeface="DM Sans"/>
              </a:rPr>
              <a:t>Variable speed motors produce less noise, more reliable and provide a comfortable environment</a:t>
            </a:r>
            <a:endParaRPr lang="en-US" sz="1400" b="1" dirty="0">
              <a:ea typeface="DM Sans"/>
              <a:cs typeface="DM Sans"/>
              <a:sym typeface="DM Sans"/>
            </a:endParaRPr>
          </a:p>
          <a:p>
            <a:r>
              <a:rPr lang="en-US" b="1" dirty="0">
                <a:solidFill>
                  <a:srgbClr val="2D3750"/>
                </a:solidFill>
                <a:ea typeface="DM Sans"/>
                <a:cs typeface="DM Sans"/>
                <a:sym typeface="DM Sans"/>
              </a:rPr>
              <a:t>The value of ECM </a:t>
            </a:r>
            <a:r>
              <a:rPr lang="en-US" b="1" dirty="0">
                <a:solidFill>
                  <a:srgbClr val="2D3750"/>
                </a:solidFill>
                <a:latin typeface="Aptos ExtraBold"/>
              </a:rPr>
              <a:t>Controls</a:t>
            </a:r>
            <a:endParaRPr lang="en-US" dirty="0">
              <a:solidFill>
                <a:srgbClr val="2D3750"/>
              </a:solidFill>
            </a:endParaRPr>
          </a:p>
          <a:p>
            <a:pPr marL="285750" indent="-285750">
              <a:buFont typeface="Arial" panose="020B0604020202020204" pitchFamily="34" charset="0"/>
              <a:buChar char="•"/>
            </a:pPr>
            <a:r>
              <a:rPr lang="en-US" sz="1400" dirty="0"/>
              <a:t>Form, fit and functional OEM replacements for efficiently controlling a motor’s speed. </a:t>
            </a:r>
          </a:p>
          <a:p>
            <a:pPr marL="285750" indent="-285750">
              <a:buFont typeface="Arial" panose="020B0604020202020204" pitchFamily="34" charset="0"/>
              <a:buChar char="•"/>
            </a:pPr>
            <a:r>
              <a:rPr lang="en-US" sz="1400" dirty="0"/>
              <a:t>Manually or automated control of an ECM is available (model dependent), while monitoring and displaying the RPM, CFM of the motor.</a:t>
            </a:r>
          </a:p>
          <a:p>
            <a:pPr marL="285750" indent="-285750">
              <a:buFont typeface="Arial" panose="020B0604020202020204" pitchFamily="34" charset="0"/>
              <a:buChar char="•"/>
            </a:pPr>
            <a:r>
              <a:rPr lang="en-US" sz="1400" dirty="0"/>
              <a:t>Aftermarket availability allows for contractors to replace OEM parts at a lower cost</a:t>
            </a:r>
          </a:p>
          <a:p>
            <a:r>
              <a:rPr lang="en-US" b="1" dirty="0">
                <a:solidFill>
                  <a:srgbClr val="2D3750"/>
                </a:solidFill>
              </a:rPr>
              <a:t>Operation</a:t>
            </a:r>
          </a:p>
          <a:p>
            <a:pPr marL="285750" indent="-285750">
              <a:buFont typeface="Arial" panose="020B0604020202020204" pitchFamily="34" charset="0"/>
              <a:buChar char="•"/>
            </a:pPr>
            <a:r>
              <a:rPr lang="en-US" sz="1400" dirty="0"/>
              <a:t>The ICM product will vary the speed of an ECM by providing a pulse width modulated (PWM) signal at an amplitude of 0-10 VDC. Some models will utilize RPM feedback as well. </a:t>
            </a:r>
          </a:p>
          <a:p>
            <a:pPr marL="285750" indent="-285750">
              <a:buFont typeface="Arial" panose="020B0604020202020204" pitchFamily="34" charset="0"/>
              <a:buChar char="•"/>
            </a:pPr>
            <a:r>
              <a:rPr lang="en-US" sz="1400" dirty="0"/>
              <a:t>The ICM713 head pressure control is specifically designed to provide head pressure control to systems incorporating an electronically commutated motor. The ECM motor must be capable of accepting a pulse with modulation (PWM) signal</a:t>
            </a:r>
            <a:endParaRPr lang="en-US" sz="1200" dirty="0"/>
          </a:p>
        </p:txBody>
      </p:sp>
      <p:grpSp>
        <p:nvGrpSpPr>
          <p:cNvPr id="19" name="Group 18">
            <a:extLst>
              <a:ext uri="{FF2B5EF4-FFF2-40B4-BE49-F238E27FC236}">
                <a16:creationId xmlns:a16="http://schemas.microsoft.com/office/drawing/2014/main" id="{328858D8-23D3-5E3C-DC38-00379E8A5924}"/>
              </a:ext>
            </a:extLst>
          </p:cNvPr>
          <p:cNvGrpSpPr/>
          <p:nvPr/>
        </p:nvGrpSpPr>
        <p:grpSpPr>
          <a:xfrm>
            <a:off x="10899053" y="238191"/>
            <a:ext cx="1074383" cy="746856"/>
            <a:chOff x="10987618" y="59026"/>
            <a:chExt cx="1074383" cy="746856"/>
          </a:xfrm>
        </p:grpSpPr>
        <p:sp>
          <p:nvSpPr>
            <p:cNvPr id="20" name="Rectangle 19">
              <a:extLst>
                <a:ext uri="{FF2B5EF4-FFF2-40B4-BE49-F238E27FC236}">
                  <a16:creationId xmlns:a16="http://schemas.microsoft.com/office/drawing/2014/main" id="{68E41160-0557-5271-84BC-B554A264AC6D}"/>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E04BAD01-9B79-FDF6-DE5D-B54B891DC1CD}"/>
                </a:ext>
              </a:extLst>
            </p:cNvPr>
            <p:cNvPicPr>
              <a:picLocks noChangeAspect="1"/>
            </p:cNvPicPr>
            <p:nvPr/>
          </p:nvPicPr>
          <p:blipFill>
            <a:blip r:embed="rId5"/>
            <a:stretch>
              <a:fillRect/>
            </a:stretch>
          </p:blipFill>
          <p:spPr>
            <a:xfrm>
              <a:off x="11028816" y="113925"/>
              <a:ext cx="988032" cy="687578"/>
            </a:xfrm>
            <a:prstGeom prst="rect">
              <a:avLst/>
            </a:prstGeom>
            <a:ln>
              <a:noFill/>
            </a:ln>
          </p:spPr>
        </p:pic>
      </p:grpSp>
      <p:pic>
        <p:nvPicPr>
          <p:cNvPr id="22" name="Picture 21" descr="A close-up of a motor control unit&#10;&#10;AI-generated content may be incorrect.">
            <a:extLst>
              <a:ext uri="{FF2B5EF4-FFF2-40B4-BE49-F238E27FC236}">
                <a16:creationId xmlns:a16="http://schemas.microsoft.com/office/drawing/2014/main" id="{8893032C-DE8A-B7C6-A81B-A10CD29DB12B}"/>
              </a:ext>
            </a:extLst>
          </p:cNvPr>
          <p:cNvPicPr>
            <a:picLocks noChangeAspect="1"/>
          </p:cNvPicPr>
          <p:nvPr/>
        </p:nvPicPr>
        <p:blipFill>
          <a:blip r:embed="rId6"/>
          <a:stretch>
            <a:fillRect/>
          </a:stretch>
        </p:blipFill>
        <p:spPr>
          <a:xfrm>
            <a:off x="7761529" y="3073355"/>
            <a:ext cx="1505282" cy="758662"/>
          </a:xfrm>
          <a:prstGeom prst="rect">
            <a:avLst/>
          </a:prstGeom>
        </p:spPr>
      </p:pic>
      <p:pic>
        <p:nvPicPr>
          <p:cNvPr id="23" name="Picture 22" descr="Close-up of a speedometer&#10;&#10;AI-generated content may be incorrect.">
            <a:extLst>
              <a:ext uri="{FF2B5EF4-FFF2-40B4-BE49-F238E27FC236}">
                <a16:creationId xmlns:a16="http://schemas.microsoft.com/office/drawing/2014/main" id="{074B385C-51D2-5D9C-97D0-107F3593E428}"/>
              </a:ext>
            </a:extLst>
          </p:cNvPr>
          <p:cNvPicPr>
            <a:picLocks noChangeAspect="1"/>
          </p:cNvPicPr>
          <p:nvPr/>
        </p:nvPicPr>
        <p:blipFill>
          <a:blip r:embed="rId7"/>
          <a:stretch>
            <a:fillRect/>
          </a:stretch>
        </p:blipFill>
        <p:spPr>
          <a:xfrm>
            <a:off x="9867818" y="3013856"/>
            <a:ext cx="1505282" cy="796545"/>
          </a:xfrm>
          <a:prstGeom prst="rect">
            <a:avLst/>
          </a:prstGeom>
        </p:spPr>
      </p:pic>
      <p:pic>
        <p:nvPicPr>
          <p:cNvPr id="24" name="Picture 23" descr="A green circuit board with many small components&#10;&#10;AI-generated content may be incorrect.">
            <a:extLst>
              <a:ext uri="{FF2B5EF4-FFF2-40B4-BE49-F238E27FC236}">
                <a16:creationId xmlns:a16="http://schemas.microsoft.com/office/drawing/2014/main" id="{3813EC0C-BD79-5A3F-C9DB-21A31F300771}"/>
              </a:ext>
            </a:extLst>
          </p:cNvPr>
          <p:cNvPicPr>
            <a:picLocks noChangeAspect="1"/>
          </p:cNvPicPr>
          <p:nvPr/>
        </p:nvPicPr>
        <p:blipFill>
          <a:blip r:embed="rId8"/>
          <a:stretch>
            <a:fillRect/>
          </a:stretch>
        </p:blipFill>
        <p:spPr>
          <a:xfrm rot="1253830">
            <a:off x="9918613" y="4461436"/>
            <a:ext cx="1627086" cy="1355905"/>
          </a:xfrm>
          <a:prstGeom prst="rect">
            <a:avLst/>
          </a:prstGeom>
        </p:spPr>
      </p:pic>
      <p:sp>
        <p:nvSpPr>
          <p:cNvPr id="25" name="TextBox 24">
            <a:extLst>
              <a:ext uri="{FF2B5EF4-FFF2-40B4-BE49-F238E27FC236}">
                <a16:creationId xmlns:a16="http://schemas.microsoft.com/office/drawing/2014/main" id="{ABF46FB3-F93D-C1A2-9C68-178C02D175B2}"/>
              </a:ext>
            </a:extLst>
          </p:cNvPr>
          <p:cNvSpPr txBox="1"/>
          <p:nvPr/>
        </p:nvSpPr>
        <p:spPr>
          <a:xfrm>
            <a:off x="7333460" y="4058075"/>
            <a:ext cx="2361420" cy="369332"/>
          </a:xfrm>
          <a:prstGeom prst="rect">
            <a:avLst/>
          </a:prstGeom>
          <a:noFill/>
        </p:spPr>
        <p:txBody>
          <a:bodyPr wrap="square" rtlCol="0">
            <a:spAutoFit/>
          </a:bodyPr>
          <a:lstStyle/>
          <a:p>
            <a:pPr algn="ctr"/>
            <a:r>
              <a:rPr lang="en-US" dirty="0"/>
              <a:t>ICM708</a:t>
            </a:r>
          </a:p>
        </p:txBody>
      </p:sp>
      <p:sp>
        <p:nvSpPr>
          <p:cNvPr id="26" name="TextBox 25">
            <a:extLst>
              <a:ext uri="{FF2B5EF4-FFF2-40B4-BE49-F238E27FC236}">
                <a16:creationId xmlns:a16="http://schemas.microsoft.com/office/drawing/2014/main" id="{88336BF3-0203-5590-546D-96D467B2CFDD}"/>
              </a:ext>
            </a:extLst>
          </p:cNvPr>
          <p:cNvSpPr txBox="1"/>
          <p:nvPr/>
        </p:nvSpPr>
        <p:spPr>
          <a:xfrm>
            <a:off x="9408012" y="3948750"/>
            <a:ext cx="2361420" cy="369332"/>
          </a:xfrm>
          <a:prstGeom prst="rect">
            <a:avLst/>
          </a:prstGeom>
          <a:noFill/>
        </p:spPr>
        <p:txBody>
          <a:bodyPr wrap="square" rtlCol="0">
            <a:spAutoFit/>
          </a:bodyPr>
          <a:lstStyle/>
          <a:p>
            <a:pPr algn="ctr"/>
            <a:r>
              <a:rPr lang="en-US" dirty="0"/>
              <a:t>ICM711</a:t>
            </a:r>
          </a:p>
        </p:txBody>
      </p:sp>
      <p:sp>
        <p:nvSpPr>
          <p:cNvPr id="27" name="TextBox 26">
            <a:extLst>
              <a:ext uri="{FF2B5EF4-FFF2-40B4-BE49-F238E27FC236}">
                <a16:creationId xmlns:a16="http://schemas.microsoft.com/office/drawing/2014/main" id="{10DBD062-38C5-2E7F-B2DF-2B6ED4F08B0E}"/>
              </a:ext>
            </a:extLst>
          </p:cNvPr>
          <p:cNvSpPr txBox="1"/>
          <p:nvPr/>
        </p:nvSpPr>
        <p:spPr>
          <a:xfrm>
            <a:off x="9624256" y="5693598"/>
            <a:ext cx="2361420" cy="369332"/>
          </a:xfrm>
          <a:prstGeom prst="rect">
            <a:avLst/>
          </a:prstGeom>
          <a:noFill/>
        </p:spPr>
        <p:txBody>
          <a:bodyPr wrap="square" rtlCol="0">
            <a:spAutoFit/>
          </a:bodyPr>
          <a:lstStyle/>
          <a:p>
            <a:pPr algn="ctr"/>
            <a:r>
              <a:rPr lang="en-US" dirty="0"/>
              <a:t>ICM713</a:t>
            </a:r>
          </a:p>
        </p:txBody>
      </p:sp>
    </p:spTree>
    <p:extLst>
      <p:ext uri="{BB962C8B-B14F-4D97-AF65-F5344CB8AC3E}">
        <p14:creationId xmlns:p14="http://schemas.microsoft.com/office/powerpoint/2010/main" val="1977322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933-60B3-FF27-710A-92BF5D2D0344}"/>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8FAE5AF-32A5-AAC1-4E36-9745F5D541C2}"/>
              </a:ext>
            </a:extLst>
          </p:cNvPr>
          <p:cNvSpPr/>
          <p:nvPr/>
        </p:nvSpPr>
        <p:spPr>
          <a:xfrm>
            <a:off x="8113149" y="0"/>
            <a:ext cx="4078851" cy="496177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5FA8378F-323A-ACAC-0F2C-9816B01D0F15}"/>
              </a:ext>
            </a:extLst>
          </p:cNvPr>
          <p:cNvPicPr>
            <a:picLocks noChangeAspect="1"/>
          </p:cNvPicPr>
          <p:nvPr/>
        </p:nvPicPr>
        <p:blipFill>
          <a:blip r:embed="rId3">
            <a:alphaModFix amt="54000"/>
          </a:blip>
          <a:srcRect l="8792" r="758"/>
          <a:stretch/>
        </p:blipFill>
        <p:spPr>
          <a:xfrm rot="5400000">
            <a:off x="3585556" y="-3577754"/>
            <a:ext cx="941156" cy="8112276"/>
          </a:xfrm>
          <a:prstGeom prst="rect">
            <a:avLst/>
          </a:prstGeom>
        </p:spPr>
      </p:pic>
      <p:pic>
        <p:nvPicPr>
          <p:cNvPr id="55" name="Picture 54" descr="A blue and black logo&#10;&#10;Description automatically generated">
            <a:extLst>
              <a:ext uri="{FF2B5EF4-FFF2-40B4-BE49-F238E27FC236}">
                <a16:creationId xmlns:a16="http://schemas.microsoft.com/office/drawing/2014/main" id="{D627261B-D1D6-22BC-D80C-EC37E95EE236}"/>
              </a:ext>
            </a:extLst>
          </p:cNvPr>
          <p:cNvPicPr>
            <a:picLocks noChangeAspect="1"/>
          </p:cNvPicPr>
          <p:nvPr/>
        </p:nvPicPr>
        <p:blipFill>
          <a:blip r:embed="rId4"/>
          <a:stretch>
            <a:fillRect/>
          </a:stretch>
        </p:blipFill>
        <p:spPr>
          <a:xfrm>
            <a:off x="383004" y="171743"/>
            <a:ext cx="1946229" cy="613281"/>
          </a:xfrm>
          <a:prstGeom prst="rect">
            <a:avLst/>
          </a:prstGeom>
        </p:spPr>
      </p:pic>
      <p:sp>
        <p:nvSpPr>
          <p:cNvPr id="10" name="TextBox 9">
            <a:extLst>
              <a:ext uri="{FF2B5EF4-FFF2-40B4-BE49-F238E27FC236}">
                <a16:creationId xmlns:a16="http://schemas.microsoft.com/office/drawing/2014/main" id="{AC5C1F48-6793-91DF-0C30-D29BF9DF01C3}"/>
              </a:ext>
            </a:extLst>
          </p:cNvPr>
          <p:cNvSpPr txBox="1"/>
          <p:nvPr/>
        </p:nvSpPr>
        <p:spPr>
          <a:xfrm>
            <a:off x="267688" y="1613652"/>
            <a:ext cx="6648680" cy="3200876"/>
          </a:xfrm>
          <a:prstGeom prst="rect">
            <a:avLst/>
          </a:prstGeom>
          <a:noFill/>
        </p:spPr>
        <p:txBody>
          <a:bodyPr wrap="square" lIns="91440" tIns="45720" rIns="91440" bIns="45720" rtlCol="0" anchor="t">
            <a:spAutoFit/>
          </a:bodyPr>
          <a:lstStyle/>
          <a:p>
            <a:r>
              <a:rPr lang="en-US" sz="1600" b="1" dirty="0">
                <a:solidFill>
                  <a:srgbClr val="2D3750"/>
                </a:solidFill>
                <a:ea typeface="DM Sans"/>
                <a:cs typeface="DM Sans"/>
                <a:sym typeface="DM Sans"/>
              </a:rPr>
              <a:t>Why we need an Air Handling Controller and their applications?</a:t>
            </a:r>
          </a:p>
          <a:p>
            <a:pPr marL="285750" indent="-285750">
              <a:buFont typeface="Arial" panose="020B0604020202020204" pitchFamily="34" charset="0"/>
              <a:buChar char="•"/>
            </a:pPr>
            <a:r>
              <a:rPr lang="en-US" sz="1400" dirty="0">
                <a:ea typeface="DM Sans"/>
                <a:cs typeface="DM Sans"/>
                <a:sym typeface="DM Sans"/>
              </a:rPr>
              <a:t>Air handlers are needed in certain types of heating/cooling systems where the fan is separate from the system</a:t>
            </a:r>
          </a:p>
          <a:p>
            <a:pPr marL="285750" indent="-285750">
              <a:buFont typeface="Arial" panose="020B0604020202020204" pitchFamily="34" charset="0"/>
              <a:buChar char="•"/>
            </a:pPr>
            <a:r>
              <a:rPr lang="en-US" sz="1400" dirty="0">
                <a:ea typeface="DM Sans"/>
                <a:cs typeface="DM Sans"/>
                <a:sym typeface="DM Sans"/>
              </a:rPr>
              <a:t>Air handling controllers are the “brains” of the air handler.</a:t>
            </a:r>
          </a:p>
          <a:p>
            <a:pPr marL="285750" indent="-285750">
              <a:buFont typeface="Arial" panose="020B0604020202020204" pitchFamily="34" charset="0"/>
              <a:buChar char="•"/>
            </a:pPr>
            <a:r>
              <a:rPr lang="en-US" sz="1400" dirty="0">
                <a:ea typeface="DM Sans"/>
                <a:cs typeface="DM Sans"/>
                <a:sym typeface="DM Sans"/>
              </a:rPr>
              <a:t>The air handler control board controls outputs such as the boiler, water pump, fan motor, water valve and electric heat source in water source heating systems.</a:t>
            </a:r>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sym typeface="DM Sans"/>
              </a:rPr>
              <a:t>The value of  choosing ICM controls Air Handling Controller:</a:t>
            </a:r>
          </a:p>
          <a:p>
            <a:pPr marL="285750" indent="-285750">
              <a:buFont typeface="Arial" panose="020B0604020202020204" pitchFamily="34" charset="0"/>
              <a:buChar char="•"/>
            </a:pPr>
            <a:r>
              <a:rPr lang="en-US" sz="1400" dirty="0">
                <a:ea typeface="DM Sans"/>
                <a:cs typeface="DM Sans"/>
                <a:sym typeface="DM Sans"/>
              </a:rPr>
              <a:t>ICM6500-1 operates with electric or hot water heating systems</a:t>
            </a:r>
          </a:p>
          <a:p>
            <a:pPr marL="285750" indent="-285750">
              <a:buFont typeface="Arial" panose="020B0604020202020204" pitchFamily="34" charset="0"/>
              <a:buChar char="•"/>
            </a:pPr>
            <a:r>
              <a:rPr lang="en-US" sz="1400" dirty="0">
                <a:ea typeface="DM Sans"/>
                <a:cs typeface="DM Sans"/>
                <a:sym typeface="DM Sans"/>
              </a:rPr>
              <a:t>Manufactured and designed in the USA</a:t>
            </a:r>
          </a:p>
          <a:p>
            <a:pPr marL="285750" indent="-285750">
              <a:buFont typeface="Arial" panose="020B0604020202020204" pitchFamily="34" charset="0"/>
              <a:buChar char="•"/>
            </a:pPr>
            <a:r>
              <a:rPr lang="en-US" sz="1400" dirty="0">
                <a:ea typeface="DM Sans"/>
                <a:cs typeface="DM Sans"/>
                <a:sym typeface="DM Sans"/>
              </a:rPr>
              <a:t>Replaces more expensive OEM controls</a:t>
            </a:r>
          </a:p>
          <a:p>
            <a:pPr marL="285750" indent="-285750">
              <a:buFont typeface="Arial" panose="020B0604020202020204" pitchFamily="34" charset="0"/>
              <a:buChar char="•"/>
            </a:pPr>
            <a:r>
              <a:rPr lang="en-US" sz="1400" dirty="0">
                <a:ea typeface="DM Sans"/>
                <a:cs typeface="DM Sans"/>
                <a:sym typeface="DM Sans"/>
              </a:rPr>
              <a:t>Readily available at HVAC distributors which reduces lead time and adds convenience to both the contractor and homeowner</a:t>
            </a:r>
          </a:p>
          <a:p>
            <a:endParaRPr lang="en-US" sz="1600" b="1" dirty="0">
              <a:ea typeface="DM Sans"/>
              <a:cs typeface="DM Sans"/>
              <a:sym typeface="DM Sans"/>
            </a:endParaRPr>
          </a:p>
        </p:txBody>
      </p:sp>
      <p:sp>
        <p:nvSpPr>
          <p:cNvPr id="6" name="Title 1">
            <a:extLst>
              <a:ext uri="{FF2B5EF4-FFF2-40B4-BE49-F238E27FC236}">
                <a16:creationId xmlns:a16="http://schemas.microsoft.com/office/drawing/2014/main" id="{6F7D9900-B0AA-C9BD-FC5D-6FEFD71419BF}"/>
              </a:ext>
            </a:extLst>
          </p:cNvPr>
          <p:cNvSpPr txBox="1">
            <a:spLocks/>
          </p:cNvSpPr>
          <p:nvPr/>
        </p:nvSpPr>
        <p:spPr>
          <a:xfrm>
            <a:off x="266678" y="760763"/>
            <a:ext cx="7370051"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ICM6500-1 – Air Handling Controller</a:t>
            </a:r>
            <a:endParaRPr lang="en-US" sz="3200" b="1" dirty="0">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FBD38D79-5B72-F003-FB47-DCC1E350DC3D}"/>
              </a:ext>
            </a:extLst>
          </p:cNvPr>
          <p:cNvSpPr/>
          <p:nvPr/>
        </p:nvSpPr>
        <p:spPr>
          <a:xfrm>
            <a:off x="8164984" y="385622"/>
            <a:ext cx="4028715" cy="4273490"/>
          </a:xfrm>
          <a:prstGeom prst="rect">
            <a:avLst/>
          </a:prstGeom>
          <a:solidFill>
            <a:srgbClr val="2D37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Sans-Serif"/>
              <a:buChar char="ü"/>
            </a:pPr>
            <a:r>
              <a:rPr lang="en-US" sz="1400" dirty="0">
                <a:solidFill>
                  <a:srgbClr val="FFFFFF"/>
                </a:solidFill>
                <a:latin typeface="Aptos"/>
                <a:ea typeface="Arial"/>
                <a:cs typeface="Arial"/>
              </a:rPr>
              <a:t>Multi-functional control</a:t>
            </a:r>
          </a:p>
          <a:p>
            <a:pPr marL="285750" lvl="0" indent="-285750" rtl="0">
              <a:buFont typeface="Wingdings,Sans-Serif"/>
              <a:buChar char="ü"/>
            </a:pPr>
            <a:r>
              <a:rPr lang="en-US" sz="1400" baseline="0" dirty="0">
                <a:solidFill>
                  <a:srgbClr val="FFFFFF"/>
                </a:solidFill>
                <a:latin typeface="Aptos"/>
                <a:ea typeface="Arial"/>
                <a:cs typeface="Arial"/>
              </a:rPr>
              <a:t>Microprocessor controlled</a:t>
            </a:r>
          </a:p>
          <a:p>
            <a:pPr marL="285750" lvl="0" indent="-285750" rtl="0">
              <a:buFont typeface="Wingdings,Sans-Serif"/>
              <a:buChar char="ü"/>
            </a:pPr>
            <a:r>
              <a:rPr lang="en-US" sz="1400" dirty="0">
                <a:solidFill>
                  <a:srgbClr val="FFFFFF"/>
                </a:solidFill>
                <a:latin typeface="Aptos"/>
                <a:ea typeface="Arial"/>
                <a:cs typeface="Arial"/>
              </a:rPr>
              <a:t>Precision timing</a:t>
            </a:r>
          </a:p>
          <a:p>
            <a:pPr marL="285750" lvl="0" indent="-285750" rtl="0">
              <a:buFont typeface="Wingdings,Sans-Serif"/>
              <a:buChar char="ü"/>
            </a:pPr>
            <a:r>
              <a:rPr lang="en-US" sz="1400" baseline="0" dirty="0">
                <a:solidFill>
                  <a:srgbClr val="FFFFFF"/>
                </a:solidFill>
                <a:latin typeface="Aptos"/>
                <a:ea typeface="Arial"/>
                <a:cs typeface="Arial"/>
              </a:rPr>
              <a:t>Low-cost solution </a:t>
            </a:r>
          </a:p>
          <a:p>
            <a:pPr marL="285750" lvl="0" indent="-285750" rtl="0">
              <a:buFont typeface="Wingdings,Sans-Serif"/>
              <a:buChar char="ü"/>
            </a:pPr>
            <a:endParaRPr lang="en-US" sz="1600" baseline="0" dirty="0">
              <a:solidFill>
                <a:srgbClr val="FFFFFF"/>
              </a:solidFill>
              <a:latin typeface="Aptos"/>
              <a:ea typeface="Arial"/>
              <a:cs typeface="Arial"/>
            </a:endParaRPr>
          </a:p>
          <a:p>
            <a:pPr lvl="0"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a:t>
            </a:r>
          </a:p>
          <a:p>
            <a:pPr marL="171450" lvl="0" indent="-171450" rtl="0">
              <a:buFont typeface="Wingdings,Sans-Serif"/>
              <a:buChar char="ü"/>
            </a:pPr>
            <a:r>
              <a:rPr lang="en-US" sz="1400" b="1" dirty="0">
                <a:solidFill>
                  <a:srgbClr val="FFFFFF"/>
                </a:solidFill>
                <a:ea typeface="Arial"/>
                <a:cs typeface="Arial"/>
              </a:rPr>
              <a:t>Voltage: </a:t>
            </a:r>
            <a:r>
              <a:rPr lang="en-US" sz="1400" dirty="0">
                <a:solidFill>
                  <a:srgbClr val="FFFFFF"/>
                </a:solidFill>
                <a:ea typeface="Arial"/>
                <a:cs typeface="Arial"/>
              </a:rPr>
              <a:t>120VAC or 208-240VAC</a:t>
            </a:r>
          </a:p>
          <a:p>
            <a:pPr marL="171450" lvl="0" indent="-171450" rtl="0">
              <a:buFont typeface="Wingdings,Sans-Serif"/>
              <a:buChar char="ü"/>
            </a:pPr>
            <a:r>
              <a:rPr lang="en-US" sz="1400" b="1" baseline="0" dirty="0">
                <a:solidFill>
                  <a:srgbClr val="FFFFFF"/>
                </a:solidFill>
                <a:ea typeface="Arial"/>
                <a:cs typeface="Arial"/>
              </a:rPr>
              <a:t>Frequency: </a:t>
            </a:r>
            <a:r>
              <a:rPr lang="en-US" sz="1400" baseline="0" dirty="0">
                <a:solidFill>
                  <a:srgbClr val="FFFFFF"/>
                </a:solidFill>
                <a:ea typeface="Arial"/>
                <a:cs typeface="Arial"/>
              </a:rPr>
              <a:t>50/60Hz​</a:t>
            </a:r>
            <a:r>
              <a:rPr lang="en-US" sz="1400" dirty="0">
                <a:ea typeface="Arial"/>
                <a:cs typeface="Arial"/>
              </a:rPr>
              <a:t>​</a:t>
            </a:r>
          </a:p>
          <a:p>
            <a:pPr marL="171450" lvl="0" indent="-171450" rtl="0">
              <a:buFont typeface="Wingdings,Sans-Serif"/>
              <a:buChar char="ü"/>
            </a:pPr>
            <a:r>
              <a:rPr lang="en-US" sz="1400" b="1" dirty="0">
                <a:ea typeface="Arial"/>
                <a:cs typeface="Arial"/>
              </a:rPr>
              <a:t>Valve output</a:t>
            </a:r>
            <a:r>
              <a:rPr lang="en-US" sz="1400" dirty="0">
                <a:ea typeface="Arial"/>
                <a:cs typeface="Arial"/>
              </a:rPr>
              <a:t>: 24VAC, 50/60Hz, 5A</a:t>
            </a:r>
          </a:p>
          <a:p>
            <a:pPr marL="171450" lvl="0" indent="-171450" rtl="0">
              <a:buFont typeface="Wingdings,Sans-Serif"/>
              <a:buChar char="ü"/>
            </a:pPr>
            <a:r>
              <a:rPr lang="en-US" sz="1400" b="1" dirty="0">
                <a:ea typeface="Arial"/>
                <a:cs typeface="Arial"/>
              </a:rPr>
              <a:t>Blower fan</a:t>
            </a:r>
            <a:r>
              <a:rPr lang="en-US" sz="1400" dirty="0">
                <a:ea typeface="Arial"/>
                <a:cs typeface="Arial"/>
              </a:rPr>
              <a:t>: 120/240VAC, 50/60Hz, 13A/6.5A</a:t>
            </a:r>
          </a:p>
          <a:p>
            <a:pPr marL="171450" lvl="0" indent="-171450" rtl="0">
              <a:buFont typeface="Wingdings,Sans-Serif"/>
              <a:buChar char="ü"/>
            </a:pPr>
            <a:r>
              <a:rPr lang="en-US" sz="1400" b="1" dirty="0">
                <a:ea typeface="Arial"/>
                <a:cs typeface="Arial"/>
              </a:rPr>
              <a:t>Water pump</a:t>
            </a:r>
            <a:r>
              <a:rPr lang="en-US" sz="1400" dirty="0">
                <a:ea typeface="Arial"/>
                <a:cs typeface="Arial"/>
              </a:rPr>
              <a:t>: 120/240VAC, 50/60Hz, 1.5A/1.5A</a:t>
            </a:r>
          </a:p>
          <a:p>
            <a:pPr marL="171450" lvl="0" indent="-171450" rtl="0">
              <a:buFont typeface="Wingdings,Sans-Serif"/>
              <a:buChar char="ü"/>
            </a:pPr>
            <a:r>
              <a:rPr lang="en-US" sz="1400" b="1" dirty="0">
                <a:ea typeface="Arial"/>
                <a:cs typeface="Arial"/>
              </a:rPr>
              <a:t>Boiler</a:t>
            </a:r>
            <a:r>
              <a:rPr lang="en-US" sz="1400" dirty="0">
                <a:ea typeface="Arial"/>
                <a:cs typeface="Arial"/>
              </a:rPr>
              <a:t>: 24VAC, 50/60Hz, 5A</a:t>
            </a:r>
          </a:p>
          <a:p>
            <a:pPr marL="171450" lvl="0" indent="-171450" rtl="0">
              <a:buFont typeface="Wingdings,Sans-Serif"/>
              <a:buChar char="ü"/>
            </a:pPr>
            <a:r>
              <a:rPr lang="en-US" sz="1400" b="1" dirty="0">
                <a:ea typeface="Arial"/>
                <a:cs typeface="Arial"/>
              </a:rPr>
              <a:t>ECM Output</a:t>
            </a:r>
            <a:r>
              <a:rPr lang="en-US" sz="1400" dirty="0">
                <a:ea typeface="Arial"/>
                <a:cs typeface="Arial"/>
              </a:rPr>
              <a:t>: 24VAC, 5A</a:t>
            </a:r>
          </a:p>
          <a:p>
            <a:pPr marL="171450" lvl="0" indent="-171450" rtl="0">
              <a:buFont typeface="Wingdings,Sans-Serif"/>
              <a:buChar char="ü"/>
            </a:pPr>
            <a:r>
              <a:rPr lang="en-US" sz="1400" b="1" dirty="0">
                <a:ea typeface="Arial"/>
                <a:cs typeface="Arial"/>
              </a:rPr>
              <a:t>Dimensions</a:t>
            </a:r>
            <a:r>
              <a:rPr lang="en-US" sz="1400" dirty="0">
                <a:ea typeface="Arial"/>
                <a:cs typeface="Arial"/>
              </a:rPr>
              <a:t>: 2.00” x 7.00” x 1.25”</a:t>
            </a:r>
          </a:p>
          <a:p>
            <a:pPr lvl="0" rtl="0"/>
            <a:r>
              <a:rPr lang="en-US" sz="1600" b="1" dirty="0">
                <a:solidFill>
                  <a:srgbClr val="3CA1D5"/>
                </a:solidFill>
                <a:cs typeface="Arial"/>
              </a:rPr>
              <a:t>REPLACES:</a:t>
            </a:r>
            <a:r>
              <a:rPr lang="en-US" sz="1600" dirty="0">
                <a:cs typeface="Arial"/>
              </a:rPr>
              <a:t>  </a:t>
            </a:r>
          </a:p>
          <a:p>
            <a:pPr marL="171450" indent="-171450">
              <a:buFont typeface="Arial" panose="020B0604020202020204" pitchFamily="34" charset="0"/>
              <a:buChar char="•"/>
            </a:pPr>
            <a:r>
              <a:rPr lang="en-US" sz="1400" b="1" dirty="0" err="1">
                <a:cs typeface="Arial"/>
              </a:rPr>
              <a:t>Vtronics</a:t>
            </a:r>
            <a:r>
              <a:rPr lang="en-US" sz="1400" b="1" dirty="0">
                <a:cs typeface="Arial"/>
              </a:rPr>
              <a:t>: </a:t>
            </a:r>
            <a:r>
              <a:rPr lang="en-US" sz="1400" dirty="0">
                <a:cs typeface="Arial"/>
              </a:rPr>
              <a:t>R200A</a:t>
            </a:r>
          </a:p>
        </p:txBody>
      </p:sp>
      <p:pic>
        <p:nvPicPr>
          <p:cNvPr id="5" name="Picture 4" descr="A white and blue tool&#10;&#10;Description automatically generated">
            <a:extLst>
              <a:ext uri="{FF2B5EF4-FFF2-40B4-BE49-F238E27FC236}">
                <a16:creationId xmlns:a16="http://schemas.microsoft.com/office/drawing/2014/main" id="{797E8EAD-40DE-5F12-069E-5928D230DD8A}"/>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949DD937-1358-6830-6946-3475E30DD701}"/>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DDF2AF7D-119B-33CA-0D4D-13BE86870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E173689-9B5E-B098-4496-3D2676FBD61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285860C5-E72A-3ACA-1203-2BAF041310B9}"/>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DB57120-A4A7-880C-DD71-C27623B7E1E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070C235-5E6B-32B8-A43F-0DC421DF524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0509A782-5241-85D5-D133-5AEAB1F09D8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6FFFC248-AC60-F695-E752-90AFBEFB097F}"/>
              </a:ext>
            </a:extLst>
          </p:cNvPr>
          <p:cNvGrpSpPr/>
          <p:nvPr/>
        </p:nvGrpSpPr>
        <p:grpSpPr>
          <a:xfrm>
            <a:off x="10952204" y="72788"/>
            <a:ext cx="1074383" cy="746856"/>
            <a:chOff x="10987618" y="59026"/>
            <a:chExt cx="1074383" cy="746856"/>
          </a:xfrm>
        </p:grpSpPr>
        <p:sp>
          <p:nvSpPr>
            <p:cNvPr id="20" name="Rectangle 19">
              <a:extLst>
                <a:ext uri="{FF2B5EF4-FFF2-40B4-BE49-F238E27FC236}">
                  <a16:creationId xmlns:a16="http://schemas.microsoft.com/office/drawing/2014/main" id="{B435FE01-893F-20DA-B6A3-18A0D70EFC9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881D18E0-60E7-381D-1E5C-531439B05A69}"/>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2" name="TextBox 1">
            <a:extLst>
              <a:ext uri="{FF2B5EF4-FFF2-40B4-BE49-F238E27FC236}">
                <a16:creationId xmlns:a16="http://schemas.microsoft.com/office/drawing/2014/main" id="{C86DEC7F-6984-589B-D96B-7B373AA196B7}"/>
              </a:ext>
            </a:extLst>
          </p:cNvPr>
          <p:cNvSpPr txBox="1"/>
          <p:nvPr/>
        </p:nvSpPr>
        <p:spPr>
          <a:xfrm>
            <a:off x="259763" y="4482603"/>
            <a:ext cx="6348203" cy="12849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dirty="0"/>
              <a:t>Operation</a:t>
            </a:r>
            <a:r>
              <a:rPr lang="en-US" sz="1600" dirty="0"/>
              <a:t>​</a:t>
            </a:r>
          </a:p>
          <a:p>
            <a:pPr marL="285750" indent="-285750">
              <a:lnSpc>
                <a:spcPts val="1838"/>
              </a:lnSpc>
              <a:buFont typeface="Arial,Sans-Serif"/>
              <a:buChar char="•"/>
            </a:pPr>
            <a:r>
              <a:rPr lang="en-US" sz="1400" dirty="0"/>
              <a:t>For electric heating systems, the blower fan is turned on with the electric heat. For hot water heating systems, the blower fan, water circulation pump, valve and auxiliary relay are activated by the controller. The blower fan is controlled for cooling cycles.</a:t>
            </a:r>
          </a:p>
        </p:txBody>
      </p:sp>
      <p:pic>
        <p:nvPicPr>
          <p:cNvPr id="14" name="Picture 13" descr="A close-up of a circuit board&#10;&#10;AI-generated content may be incorrect.">
            <a:extLst>
              <a:ext uri="{FF2B5EF4-FFF2-40B4-BE49-F238E27FC236}">
                <a16:creationId xmlns:a16="http://schemas.microsoft.com/office/drawing/2014/main" id="{94D0823A-B69B-CAD3-4619-EFA51FF2093A}"/>
              </a:ext>
            </a:extLst>
          </p:cNvPr>
          <p:cNvPicPr>
            <a:picLocks noChangeAspect="1"/>
          </p:cNvPicPr>
          <p:nvPr/>
        </p:nvPicPr>
        <p:blipFill>
          <a:blip r:embed="rId7"/>
          <a:stretch>
            <a:fillRect/>
          </a:stretch>
        </p:blipFill>
        <p:spPr>
          <a:xfrm>
            <a:off x="8590909" y="5059438"/>
            <a:ext cx="2898486" cy="1150193"/>
          </a:xfrm>
          <a:prstGeom prst="rect">
            <a:avLst/>
          </a:prstGeom>
        </p:spPr>
      </p:pic>
    </p:spTree>
    <p:extLst>
      <p:ext uri="{BB962C8B-B14F-4D97-AF65-F5344CB8AC3E}">
        <p14:creationId xmlns:p14="http://schemas.microsoft.com/office/powerpoint/2010/main" val="2926538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89CCA-2156-8E06-40D0-006B51D0EB7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25A2CC9-DC03-3989-4F8C-3D337DE8033B}"/>
              </a:ext>
            </a:extLst>
          </p:cNvPr>
          <p:cNvPicPr>
            <a:picLocks noChangeAspect="1"/>
          </p:cNvPicPr>
          <p:nvPr/>
        </p:nvPicPr>
        <p:blipFill>
          <a:blip r:embed="rId3"/>
          <a:srcRect l="-138" t="9850" r="-72"/>
          <a:stretch>
            <a:fillRect/>
          </a:stretch>
        </p:blipFill>
        <p:spPr>
          <a:xfrm>
            <a:off x="5623512" y="113905"/>
            <a:ext cx="2047123" cy="1600004"/>
          </a:xfrm>
          <a:prstGeom prst="rect">
            <a:avLst/>
          </a:prstGeom>
        </p:spPr>
      </p:pic>
      <p:sp>
        <p:nvSpPr>
          <p:cNvPr id="5" name="Rectangle 4">
            <a:extLst>
              <a:ext uri="{FF2B5EF4-FFF2-40B4-BE49-F238E27FC236}">
                <a16:creationId xmlns:a16="http://schemas.microsoft.com/office/drawing/2014/main" id="{EF0C749A-C2F3-7D1E-41A1-93D87D0ED42C}"/>
              </a:ext>
            </a:extLst>
          </p:cNvPr>
          <p:cNvSpPr/>
          <p:nvPr/>
        </p:nvSpPr>
        <p:spPr>
          <a:xfrm>
            <a:off x="7795753" y="-56153"/>
            <a:ext cx="4398066"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40A36CD0-47A8-A6BA-FE9A-B2BBDC976BAF}"/>
              </a:ext>
            </a:extLst>
          </p:cNvPr>
          <p:cNvPicPr>
            <a:picLocks noChangeAspect="1"/>
          </p:cNvPicPr>
          <p:nvPr/>
        </p:nvPicPr>
        <p:blipFill>
          <a:blip r:embed="rId4">
            <a:alphaModFix amt="54000"/>
          </a:blip>
          <a:srcRect l="8792" r="758"/>
          <a:stretch/>
        </p:blipFill>
        <p:spPr>
          <a:xfrm rot="5400000">
            <a:off x="3424408" y="-3438436"/>
            <a:ext cx="946304" cy="7795120"/>
          </a:xfrm>
          <a:prstGeom prst="rect">
            <a:avLst/>
          </a:prstGeom>
        </p:spPr>
      </p:pic>
      <p:sp>
        <p:nvSpPr>
          <p:cNvPr id="13" name="Title 1">
            <a:extLst>
              <a:ext uri="{FF2B5EF4-FFF2-40B4-BE49-F238E27FC236}">
                <a16:creationId xmlns:a16="http://schemas.microsoft.com/office/drawing/2014/main" id="{DE1D72D1-DC99-446F-2F6C-8D1F39989439}"/>
              </a:ext>
            </a:extLst>
          </p:cNvPr>
          <p:cNvSpPr txBox="1">
            <a:spLocks/>
          </p:cNvSpPr>
          <p:nvPr/>
        </p:nvSpPr>
        <p:spPr>
          <a:xfrm>
            <a:off x="128623" y="67137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002060"/>
                </a:solidFill>
                <a:latin typeface="Aptos ExtraBold"/>
              </a:rPr>
              <a:t>ICM253 – Post Purge Timer</a:t>
            </a:r>
            <a:endParaRPr lang="en-US" sz="3200" b="1">
              <a:solidFill>
                <a:srgbClr val="002060"/>
              </a:solidFill>
              <a:latin typeface="Aptos ExtraBold" panose="020B0004020202020204" pitchFamily="34" charset="0"/>
            </a:endParaRPr>
          </a:p>
        </p:txBody>
      </p:sp>
      <p:pic>
        <p:nvPicPr>
          <p:cNvPr id="55" name="Picture 54" descr="A blue and black logo&#10;&#10;Description automatically generated">
            <a:extLst>
              <a:ext uri="{FF2B5EF4-FFF2-40B4-BE49-F238E27FC236}">
                <a16:creationId xmlns:a16="http://schemas.microsoft.com/office/drawing/2014/main" id="{F147FEF7-3C8A-E55F-2EF8-CEF59C5CE118}"/>
              </a:ext>
            </a:extLst>
          </p:cNvPr>
          <p:cNvPicPr>
            <a:picLocks noChangeAspect="1"/>
          </p:cNvPicPr>
          <p:nvPr/>
        </p:nvPicPr>
        <p:blipFill>
          <a:blip r:embed="rId5"/>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CA9279DA-0169-4522-0D32-8098AB6DF255}"/>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E80C8D84-0A73-30A4-D472-ECB3ADCE1015}"/>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296DE959-9ACD-6767-CDFA-204CC630997F}"/>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6637D6BF-93FB-B873-CC35-B41227D64BCB}"/>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0AA96D52-92D4-E63E-E074-32E13A6032C7}"/>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F554743F-F0B7-AD34-095A-2A75D4B84A23}"/>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CFFD3F03-BA5A-8577-18F6-8E01AF58049E}"/>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C04A4FB1-A8B7-6899-436B-7ADDBA7F9EF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44FEACE0-35B3-F78A-857B-7FBB2289C798}"/>
              </a:ext>
            </a:extLst>
          </p:cNvPr>
          <p:cNvGrpSpPr/>
          <p:nvPr/>
        </p:nvGrpSpPr>
        <p:grpSpPr>
          <a:xfrm>
            <a:off x="10832273" y="3557353"/>
            <a:ext cx="1074383" cy="746856"/>
            <a:chOff x="10987618" y="59026"/>
            <a:chExt cx="1074383" cy="746856"/>
          </a:xfrm>
        </p:grpSpPr>
        <p:sp>
          <p:nvSpPr>
            <p:cNvPr id="36" name="Rectangle 35">
              <a:extLst>
                <a:ext uri="{FF2B5EF4-FFF2-40B4-BE49-F238E27FC236}">
                  <a16:creationId xmlns:a16="http://schemas.microsoft.com/office/drawing/2014/main" id="{4D9ED3E3-16E6-0433-58AE-1726A89FFB69}"/>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E9A009E6-4686-85DE-64B6-828C2F4951ED}"/>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
        <p:nvSpPr>
          <p:cNvPr id="3" name="TextBox 2">
            <a:extLst>
              <a:ext uri="{FF2B5EF4-FFF2-40B4-BE49-F238E27FC236}">
                <a16:creationId xmlns:a16="http://schemas.microsoft.com/office/drawing/2014/main" id="{32473B4F-D03C-8455-463F-B02662AB84D9}"/>
              </a:ext>
            </a:extLst>
          </p:cNvPr>
          <p:cNvSpPr txBox="1"/>
          <p:nvPr/>
        </p:nvSpPr>
        <p:spPr>
          <a:xfrm>
            <a:off x="8167214" y="251650"/>
            <a:ext cx="3867926" cy="4154984"/>
          </a:xfrm>
          <a:prstGeom prst="rect">
            <a:avLst/>
          </a:prstGeom>
          <a:noFill/>
        </p:spPr>
        <p:txBody>
          <a:bodyPr wrap="square" lIns="91440" tIns="45720" rIns="91440" bIns="45720" anchor="t">
            <a:spAutoFit/>
          </a:bodyPr>
          <a:lstStyle/>
          <a:p>
            <a:pPr rtl="0"/>
            <a:r>
              <a:rPr lang="en-US" sz="1600" b="1" baseline="0">
                <a:solidFill>
                  <a:srgbClr val="3CA1D5"/>
                </a:solidFill>
                <a:latin typeface="Aptos"/>
                <a:ea typeface="Arial"/>
                <a:cs typeface="Arial"/>
              </a:rPr>
              <a:t>FEATURES:</a:t>
            </a:r>
            <a:r>
              <a:rPr lang="en-US" sz="1600" baseline="0">
                <a:solidFill>
                  <a:srgbClr val="FFFFFF"/>
                </a:solidFill>
                <a:latin typeface="Aptos"/>
                <a:ea typeface="Arial"/>
                <a:cs typeface="Arial"/>
              </a:rPr>
              <a:t>​</a:t>
            </a:r>
            <a:r>
              <a:rPr lang="en-US" sz="1600">
                <a:latin typeface="Aptos"/>
                <a:ea typeface="Arial"/>
                <a:cs typeface="Arial"/>
              </a:rPr>
              <a:t>​ </a:t>
            </a:r>
          </a:p>
          <a:p>
            <a:pPr marL="285750" lvl="0" indent="-285750" rtl="0">
              <a:buFont typeface="Wingdings,Sans-Serif"/>
              <a:buChar char="ü"/>
            </a:pPr>
            <a:r>
              <a:rPr lang="en-US" sz="1400">
                <a:solidFill>
                  <a:schemeClr val="bg1"/>
                </a:solidFill>
              </a:rPr>
              <a:t>UL 873 recognition for compressor applications</a:t>
            </a:r>
          </a:p>
          <a:p>
            <a:pPr marL="285750" lvl="0" indent="-285750" rtl="0">
              <a:buFont typeface="Wingdings,Sans-Serif"/>
              <a:buChar char="ü"/>
            </a:pPr>
            <a:r>
              <a:rPr lang="en-US" sz="1400">
                <a:solidFill>
                  <a:schemeClr val="bg1"/>
                </a:solidFill>
              </a:rPr>
              <a:t>Post-purge fan delay timer</a:t>
            </a:r>
          </a:p>
          <a:p>
            <a:pPr marL="285750" lvl="0" indent="-285750" rtl="0">
              <a:buFont typeface="Wingdings,Sans-Serif"/>
              <a:buChar char="ü"/>
            </a:pPr>
            <a:r>
              <a:rPr lang="en-US" sz="1400">
                <a:solidFill>
                  <a:schemeClr val="bg1"/>
                </a:solidFill>
              </a:rPr>
              <a:t>OFF delay purges ducts of residual air at the end of the heating/cooling cycle</a:t>
            </a:r>
          </a:p>
          <a:p>
            <a:pPr marL="285750" lvl="0" indent="-285750" rtl="0">
              <a:buFont typeface="Wingdings,Sans-Serif"/>
              <a:buChar char="ü"/>
            </a:pPr>
            <a:r>
              <a:rPr lang="en-US" sz="1400">
                <a:solidFill>
                  <a:schemeClr val="bg1"/>
                </a:solidFill>
              </a:rPr>
              <a:t>Interrogation delay eliminates nuisance trips due to thermostat bounce/tampering</a:t>
            </a:r>
          </a:p>
          <a:p>
            <a:endParaRPr lang="en-US" sz="1400">
              <a:solidFill>
                <a:schemeClr val="bg1"/>
              </a:solidFill>
              <a:latin typeface="Aptos"/>
              <a:ea typeface="Arial"/>
              <a:cs typeface="Arial"/>
            </a:endParaRPr>
          </a:p>
          <a:p>
            <a:pPr lvl="0" rtl="0"/>
            <a:r>
              <a:rPr lang="en-US" sz="1600" b="1" baseline="0">
                <a:solidFill>
                  <a:srgbClr val="3CA1D5"/>
                </a:solidFill>
                <a:latin typeface="Aptos"/>
                <a:ea typeface="Arial"/>
                <a:cs typeface="Arial"/>
              </a:rPr>
              <a:t>SPECIFICATIONS:</a:t>
            </a:r>
            <a:r>
              <a:rPr lang="en-US" sz="1600" baseline="0">
                <a:solidFill>
                  <a:srgbClr val="FFFFFF"/>
                </a:solidFill>
                <a:latin typeface="Aptos"/>
                <a:ea typeface="Arial"/>
                <a:cs typeface="Arial"/>
              </a:rPr>
              <a:t>​</a:t>
            </a:r>
            <a:r>
              <a:rPr lang="en-US" sz="1600">
                <a:latin typeface="Aptos"/>
                <a:ea typeface="Arial"/>
                <a:cs typeface="Arial"/>
              </a:rPr>
              <a:t>​ </a:t>
            </a:r>
          </a:p>
          <a:p>
            <a:pPr marL="285750" lvl="0" indent="-285750" rtl="0">
              <a:buFont typeface="Wingdings,Sans-Serif"/>
              <a:buChar char="ü"/>
            </a:pPr>
            <a:r>
              <a:rPr lang="en-US" sz="1200">
                <a:solidFill>
                  <a:schemeClr val="bg1"/>
                </a:solidFill>
              </a:rPr>
              <a:t> </a:t>
            </a:r>
            <a:r>
              <a:rPr lang="en-US" sz="1400" b="1">
                <a:solidFill>
                  <a:schemeClr val="bg1"/>
                </a:solidFill>
              </a:rPr>
              <a:t>Voltage:</a:t>
            </a:r>
            <a:r>
              <a:rPr lang="en-US" sz="1400">
                <a:solidFill>
                  <a:schemeClr val="bg1"/>
                </a:solidFill>
              </a:rPr>
              <a:t> 18-30 VAC, </a:t>
            </a:r>
          </a:p>
          <a:p>
            <a:pPr marL="285750" lvl="0" indent="-285750" rtl="0">
              <a:buFont typeface="Wingdings,Sans-Serif"/>
              <a:buChar char="ü"/>
            </a:pPr>
            <a:r>
              <a:rPr lang="en-US" sz="1400" b="1">
                <a:solidFill>
                  <a:schemeClr val="bg1"/>
                </a:solidFill>
              </a:rPr>
              <a:t>Output:</a:t>
            </a:r>
            <a:r>
              <a:rPr lang="en-US" sz="1400">
                <a:solidFill>
                  <a:schemeClr val="bg1"/>
                </a:solidFill>
              </a:rPr>
              <a:t> 1A max, 40mA, 10A inrush</a:t>
            </a:r>
          </a:p>
          <a:p>
            <a:pPr marL="285750" lvl="0" indent="-285750" rtl="0">
              <a:buFont typeface="Wingdings,Sans-Serif"/>
              <a:buChar char="ü"/>
            </a:pPr>
            <a:r>
              <a:rPr lang="en-US" sz="1400" b="1">
                <a:solidFill>
                  <a:schemeClr val="bg1"/>
                </a:solidFill>
              </a:rPr>
              <a:t>Adjustable time delay: </a:t>
            </a:r>
            <a:r>
              <a:rPr lang="en-US" sz="1400">
                <a:solidFill>
                  <a:schemeClr val="bg1"/>
                </a:solidFill>
              </a:rPr>
              <a:t>12-390 seconds</a:t>
            </a:r>
          </a:p>
          <a:p>
            <a:pPr lvl="0" rtl="0"/>
            <a:r>
              <a:rPr lang="en-US" sz="1600" b="1">
                <a:solidFill>
                  <a:srgbClr val="3CA1D5"/>
                </a:solidFill>
                <a:cs typeface="Arial"/>
              </a:rPr>
              <a:t>REPLACES:</a:t>
            </a:r>
            <a:r>
              <a:rPr lang="en-US" sz="1600">
                <a:cs typeface="Arial"/>
              </a:rPr>
              <a:t> </a:t>
            </a:r>
            <a:r>
              <a:rPr lang="en-US" sz="3600">
                <a:cs typeface="Arial"/>
              </a:rPr>
              <a:t>  </a:t>
            </a:r>
          </a:p>
          <a:p>
            <a:pPr marL="285750" lvl="0" indent="-285750" rtl="0">
              <a:buFont typeface="Arial" panose="020B0604020202020204" pitchFamily="34" charset="0"/>
              <a:buChar char="•"/>
            </a:pPr>
            <a:r>
              <a:rPr lang="en-US" sz="1400" b="1">
                <a:solidFill>
                  <a:schemeClr val="bg1"/>
                </a:solidFill>
              </a:rPr>
              <a:t>Field Controls</a:t>
            </a:r>
            <a:r>
              <a:rPr lang="en-US" sz="1400">
                <a:solidFill>
                  <a:schemeClr val="bg1"/>
                </a:solidFill>
              </a:rPr>
              <a:t>: 46144700 </a:t>
            </a:r>
          </a:p>
          <a:p>
            <a:pPr marL="285750" lvl="0" indent="-285750" rtl="0">
              <a:buFont typeface="Arial" panose="020B0604020202020204" pitchFamily="34" charset="0"/>
              <a:buChar char="•"/>
            </a:pPr>
            <a:r>
              <a:rPr lang="en-US" sz="1400" b="1" err="1">
                <a:solidFill>
                  <a:schemeClr val="bg1"/>
                </a:solidFill>
              </a:rPr>
              <a:t>Gemline</a:t>
            </a:r>
            <a:r>
              <a:rPr lang="en-US" sz="1400">
                <a:solidFill>
                  <a:schemeClr val="bg1"/>
                </a:solidFill>
              </a:rPr>
              <a:t>: 1C216 </a:t>
            </a:r>
          </a:p>
          <a:p>
            <a:pPr marL="285750" lvl="0" indent="-285750" rtl="0">
              <a:buFont typeface="Arial" panose="020B0604020202020204" pitchFamily="34" charset="0"/>
              <a:buChar char="•"/>
            </a:pPr>
            <a:r>
              <a:rPr lang="en-US" sz="1400" b="1">
                <a:solidFill>
                  <a:schemeClr val="bg1"/>
                </a:solidFill>
              </a:rPr>
              <a:t>Mars: </a:t>
            </a:r>
            <a:r>
              <a:rPr lang="en-US" sz="1400">
                <a:solidFill>
                  <a:schemeClr val="bg1"/>
                </a:solidFill>
              </a:rPr>
              <a:t>32393</a:t>
            </a:r>
            <a:endParaRPr lang="en-US" sz="1400">
              <a:solidFill>
                <a:schemeClr val="bg1"/>
              </a:solidFill>
              <a:cs typeface="Arial"/>
            </a:endParaRPr>
          </a:p>
        </p:txBody>
      </p:sp>
      <p:sp>
        <p:nvSpPr>
          <p:cNvPr id="10" name="TextBox 9">
            <a:extLst>
              <a:ext uri="{FF2B5EF4-FFF2-40B4-BE49-F238E27FC236}">
                <a16:creationId xmlns:a16="http://schemas.microsoft.com/office/drawing/2014/main" id="{4B171812-380B-AEFE-3E43-E45DB7199E1F}"/>
              </a:ext>
            </a:extLst>
          </p:cNvPr>
          <p:cNvSpPr txBox="1"/>
          <p:nvPr/>
        </p:nvSpPr>
        <p:spPr>
          <a:xfrm>
            <a:off x="154743" y="1480210"/>
            <a:ext cx="7487232" cy="4154984"/>
          </a:xfrm>
          <a:prstGeom prst="rect">
            <a:avLst/>
          </a:prstGeom>
          <a:noFill/>
        </p:spPr>
        <p:txBody>
          <a:bodyPr wrap="square" lIns="91440" tIns="45720" rIns="91440" bIns="45720" rtlCol="0" anchor="t">
            <a:spAutoFit/>
          </a:bodyPr>
          <a:lstStyle/>
          <a:p>
            <a:r>
              <a:rPr lang="en-US" b="1" dirty="0">
                <a:ea typeface="DM Sans"/>
                <a:cs typeface="DM Sans"/>
                <a:sym typeface="DM Sans"/>
              </a:rPr>
              <a:t>Why we need post purge timers and their applications?</a:t>
            </a:r>
          </a:p>
          <a:p>
            <a:pPr marL="285750" indent="-285750">
              <a:buFont typeface="Arial" panose="020B0604020202020204" pitchFamily="34" charset="0"/>
              <a:buChar char="•"/>
            </a:pPr>
            <a:r>
              <a:rPr lang="en-US" sz="1400" dirty="0">
                <a:ea typeface="DM Sans"/>
                <a:cs typeface="DM Sans"/>
              </a:rPr>
              <a:t>Increases the efficiency of the heating/cooling system</a:t>
            </a:r>
          </a:p>
          <a:p>
            <a:pPr marL="285750" indent="-285750">
              <a:buFont typeface="Arial" panose="020B0604020202020204" pitchFamily="34" charset="0"/>
              <a:buChar char="•"/>
            </a:pPr>
            <a:r>
              <a:rPr lang="en-US" sz="1400" dirty="0">
                <a:ea typeface="DM Sans"/>
                <a:cs typeface="DM Sans"/>
              </a:rPr>
              <a:t>Removes excess moisture from evaporator coils to prevent condensation and corrosion</a:t>
            </a:r>
          </a:p>
          <a:p>
            <a:pPr marL="285750" indent="-285750">
              <a:buFont typeface="Arial" panose="020B0604020202020204" pitchFamily="34" charset="0"/>
              <a:buChar char="•"/>
            </a:pPr>
            <a:r>
              <a:rPr lang="en-US" sz="1400" dirty="0">
                <a:ea typeface="DM Sans"/>
                <a:cs typeface="DM Sans"/>
              </a:rPr>
              <a:t>Improve indoor air quality</a:t>
            </a:r>
          </a:p>
          <a:p>
            <a:endParaRPr lang="en-US" sz="1400" dirty="0">
              <a:ea typeface="DM Sans"/>
              <a:cs typeface="DM Sans"/>
            </a:endParaRPr>
          </a:p>
          <a:p>
            <a:r>
              <a:rPr lang="en-US" b="1" dirty="0">
                <a:ea typeface="DM Sans"/>
                <a:cs typeface="DM Sans"/>
                <a:sym typeface="DM Sans"/>
              </a:rPr>
              <a:t>The value of ICM controls post purge timers</a:t>
            </a:r>
            <a:endParaRPr lang="en-US" b="1" dirty="0">
              <a:ea typeface="DM Sans"/>
              <a:cs typeface="DM Sans"/>
            </a:endParaRPr>
          </a:p>
          <a:p>
            <a:pPr marL="285750" indent="-285750">
              <a:buFont typeface="Arial"/>
              <a:buChar char="•"/>
            </a:pPr>
            <a:r>
              <a:rPr lang="en-US" sz="1400" dirty="0"/>
              <a:t>Manufactured in the USA</a:t>
            </a:r>
          </a:p>
          <a:p>
            <a:pPr marL="285750" indent="-285750">
              <a:buFont typeface="Arial"/>
              <a:buChar char="•"/>
            </a:pPr>
            <a:r>
              <a:rPr lang="en-US" sz="1400" dirty="0"/>
              <a:t>Reliable solid-state circuitry </a:t>
            </a:r>
          </a:p>
          <a:p>
            <a:pPr marL="285750" indent="-285750">
              <a:buFont typeface="Arial"/>
              <a:buChar char="•"/>
            </a:pPr>
            <a:r>
              <a:rPr lang="en-US" sz="1400" dirty="0"/>
              <a:t>Low power consumption</a:t>
            </a:r>
          </a:p>
          <a:p>
            <a:pPr marL="285750" indent="-285750">
              <a:buFont typeface="Arial"/>
              <a:buChar char="•"/>
            </a:pPr>
            <a:endParaRPr lang="en-US" sz="1400" dirty="0"/>
          </a:p>
          <a:p>
            <a:r>
              <a:rPr lang="en-US" b="1" dirty="0"/>
              <a:t>Operation</a:t>
            </a:r>
          </a:p>
          <a:p>
            <a:pPr marL="285750" indent="-285750">
              <a:buFont typeface="Arial" panose="020B0604020202020204" pitchFamily="34" charset="0"/>
              <a:buChar char="•"/>
            </a:pPr>
            <a:r>
              <a:rPr lang="en-US" sz="1400" dirty="0">
                <a:ea typeface="+mn-lt"/>
                <a:cs typeface="+mn-lt"/>
              </a:rPr>
              <a:t>Power must be applied before and during the time delay period. When the initiate contact closes, the load energizes and remains energized as long as the initiate contact is closed. The time delay begins when the initiate contact opens. At the end of the time delay period, the load is turned off. If the initiate contact recloses during the time delay period, the load remains energized, and the time delay is reset to zero. Removal of the input power during the delay turns off the load and resets the time delay to zero. A one-second interrogation delay is provided to avoid nuisance trips due to thermostat bounce or tampering.</a:t>
            </a:r>
          </a:p>
        </p:txBody>
      </p:sp>
    </p:spTree>
    <p:extLst>
      <p:ext uri="{BB962C8B-B14F-4D97-AF65-F5344CB8AC3E}">
        <p14:creationId xmlns:p14="http://schemas.microsoft.com/office/powerpoint/2010/main" val="10034055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A3F4A-F0D3-4267-42D8-C6A94E97FB73}"/>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DE6937EC-BA34-8801-90D3-0E36E85026B9}"/>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1334F685-7612-37FE-C2E4-7CACDD021EC8}"/>
              </a:ext>
            </a:extLst>
          </p:cNvPr>
          <p:cNvSpPr txBox="1">
            <a:spLocks/>
          </p:cNvSpPr>
          <p:nvPr/>
        </p:nvSpPr>
        <p:spPr>
          <a:xfrm>
            <a:off x="128623" y="67137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 Fan Blower Controls </a:t>
            </a:r>
            <a:endParaRPr lang="en-US" sz="3200" b="1">
              <a:solidFill>
                <a:srgbClr val="2D3750"/>
              </a:solidFill>
              <a:latin typeface="Aptos ExtraBold" panose="020B0004020202020204" pitchFamily="34" charset="0"/>
            </a:endParaRPr>
          </a:p>
        </p:txBody>
      </p:sp>
      <p:pic>
        <p:nvPicPr>
          <p:cNvPr id="6" name="Picture 5" descr="A white and blue tool&#10;&#10;Description automatically generated">
            <a:extLst>
              <a:ext uri="{FF2B5EF4-FFF2-40B4-BE49-F238E27FC236}">
                <a16:creationId xmlns:a16="http://schemas.microsoft.com/office/drawing/2014/main" id="{2755221B-31A3-8532-B343-BE81E78D4814}"/>
              </a:ext>
            </a:extLst>
          </p:cNvPr>
          <p:cNvPicPr>
            <a:picLocks noChangeAspect="1"/>
          </p:cNvPicPr>
          <p:nvPr/>
        </p:nvPicPr>
        <p:blipFill>
          <a:blip r:embed="rId4"/>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A4FB8E8D-0B7C-6646-828B-9046AFBAD160}"/>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5C1D9842-5C72-0E81-ADF4-18EEE7029734}"/>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75EC782A-5692-BB31-33A5-AFC09FD8E9B1}"/>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F72A99B4-FB02-B54A-1424-4E4DFF261E03}"/>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ED50B577-8566-024A-1FCF-30B33486702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A3E2EBDC-B9B8-74F9-F58A-80C60738C3AC}"/>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D97EC82D-189D-8FD5-8B55-2BA2B01852A1}"/>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CBD4A88F-DD08-94AB-8158-86F946D45E34}"/>
              </a:ext>
            </a:extLst>
          </p:cNvPr>
          <p:cNvSpPr txBox="1"/>
          <p:nvPr/>
        </p:nvSpPr>
        <p:spPr>
          <a:xfrm>
            <a:off x="222566" y="1395408"/>
            <a:ext cx="7327860" cy="3847207"/>
          </a:xfrm>
          <a:prstGeom prst="rect">
            <a:avLst/>
          </a:prstGeom>
          <a:noFill/>
        </p:spPr>
        <p:txBody>
          <a:bodyPr wrap="square" lIns="91440" tIns="45720" rIns="91440" bIns="45720" rtlCol="0" anchor="t">
            <a:spAutoFit/>
          </a:bodyPr>
          <a:lstStyle/>
          <a:p>
            <a:r>
              <a:rPr lang="en-US" sz="1600" b="1" dirty="0">
                <a:ea typeface="DM Sans"/>
                <a:cs typeface="DM Sans"/>
                <a:sym typeface="DM Sans"/>
              </a:rPr>
              <a:t>Why do we need </a:t>
            </a:r>
            <a:r>
              <a:rPr lang="en-US" sz="1600" dirty="0">
                <a:latin typeface="Aptos ExtraBold"/>
              </a:rPr>
              <a:t>Fan Blower Controls</a:t>
            </a:r>
            <a:r>
              <a:rPr lang="en-US" sz="1600" b="1" dirty="0">
                <a:latin typeface="Aptos ExtraBold"/>
              </a:rPr>
              <a:t> </a:t>
            </a:r>
            <a:r>
              <a:rPr lang="en-US" sz="1600" b="1" dirty="0">
                <a:ea typeface="DM Sans"/>
                <a:cs typeface="DM Sans"/>
                <a:sym typeface="DM Sans"/>
              </a:rPr>
              <a:t>?</a:t>
            </a:r>
            <a:endParaRPr lang="en-US" sz="1600" b="1"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To maintain a stable indoor temperature</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Reduces fluctuations in temperature</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Timed operation to increase efficiency and lower electrical cost</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Extends the life of the blower</a:t>
            </a:r>
            <a:endParaRPr lang="en-US" sz="1400" dirty="0">
              <a:ea typeface="DM Sans"/>
              <a:cs typeface="DM Sans"/>
            </a:endParaRPr>
          </a:p>
          <a:p>
            <a:pPr marL="285750" indent="-285750">
              <a:buFont typeface="Arial" panose="020B0604020202020204" pitchFamily="34" charset="0"/>
              <a:buChar char="•"/>
            </a:pPr>
            <a:endParaRPr lang="en-US" sz="1400" dirty="0">
              <a:ea typeface="DM Sans"/>
              <a:cs typeface="DM Sans"/>
              <a:sym typeface="DM Sans"/>
            </a:endParaRPr>
          </a:p>
          <a:p>
            <a:r>
              <a:rPr lang="en-US" sz="1600" b="1" dirty="0">
                <a:ea typeface="DM Sans"/>
                <a:cs typeface="DM Sans"/>
                <a:sym typeface="DM Sans"/>
              </a:rPr>
              <a:t>The value of the ICM controls </a:t>
            </a:r>
            <a:r>
              <a:rPr lang="en-US" sz="1600" dirty="0">
                <a:latin typeface="Aptos ExtraBold"/>
              </a:rPr>
              <a:t>Fan Blower Controls </a:t>
            </a:r>
          </a:p>
          <a:p>
            <a:pPr marL="285750" indent="-285750">
              <a:buFont typeface="Arial" panose="020B0604020202020204" pitchFamily="34" charset="0"/>
              <a:buChar char="•"/>
            </a:pPr>
            <a:r>
              <a:rPr lang="en-US" sz="1400" dirty="0"/>
              <a:t>We offer a full line of fan blower controls from OEM replacements to aftermarket replacements</a:t>
            </a:r>
          </a:p>
          <a:p>
            <a:pPr marL="285750" indent="-285750">
              <a:buFont typeface="Arial" panose="020B0604020202020204" pitchFamily="34" charset="0"/>
              <a:buChar char="•"/>
            </a:pPr>
            <a:r>
              <a:rPr lang="en-US" sz="1400" dirty="0"/>
              <a:t>Form, fit, and functional replacement of the original control </a:t>
            </a:r>
          </a:p>
          <a:p>
            <a:pPr marL="285750" indent="-285750">
              <a:buFont typeface="Arial" panose="020B0604020202020204" pitchFamily="34" charset="0"/>
              <a:buChar char="•"/>
            </a:pPr>
            <a:r>
              <a:rPr lang="en-US" sz="1400" dirty="0"/>
              <a:t>Better built boards using double-sided through hole construction and conformal coating for increased reliability</a:t>
            </a:r>
          </a:p>
          <a:p>
            <a:pPr marL="285750" indent="-285750">
              <a:buFont typeface="Arial" panose="020B0604020202020204" pitchFamily="34" charset="0"/>
              <a:buChar char="•"/>
            </a:pPr>
            <a:r>
              <a:rPr lang="en-US" sz="1400" dirty="0"/>
              <a:t>Manufactured in USA</a:t>
            </a:r>
            <a:endParaRPr lang="en-US" sz="1600" dirty="0"/>
          </a:p>
          <a:p>
            <a:endParaRPr lang="en-US" sz="1400" dirty="0"/>
          </a:p>
          <a:p>
            <a:r>
              <a:rPr lang="en-US" sz="1600" b="1" dirty="0"/>
              <a:t>Operation</a:t>
            </a:r>
          </a:p>
          <a:p>
            <a:r>
              <a:rPr lang="en-US" sz="1400" dirty="0"/>
              <a:t>Fan blower controls will be used in applications where a more precise blower operation is desired. This is achieved by delaying the blower operation from turning on or off. </a:t>
            </a:r>
          </a:p>
        </p:txBody>
      </p:sp>
      <p:grpSp>
        <p:nvGrpSpPr>
          <p:cNvPr id="38" name="Group 37">
            <a:extLst>
              <a:ext uri="{FF2B5EF4-FFF2-40B4-BE49-F238E27FC236}">
                <a16:creationId xmlns:a16="http://schemas.microsoft.com/office/drawing/2014/main" id="{9C91F19F-5D77-B070-2C42-936B5B2070E2}"/>
              </a:ext>
            </a:extLst>
          </p:cNvPr>
          <p:cNvGrpSpPr/>
          <p:nvPr/>
        </p:nvGrpSpPr>
        <p:grpSpPr>
          <a:xfrm>
            <a:off x="9925362" y="1404615"/>
            <a:ext cx="1074383" cy="746856"/>
            <a:chOff x="10987618" y="59026"/>
            <a:chExt cx="1074383" cy="746856"/>
          </a:xfrm>
        </p:grpSpPr>
        <p:sp>
          <p:nvSpPr>
            <p:cNvPr id="36" name="Rectangle 35">
              <a:extLst>
                <a:ext uri="{FF2B5EF4-FFF2-40B4-BE49-F238E27FC236}">
                  <a16:creationId xmlns:a16="http://schemas.microsoft.com/office/drawing/2014/main" id="{DE202232-7844-464F-A509-A82281FE27A6}"/>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CCB38976-0A9F-C890-660D-839AB8243CE1}"/>
                </a:ext>
              </a:extLst>
            </p:cNvPr>
            <p:cNvPicPr>
              <a:picLocks noChangeAspect="1"/>
            </p:cNvPicPr>
            <p:nvPr/>
          </p:nvPicPr>
          <p:blipFill>
            <a:blip r:embed="rId5"/>
            <a:stretch>
              <a:fillRect/>
            </a:stretch>
          </p:blipFill>
          <p:spPr>
            <a:xfrm>
              <a:off x="11028816" y="113925"/>
              <a:ext cx="988032" cy="687578"/>
            </a:xfrm>
            <a:prstGeom prst="rect">
              <a:avLst/>
            </a:prstGeom>
            <a:ln>
              <a:noFill/>
            </a:ln>
          </p:spPr>
        </p:pic>
      </p:grpSp>
      <p:sp>
        <p:nvSpPr>
          <p:cNvPr id="3" name="Rectangle 2">
            <a:extLst>
              <a:ext uri="{FF2B5EF4-FFF2-40B4-BE49-F238E27FC236}">
                <a16:creationId xmlns:a16="http://schemas.microsoft.com/office/drawing/2014/main" id="{E33FEAF5-18D1-AB22-0414-2A3636269103}"/>
              </a:ext>
            </a:extLst>
          </p:cNvPr>
          <p:cNvSpPr/>
          <p:nvPr/>
        </p:nvSpPr>
        <p:spPr>
          <a:xfrm>
            <a:off x="7795753" y="-56153"/>
            <a:ext cx="4398066"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sp>
        <p:nvSpPr>
          <p:cNvPr id="5" name="TextBox 4">
            <a:extLst>
              <a:ext uri="{FF2B5EF4-FFF2-40B4-BE49-F238E27FC236}">
                <a16:creationId xmlns:a16="http://schemas.microsoft.com/office/drawing/2014/main" id="{5ED2C72C-40A9-6B45-0028-33560DA1C5F6}"/>
              </a:ext>
            </a:extLst>
          </p:cNvPr>
          <p:cNvSpPr txBox="1"/>
          <p:nvPr/>
        </p:nvSpPr>
        <p:spPr>
          <a:xfrm>
            <a:off x="8111566" y="181428"/>
            <a:ext cx="3790147"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FAN BLOWER CONTROLS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Carrier </a:t>
            </a:r>
            <a:endParaRPr lang="en-US" sz="1400"/>
          </a:p>
          <a:p>
            <a:pPr marL="342900" indent="-342900">
              <a:buFont typeface="Arial,Sans-Serif"/>
              <a:buChar char="•"/>
            </a:pPr>
            <a:r>
              <a:rPr lang="en-US" sz="1400">
                <a:solidFill>
                  <a:srgbClr val="FFFFFF"/>
                </a:solidFill>
              </a:rPr>
              <a:t>Robertshaw</a:t>
            </a:r>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A-1</a:t>
            </a:r>
          </a:p>
          <a:p>
            <a:pPr marL="342900" indent="-342900">
              <a:buFont typeface="Arial,Sans-Serif"/>
              <a:buChar char="•"/>
            </a:pPr>
            <a:r>
              <a:rPr lang="en-US" sz="1400">
                <a:solidFill>
                  <a:srgbClr val="FFFFFF"/>
                </a:solidFill>
              </a:rPr>
              <a:t>Bard</a:t>
            </a:r>
          </a:p>
          <a:p>
            <a:pPr marL="342900" indent="-342900">
              <a:buFont typeface="Arial,Sans-Serif"/>
              <a:buChar char="•"/>
            </a:pPr>
            <a:r>
              <a:rPr lang="en-US" sz="1400">
                <a:solidFill>
                  <a:srgbClr val="FFFFFF"/>
                </a:solidFill>
              </a:rPr>
              <a:t>Mars</a:t>
            </a:r>
          </a:p>
          <a:p>
            <a:pPr marL="342900" indent="-342900">
              <a:buFont typeface="Arial,Sans-Serif"/>
              <a:buChar char="•"/>
            </a:pPr>
            <a:r>
              <a:rPr lang="en-US" sz="1400">
                <a:solidFill>
                  <a:srgbClr val="FFFFFF"/>
                </a:solidFill>
              </a:rPr>
              <a:t>Rheem</a:t>
            </a:r>
          </a:p>
          <a:p>
            <a:pPr marL="342900" indent="-342900">
              <a:buFont typeface="Arial,Sans-Serif"/>
              <a:buChar char="•"/>
            </a:pPr>
            <a:r>
              <a:rPr lang="en-US" sz="1400">
                <a:solidFill>
                  <a:srgbClr val="FFFFFF"/>
                </a:solidFill>
              </a:rPr>
              <a:t>Snyder General / ICP</a:t>
            </a:r>
          </a:p>
          <a:p>
            <a:pPr marL="342900" indent="-342900">
              <a:buFont typeface="Arial,Sans-Serif"/>
              <a:buChar char="•"/>
            </a:pPr>
            <a:endParaRPr lang="en-US" sz="1600">
              <a:solidFill>
                <a:srgbClr val="000000"/>
              </a:solidFill>
            </a:endParaRPr>
          </a:p>
          <a:p>
            <a:r>
              <a:rPr lang="en-US" sz="1400">
                <a:solidFill>
                  <a:srgbClr val="FFFFFF"/>
                </a:solidFill>
              </a:rPr>
              <a:t>ICM Controls fan blower controls and their cross references to OEM boards can be found on the ICM Controls website at www.icmcontrols.com</a:t>
            </a:r>
            <a:endParaRPr lang="en-US" sz="1400"/>
          </a:p>
        </p:txBody>
      </p:sp>
      <p:grpSp>
        <p:nvGrpSpPr>
          <p:cNvPr id="19" name="Group 18">
            <a:extLst>
              <a:ext uri="{FF2B5EF4-FFF2-40B4-BE49-F238E27FC236}">
                <a16:creationId xmlns:a16="http://schemas.microsoft.com/office/drawing/2014/main" id="{B863F81E-4FD3-869B-62E2-4295C5E0D708}"/>
              </a:ext>
            </a:extLst>
          </p:cNvPr>
          <p:cNvGrpSpPr/>
          <p:nvPr/>
        </p:nvGrpSpPr>
        <p:grpSpPr>
          <a:xfrm>
            <a:off x="10744237" y="1484129"/>
            <a:ext cx="1155368" cy="746856"/>
            <a:chOff x="10987618" y="59026"/>
            <a:chExt cx="1074383" cy="746856"/>
          </a:xfrm>
        </p:grpSpPr>
        <p:sp>
          <p:nvSpPr>
            <p:cNvPr id="17" name="Rectangle 16">
              <a:extLst>
                <a:ext uri="{FF2B5EF4-FFF2-40B4-BE49-F238E27FC236}">
                  <a16:creationId xmlns:a16="http://schemas.microsoft.com/office/drawing/2014/main" id="{7B850A6A-FFA1-18E1-3DE0-3B52AF446656}"/>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flag with black and blue stripes&#10;&#10;Description automatically generated">
              <a:extLst>
                <a:ext uri="{FF2B5EF4-FFF2-40B4-BE49-F238E27FC236}">
                  <a16:creationId xmlns:a16="http://schemas.microsoft.com/office/drawing/2014/main" id="{F2330578-47BD-675E-6231-9A33F96F0F58}"/>
                </a:ext>
              </a:extLst>
            </p:cNvPr>
            <p:cNvPicPr>
              <a:picLocks noChangeAspect="1"/>
            </p:cNvPicPr>
            <p:nvPr/>
          </p:nvPicPr>
          <p:blipFill>
            <a:blip r:embed="rId5"/>
            <a:stretch>
              <a:fillRect/>
            </a:stretch>
          </p:blipFill>
          <p:spPr>
            <a:xfrm>
              <a:off x="11028816" y="113925"/>
              <a:ext cx="988032" cy="687578"/>
            </a:xfrm>
            <a:prstGeom prst="rect">
              <a:avLst/>
            </a:prstGeom>
            <a:ln>
              <a:noFill/>
            </a:ln>
          </p:spPr>
        </p:pic>
      </p:grpSp>
      <p:pic>
        <p:nvPicPr>
          <p:cNvPr id="21" name="Picture 20" descr="A blue and black logo&#10;&#10;Description automatically generated">
            <a:extLst>
              <a:ext uri="{FF2B5EF4-FFF2-40B4-BE49-F238E27FC236}">
                <a16:creationId xmlns:a16="http://schemas.microsoft.com/office/drawing/2014/main" id="{89DE3A96-EF28-C855-62DF-8A4DF3195231}"/>
              </a:ext>
            </a:extLst>
          </p:cNvPr>
          <p:cNvPicPr>
            <a:picLocks noChangeAspect="1"/>
          </p:cNvPicPr>
          <p:nvPr/>
        </p:nvPicPr>
        <p:blipFill>
          <a:blip r:embed="rId6"/>
          <a:stretch>
            <a:fillRect/>
          </a:stretch>
        </p:blipFill>
        <p:spPr>
          <a:xfrm>
            <a:off x="458160" y="124772"/>
            <a:ext cx="1946229" cy="613281"/>
          </a:xfrm>
          <a:prstGeom prst="rect">
            <a:avLst/>
          </a:prstGeom>
        </p:spPr>
      </p:pic>
      <p:pic>
        <p:nvPicPr>
          <p:cNvPr id="23" name="Picture 22">
            <a:extLst>
              <a:ext uri="{FF2B5EF4-FFF2-40B4-BE49-F238E27FC236}">
                <a16:creationId xmlns:a16="http://schemas.microsoft.com/office/drawing/2014/main" id="{1D9A7B2A-8497-0EBC-58C8-CFDB9BD030CD}"/>
              </a:ext>
            </a:extLst>
          </p:cNvPr>
          <p:cNvPicPr>
            <a:picLocks noChangeAspect="1"/>
          </p:cNvPicPr>
          <p:nvPr/>
        </p:nvPicPr>
        <p:blipFill>
          <a:blip r:embed="rId7"/>
          <a:stretch>
            <a:fillRect/>
          </a:stretch>
        </p:blipFill>
        <p:spPr>
          <a:xfrm>
            <a:off x="540682" y="5262597"/>
            <a:ext cx="846209" cy="799050"/>
          </a:xfrm>
          <a:prstGeom prst="rect">
            <a:avLst/>
          </a:prstGeom>
        </p:spPr>
      </p:pic>
      <p:sp>
        <p:nvSpPr>
          <p:cNvPr id="24" name="TextBox 23">
            <a:extLst>
              <a:ext uri="{FF2B5EF4-FFF2-40B4-BE49-F238E27FC236}">
                <a16:creationId xmlns:a16="http://schemas.microsoft.com/office/drawing/2014/main" id="{9AF5C94B-3B7F-378F-EF2B-210751A02FFC}"/>
              </a:ext>
            </a:extLst>
          </p:cNvPr>
          <p:cNvSpPr txBox="1"/>
          <p:nvPr/>
        </p:nvSpPr>
        <p:spPr>
          <a:xfrm>
            <a:off x="539553" y="6086534"/>
            <a:ext cx="138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ICM255</a:t>
            </a:r>
          </a:p>
        </p:txBody>
      </p:sp>
      <p:pic>
        <p:nvPicPr>
          <p:cNvPr id="26" name="Picture 25" descr="A close-up of a circuit board&#10;&#10;AI-generated content may be incorrect.">
            <a:extLst>
              <a:ext uri="{FF2B5EF4-FFF2-40B4-BE49-F238E27FC236}">
                <a16:creationId xmlns:a16="http://schemas.microsoft.com/office/drawing/2014/main" id="{4253F078-101A-670B-5CB3-35DDC521B88E}"/>
              </a:ext>
            </a:extLst>
          </p:cNvPr>
          <p:cNvPicPr>
            <a:picLocks noChangeAspect="1"/>
          </p:cNvPicPr>
          <p:nvPr/>
        </p:nvPicPr>
        <p:blipFill>
          <a:blip r:embed="rId8"/>
          <a:stretch>
            <a:fillRect/>
          </a:stretch>
        </p:blipFill>
        <p:spPr>
          <a:xfrm>
            <a:off x="1917865" y="5264802"/>
            <a:ext cx="938876" cy="854588"/>
          </a:xfrm>
          <a:prstGeom prst="rect">
            <a:avLst/>
          </a:prstGeom>
        </p:spPr>
      </p:pic>
      <p:sp>
        <p:nvSpPr>
          <p:cNvPr id="27" name="TextBox 26">
            <a:extLst>
              <a:ext uri="{FF2B5EF4-FFF2-40B4-BE49-F238E27FC236}">
                <a16:creationId xmlns:a16="http://schemas.microsoft.com/office/drawing/2014/main" id="{49EB70B7-C573-AD3F-A7C2-AB00CB62F5BD}"/>
              </a:ext>
            </a:extLst>
          </p:cNvPr>
          <p:cNvSpPr txBox="1"/>
          <p:nvPr/>
        </p:nvSpPr>
        <p:spPr>
          <a:xfrm>
            <a:off x="1921566" y="6114932"/>
            <a:ext cx="138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ICM256</a:t>
            </a:r>
          </a:p>
        </p:txBody>
      </p:sp>
      <p:pic>
        <p:nvPicPr>
          <p:cNvPr id="29" name="Picture 28">
            <a:extLst>
              <a:ext uri="{FF2B5EF4-FFF2-40B4-BE49-F238E27FC236}">
                <a16:creationId xmlns:a16="http://schemas.microsoft.com/office/drawing/2014/main" id="{0E0FDBD2-4862-D44D-33CF-4D98146AC04C}"/>
              </a:ext>
            </a:extLst>
          </p:cNvPr>
          <p:cNvPicPr>
            <a:picLocks noChangeAspect="1"/>
          </p:cNvPicPr>
          <p:nvPr/>
        </p:nvPicPr>
        <p:blipFill>
          <a:blip r:embed="rId9"/>
          <a:stretch>
            <a:fillRect/>
          </a:stretch>
        </p:blipFill>
        <p:spPr>
          <a:xfrm>
            <a:off x="3317814" y="5175683"/>
            <a:ext cx="1147434" cy="909332"/>
          </a:xfrm>
          <a:prstGeom prst="rect">
            <a:avLst/>
          </a:prstGeom>
        </p:spPr>
      </p:pic>
      <p:sp>
        <p:nvSpPr>
          <p:cNvPr id="30" name="TextBox 29">
            <a:extLst>
              <a:ext uri="{FF2B5EF4-FFF2-40B4-BE49-F238E27FC236}">
                <a16:creationId xmlns:a16="http://schemas.microsoft.com/office/drawing/2014/main" id="{087C428B-ADCB-2DB2-F069-9BD5D97D1C95}"/>
              </a:ext>
            </a:extLst>
          </p:cNvPr>
          <p:cNvSpPr txBox="1"/>
          <p:nvPr/>
        </p:nvSpPr>
        <p:spPr>
          <a:xfrm>
            <a:off x="3436100" y="6086534"/>
            <a:ext cx="138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ICM271</a:t>
            </a:r>
          </a:p>
        </p:txBody>
      </p:sp>
      <p:pic>
        <p:nvPicPr>
          <p:cNvPr id="33" name="Picture 32">
            <a:extLst>
              <a:ext uri="{FF2B5EF4-FFF2-40B4-BE49-F238E27FC236}">
                <a16:creationId xmlns:a16="http://schemas.microsoft.com/office/drawing/2014/main" id="{EEE0A629-1290-722D-1676-DB2D6B382340}"/>
              </a:ext>
            </a:extLst>
          </p:cNvPr>
          <p:cNvPicPr>
            <a:picLocks noChangeAspect="1"/>
          </p:cNvPicPr>
          <p:nvPr/>
        </p:nvPicPr>
        <p:blipFill>
          <a:blip r:embed="rId10"/>
          <a:stretch>
            <a:fillRect/>
          </a:stretch>
        </p:blipFill>
        <p:spPr>
          <a:xfrm>
            <a:off x="4893321" y="5241270"/>
            <a:ext cx="1302074" cy="899750"/>
          </a:xfrm>
          <a:prstGeom prst="rect">
            <a:avLst/>
          </a:prstGeom>
        </p:spPr>
      </p:pic>
      <p:sp>
        <p:nvSpPr>
          <p:cNvPr id="34" name="TextBox 33">
            <a:extLst>
              <a:ext uri="{FF2B5EF4-FFF2-40B4-BE49-F238E27FC236}">
                <a16:creationId xmlns:a16="http://schemas.microsoft.com/office/drawing/2014/main" id="{EB9215CF-B861-8D90-48A8-763B63F974D0}"/>
              </a:ext>
            </a:extLst>
          </p:cNvPr>
          <p:cNvSpPr txBox="1"/>
          <p:nvPr/>
        </p:nvSpPr>
        <p:spPr>
          <a:xfrm>
            <a:off x="5092622" y="6119664"/>
            <a:ext cx="138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ICM275</a:t>
            </a:r>
          </a:p>
        </p:txBody>
      </p:sp>
      <p:pic>
        <p:nvPicPr>
          <p:cNvPr id="39" name="Picture 38" descr="A close-up of a circuit board&#10;&#10;AI-generated content may be incorrect.">
            <a:extLst>
              <a:ext uri="{FF2B5EF4-FFF2-40B4-BE49-F238E27FC236}">
                <a16:creationId xmlns:a16="http://schemas.microsoft.com/office/drawing/2014/main" id="{3B40337F-185E-5D15-2B57-5763D464E400}"/>
              </a:ext>
            </a:extLst>
          </p:cNvPr>
          <p:cNvPicPr>
            <a:picLocks noChangeAspect="1"/>
          </p:cNvPicPr>
          <p:nvPr/>
        </p:nvPicPr>
        <p:blipFill>
          <a:blip r:embed="rId11"/>
          <a:stretch>
            <a:fillRect/>
          </a:stretch>
        </p:blipFill>
        <p:spPr>
          <a:xfrm>
            <a:off x="6498865" y="5209175"/>
            <a:ext cx="1052266" cy="899408"/>
          </a:xfrm>
          <a:prstGeom prst="rect">
            <a:avLst/>
          </a:prstGeom>
        </p:spPr>
      </p:pic>
      <p:sp>
        <p:nvSpPr>
          <p:cNvPr id="40" name="TextBox 39">
            <a:extLst>
              <a:ext uri="{FF2B5EF4-FFF2-40B4-BE49-F238E27FC236}">
                <a16:creationId xmlns:a16="http://schemas.microsoft.com/office/drawing/2014/main" id="{FC544322-DE2C-1D09-4159-B55FF759A57B}"/>
              </a:ext>
            </a:extLst>
          </p:cNvPr>
          <p:cNvSpPr txBox="1"/>
          <p:nvPr/>
        </p:nvSpPr>
        <p:spPr>
          <a:xfrm>
            <a:off x="6730211" y="6086533"/>
            <a:ext cx="138201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ICM277</a:t>
            </a:r>
          </a:p>
        </p:txBody>
      </p:sp>
    </p:spTree>
    <p:extLst>
      <p:ext uri="{BB962C8B-B14F-4D97-AF65-F5344CB8AC3E}">
        <p14:creationId xmlns:p14="http://schemas.microsoft.com/office/powerpoint/2010/main" val="2912866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6FA0F-9F68-B29D-6D06-5C951D3AE49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C4D5E79-AD03-17F3-7716-69342670C6D4}"/>
              </a:ext>
            </a:extLst>
          </p:cNvPr>
          <p:cNvPicPr>
            <a:picLocks noChangeAspect="1"/>
          </p:cNvPicPr>
          <p:nvPr/>
        </p:nvPicPr>
        <p:blipFill>
          <a:blip r:embed="rId3">
            <a:alphaModFix amt="54000"/>
          </a:blip>
          <a:srcRect l="8792" r="758"/>
          <a:stretch/>
        </p:blipFill>
        <p:spPr>
          <a:xfrm rot="5400000">
            <a:off x="3358770" y="-3372797"/>
            <a:ext cx="946304" cy="7663843"/>
          </a:xfrm>
          <a:prstGeom prst="rect">
            <a:avLst/>
          </a:prstGeom>
        </p:spPr>
      </p:pic>
      <p:sp>
        <p:nvSpPr>
          <p:cNvPr id="13" name="Title 1">
            <a:extLst>
              <a:ext uri="{FF2B5EF4-FFF2-40B4-BE49-F238E27FC236}">
                <a16:creationId xmlns:a16="http://schemas.microsoft.com/office/drawing/2014/main" id="{33FF713F-61D6-45FD-D676-93A3E40EAF24}"/>
              </a:ext>
            </a:extLst>
          </p:cNvPr>
          <p:cNvSpPr txBox="1">
            <a:spLocks/>
          </p:cNvSpPr>
          <p:nvPr/>
        </p:nvSpPr>
        <p:spPr>
          <a:xfrm>
            <a:off x="399333" y="834210"/>
            <a:ext cx="7338341" cy="577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a:solidFill>
                  <a:srgbClr val="2D3750"/>
                </a:solidFill>
                <a:latin typeface="Aptos ExtraBold"/>
              </a:rPr>
              <a:t>ICM Controls Drop In Furnace Control Board  Replacements</a:t>
            </a:r>
            <a:endParaRPr lang="en-US" sz="3000" b="1">
              <a:solidFill>
                <a:srgbClr val="2D3750"/>
              </a:solidFill>
              <a:latin typeface="Aptos ExtraBold" panose="020B0004020202020204" pitchFamily="34" charset="0"/>
            </a:endParaRPr>
          </a:p>
        </p:txBody>
      </p:sp>
      <p:pic>
        <p:nvPicPr>
          <p:cNvPr id="23" name="Picture 22" descr="A white and blue tool&#10;&#10;Description automatically generated">
            <a:extLst>
              <a:ext uri="{FF2B5EF4-FFF2-40B4-BE49-F238E27FC236}">
                <a16:creationId xmlns:a16="http://schemas.microsoft.com/office/drawing/2014/main" id="{B207D354-CA53-5EF9-862A-BBD16783EE75}"/>
              </a:ext>
            </a:extLst>
          </p:cNvPr>
          <p:cNvPicPr>
            <a:picLocks noChangeAspect="1"/>
          </p:cNvPicPr>
          <p:nvPr/>
        </p:nvPicPr>
        <p:blipFill>
          <a:blip r:embed="rId4"/>
          <a:srcRect l="9420" t="46422" r="9087" b="47098"/>
          <a:stretch/>
        </p:blipFill>
        <p:spPr>
          <a:xfrm>
            <a:off x="-2" y="6272365"/>
            <a:ext cx="12192002" cy="746856"/>
          </a:xfrm>
          <a:prstGeom prst="rect">
            <a:avLst/>
          </a:prstGeom>
        </p:spPr>
      </p:pic>
      <p:sp>
        <p:nvSpPr>
          <p:cNvPr id="6" name="Rectangle 5">
            <a:extLst>
              <a:ext uri="{FF2B5EF4-FFF2-40B4-BE49-F238E27FC236}">
                <a16:creationId xmlns:a16="http://schemas.microsoft.com/office/drawing/2014/main" id="{58EF0687-A545-B484-A6DB-3DE9F97A024C}"/>
              </a:ext>
            </a:extLst>
          </p:cNvPr>
          <p:cNvSpPr/>
          <p:nvPr/>
        </p:nvSpPr>
        <p:spPr>
          <a:xfrm>
            <a:off x="7664926" y="-16310"/>
            <a:ext cx="4528893" cy="4324311"/>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endParaRPr lang="en-US" sz="1600">
              <a:cs typeface="Arial"/>
            </a:endParaRPr>
          </a:p>
        </p:txBody>
      </p:sp>
      <p:grpSp>
        <p:nvGrpSpPr>
          <p:cNvPr id="2" name="Group 1">
            <a:extLst>
              <a:ext uri="{FF2B5EF4-FFF2-40B4-BE49-F238E27FC236}">
                <a16:creationId xmlns:a16="http://schemas.microsoft.com/office/drawing/2014/main" id="{B1B66DA5-9C8F-A2DD-F67B-8965ACD9F566}"/>
              </a:ext>
            </a:extLst>
          </p:cNvPr>
          <p:cNvGrpSpPr/>
          <p:nvPr/>
        </p:nvGrpSpPr>
        <p:grpSpPr>
          <a:xfrm>
            <a:off x="3433865" y="6504921"/>
            <a:ext cx="8472791" cy="389999"/>
            <a:chOff x="3433865" y="6391059"/>
            <a:chExt cx="8472791" cy="389999"/>
          </a:xfrm>
        </p:grpSpPr>
        <p:sp>
          <p:nvSpPr>
            <p:cNvPr id="24" name="TextBox 23">
              <a:extLst>
                <a:ext uri="{FF2B5EF4-FFF2-40B4-BE49-F238E27FC236}">
                  <a16:creationId xmlns:a16="http://schemas.microsoft.com/office/drawing/2014/main" id="{C7F61AD6-6463-DB15-82E6-DB515152B61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25" name="TextBox 24">
              <a:extLst>
                <a:ext uri="{FF2B5EF4-FFF2-40B4-BE49-F238E27FC236}">
                  <a16:creationId xmlns:a16="http://schemas.microsoft.com/office/drawing/2014/main" id="{B4D3D668-AEC0-F488-81F7-C73ED47EE8AD}"/>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26" name="TextBox 25">
              <a:extLst>
                <a:ext uri="{FF2B5EF4-FFF2-40B4-BE49-F238E27FC236}">
                  <a16:creationId xmlns:a16="http://schemas.microsoft.com/office/drawing/2014/main" id="{B4C1236B-4877-B1BC-39A8-865D70FA48A7}"/>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27" name="TextBox 26">
              <a:extLst>
                <a:ext uri="{FF2B5EF4-FFF2-40B4-BE49-F238E27FC236}">
                  <a16:creationId xmlns:a16="http://schemas.microsoft.com/office/drawing/2014/main" id="{E1B7CC1F-783B-E858-4DBE-BB19E0272939}"/>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28" name="TextBox 27">
              <a:extLst>
                <a:ext uri="{FF2B5EF4-FFF2-40B4-BE49-F238E27FC236}">
                  <a16:creationId xmlns:a16="http://schemas.microsoft.com/office/drawing/2014/main" id="{1DCC1801-5B92-402A-6C44-1E8461309A44}"/>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29" name="TextBox 28">
              <a:extLst>
                <a:ext uri="{FF2B5EF4-FFF2-40B4-BE49-F238E27FC236}">
                  <a16:creationId xmlns:a16="http://schemas.microsoft.com/office/drawing/2014/main" id="{1D27BE15-23AC-3478-FC27-E862B30ACC23}"/>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47" name="TextBox 12">
            <a:extLst>
              <a:ext uri="{FF2B5EF4-FFF2-40B4-BE49-F238E27FC236}">
                <a16:creationId xmlns:a16="http://schemas.microsoft.com/office/drawing/2014/main" id="{E8DB6836-F449-54BA-4FB9-B1EFDC831078}"/>
              </a:ext>
            </a:extLst>
          </p:cNvPr>
          <p:cNvSpPr txBox="1"/>
          <p:nvPr/>
        </p:nvSpPr>
        <p:spPr>
          <a:xfrm>
            <a:off x="7932032" y="3351023"/>
            <a:ext cx="3763387" cy="566630"/>
          </a:xfrm>
          <a:prstGeom prst="rect">
            <a:avLst/>
          </a:prstGeom>
        </p:spPr>
        <p:txBody>
          <a:bodyPr wrap="square" lIns="0" tIns="0" rIns="0" bIns="0" rtlCol="0" anchor="t">
            <a:spAutoFit/>
          </a:bodyPr>
          <a:lstStyle/>
          <a:p>
            <a:pPr marL="0" lvl="0" indent="0" algn="l">
              <a:lnSpc>
                <a:spcPts val="5347"/>
              </a:lnSpc>
              <a:spcBef>
                <a:spcPct val="0"/>
              </a:spcBef>
            </a:pPr>
            <a:r>
              <a:rPr lang="en-US" sz="1600" b="1">
                <a:solidFill>
                  <a:srgbClr val="3CA1D5"/>
                </a:solidFill>
                <a:ea typeface="DM Sans Bold"/>
                <a:cs typeface="DM Sans Bold"/>
                <a:sym typeface="DM Sans Bold"/>
              </a:rPr>
              <a:t>   </a:t>
            </a:r>
            <a:endParaRPr lang="en-US"/>
          </a:p>
        </p:txBody>
      </p:sp>
      <p:pic>
        <p:nvPicPr>
          <p:cNvPr id="55" name="Picture 54" descr="A blue and black logo&#10;&#10;Description automatically generated">
            <a:extLst>
              <a:ext uri="{FF2B5EF4-FFF2-40B4-BE49-F238E27FC236}">
                <a16:creationId xmlns:a16="http://schemas.microsoft.com/office/drawing/2014/main" id="{FB0B8B53-2F2F-03EF-F7E3-C942D48AC078}"/>
              </a:ext>
            </a:extLst>
          </p:cNvPr>
          <p:cNvPicPr>
            <a:picLocks noChangeAspect="1"/>
          </p:cNvPicPr>
          <p:nvPr/>
        </p:nvPicPr>
        <p:blipFill>
          <a:blip r:embed="rId5"/>
          <a:stretch>
            <a:fillRect/>
          </a:stretch>
        </p:blipFill>
        <p:spPr>
          <a:xfrm>
            <a:off x="458160" y="124772"/>
            <a:ext cx="1946229" cy="613281"/>
          </a:xfrm>
          <a:prstGeom prst="rect">
            <a:avLst/>
          </a:prstGeom>
        </p:spPr>
      </p:pic>
      <p:sp>
        <p:nvSpPr>
          <p:cNvPr id="10" name="TextBox 9">
            <a:extLst>
              <a:ext uri="{FF2B5EF4-FFF2-40B4-BE49-F238E27FC236}">
                <a16:creationId xmlns:a16="http://schemas.microsoft.com/office/drawing/2014/main" id="{9E744F8A-7B56-6954-7EFF-1A96F5526FD0}"/>
              </a:ext>
            </a:extLst>
          </p:cNvPr>
          <p:cNvSpPr txBox="1"/>
          <p:nvPr/>
        </p:nvSpPr>
        <p:spPr>
          <a:xfrm>
            <a:off x="400582" y="1606996"/>
            <a:ext cx="7190383" cy="6186309"/>
          </a:xfrm>
          <a:prstGeom prst="rect">
            <a:avLst/>
          </a:prstGeom>
          <a:noFill/>
        </p:spPr>
        <p:txBody>
          <a:bodyPr wrap="square" lIns="91440" tIns="45720" rIns="91440" bIns="45720" rtlCol="0" anchor="t">
            <a:spAutoFit/>
          </a:bodyPr>
          <a:lstStyle/>
          <a:p>
            <a:r>
              <a:rPr lang="en-US" b="1" dirty="0">
                <a:ea typeface="DM Sans"/>
                <a:cs typeface="DM Sans"/>
                <a:sym typeface="DM Sans"/>
              </a:rPr>
              <a:t>Why we need options for furnace board replacements and their applications?</a:t>
            </a:r>
          </a:p>
          <a:p>
            <a:pPr marL="285750" indent="-285750">
              <a:buFont typeface="Arial"/>
              <a:buChar char="•"/>
            </a:pPr>
            <a:r>
              <a:rPr lang="en-US" sz="1400" dirty="0">
                <a:ea typeface="DM Sans"/>
                <a:cs typeface="DM Sans"/>
              </a:rPr>
              <a:t>When your furnace breaks down you need a solution fast </a:t>
            </a:r>
          </a:p>
          <a:p>
            <a:pPr marL="285750" indent="-285750">
              <a:buFont typeface="Arial"/>
              <a:buChar char="•"/>
            </a:pPr>
            <a:r>
              <a:rPr lang="en-US" sz="1400" dirty="0">
                <a:ea typeface="DM Sans"/>
                <a:cs typeface="DM Sans"/>
              </a:rPr>
              <a:t>The original manufacturer's board may not readily be available </a:t>
            </a:r>
          </a:p>
          <a:p>
            <a:pPr marL="285750" indent="-285750">
              <a:buFont typeface="Arial"/>
              <a:buChar char="•"/>
            </a:pPr>
            <a:r>
              <a:rPr lang="en-US" sz="1400" dirty="0">
                <a:ea typeface="DM Sans"/>
                <a:cs typeface="DM Sans"/>
              </a:rPr>
              <a:t>The manufacturer board is likely to be far more expensive </a:t>
            </a:r>
          </a:p>
          <a:p>
            <a:pPr marL="285750" indent="-285750">
              <a:buFont typeface="Arial"/>
              <a:buChar char="•"/>
            </a:pPr>
            <a:endParaRPr lang="en-US" sz="1600" dirty="0">
              <a:ea typeface="DM Sans"/>
              <a:cs typeface="DM Sans"/>
            </a:endParaRPr>
          </a:p>
          <a:p>
            <a:r>
              <a:rPr lang="en-US" b="1" dirty="0">
                <a:ea typeface="DM Sans"/>
                <a:cs typeface="DM Sans"/>
                <a:sym typeface="DM Sans"/>
              </a:rPr>
              <a:t>The value of using  ICM controls furnace boards:</a:t>
            </a:r>
            <a:endParaRPr lang="en-US" dirty="0"/>
          </a:p>
          <a:p>
            <a:pPr marL="285750" indent="-285750">
              <a:buFont typeface="Arial"/>
              <a:buChar char="•"/>
            </a:pPr>
            <a:r>
              <a:rPr lang="en-US" sz="1400" dirty="0"/>
              <a:t>ICM controls has a full line of both Hot Surface Ignition (HSI) and Direct Spark Ignition (DSI)  furnace boards</a:t>
            </a:r>
          </a:p>
          <a:p>
            <a:pPr marL="285750" indent="-285750">
              <a:buFont typeface="Arial"/>
              <a:buChar char="•"/>
            </a:pPr>
            <a:r>
              <a:rPr lang="en-US" sz="1400" dirty="0"/>
              <a:t>Many popular OEM brands like Goodman, Rheem, Lennox, Trane, Carrier...etc.</a:t>
            </a:r>
          </a:p>
          <a:p>
            <a:pPr marL="285750" indent="-285750">
              <a:buFont typeface="Arial"/>
              <a:buChar char="•"/>
            </a:pPr>
            <a:r>
              <a:rPr lang="en-US" sz="1400" dirty="0"/>
              <a:t>Readily available either online or at a local HVAC distributor </a:t>
            </a:r>
          </a:p>
          <a:p>
            <a:pPr marL="285750" indent="-285750">
              <a:buFont typeface="Arial"/>
              <a:buChar char="•"/>
            </a:pPr>
            <a:r>
              <a:rPr lang="en-US" sz="1400" dirty="0"/>
              <a:t>Drop-in, form, fit, and functional boards for easy replacement </a:t>
            </a:r>
          </a:p>
          <a:p>
            <a:pPr marL="285750" indent="-285750">
              <a:buFont typeface="Arial"/>
              <a:buChar char="•"/>
            </a:pPr>
            <a:r>
              <a:rPr lang="en-US" sz="1400" dirty="0"/>
              <a:t>Less time for installation saves the customer money</a:t>
            </a:r>
          </a:p>
          <a:p>
            <a:endParaRPr lang="en-US" sz="1600" dirty="0"/>
          </a:p>
          <a:p>
            <a:r>
              <a:rPr lang="en-US" b="1" dirty="0"/>
              <a:t>Operation:</a:t>
            </a:r>
            <a:endParaRPr lang="en-US" dirty="0"/>
          </a:p>
          <a:p>
            <a:pPr marL="285750" indent="-285750">
              <a:buFont typeface="Arial"/>
              <a:buChar char="•"/>
            </a:pPr>
            <a:r>
              <a:rPr lang="en-US" sz="1400" dirty="0"/>
              <a:t>ICM Controls automated gas ignition control boards  monitor the ignition sequence including the inducer, pressure switch, ignition, gas valve, flame sense, and circulating blower while maintaining full safety circuit monitoring. Onboard diagnostics will indicate when a fault condition exists.</a:t>
            </a:r>
          </a:p>
          <a:p>
            <a:pPr marL="285750" indent="-285750">
              <a:buFont typeface="Arial"/>
              <a:buChar char="•"/>
            </a:pPr>
            <a:endParaRPr lang="en-US" dirty="0"/>
          </a:p>
          <a:p>
            <a:endParaRPr lang="en-US" b="1" dirty="0"/>
          </a:p>
          <a:p>
            <a:endParaRPr lang="en-US" b="1" dirty="0"/>
          </a:p>
          <a:p>
            <a:endParaRPr lang="en-US" b="1" dirty="0"/>
          </a:p>
          <a:p>
            <a:endParaRPr lang="en-US" b="1" dirty="0"/>
          </a:p>
          <a:p>
            <a:pPr marL="285750" indent="-285750">
              <a:buFont typeface="Arial" panose="020B0604020202020204" pitchFamily="34" charset="0"/>
              <a:buChar char="•"/>
            </a:pPr>
            <a:endParaRPr lang="en-US" sz="1400" dirty="0"/>
          </a:p>
        </p:txBody>
      </p:sp>
      <p:sp>
        <p:nvSpPr>
          <p:cNvPr id="15" name="TextBox 14">
            <a:extLst>
              <a:ext uri="{FF2B5EF4-FFF2-40B4-BE49-F238E27FC236}">
                <a16:creationId xmlns:a16="http://schemas.microsoft.com/office/drawing/2014/main" id="{6721E986-2A69-C1A7-14ED-4CC767C6C39F}"/>
              </a:ext>
            </a:extLst>
          </p:cNvPr>
          <p:cNvSpPr txBox="1"/>
          <p:nvPr/>
        </p:nvSpPr>
        <p:spPr>
          <a:xfrm>
            <a:off x="7930830" y="122588"/>
            <a:ext cx="3625550" cy="43396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rgbClr val="3CA1D5"/>
                </a:solidFill>
              </a:rPr>
              <a:t>FEATURES:</a:t>
            </a:r>
          </a:p>
          <a:p>
            <a:pPr marL="285750" indent="-285750">
              <a:buFont typeface="Arial"/>
              <a:buChar char="•"/>
            </a:pPr>
            <a:r>
              <a:rPr lang="en-US" sz="1400" dirty="0">
                <a:solidFill>
                  <a:schemeClr val="bg1"/>
                </a:solidFill>
                <a:ea typeface="+mn-lt"/>
                <a:cs typeface="+mn-lt"/>
              </a:rPr>
              <a:t>Controls full operation of the furnace</a:t>
            </a:r>
            <a:endParaRPr lang="en-US" sz="1400" dirty="0">
              <a:solidFill>
                <a:schemeClr val="bg1"/>
              </a:solidFill>
            </a:endParaRPr>
          </a:p>
          <a:p>
            <a:pPr marL="285750" indent="-285750">
              <a:buFont typeface="Arial"/>
              <a:buChar char="•"/>
            </a:pPr>
            <a:r>
              <a:rPr lang="en-US" sz="1400" dirty="0">
                <a:solidFill>
                  <a:schemeClr val="bg1"/>
                </a:solidFill>
                <a:ea typeface="+mn-lt"/>
                <a:cs typeface="+mn-lt"/>
              </a:rPr>
              <a:t>Microprocessor based precision control and timing</a:t>
            </a:r>
          </a:p>
          <a:p>
            <a:pPr marL="285750" indent="-285750">
              <a:buFont typeface="Arial"/>
              <a:buChar char="•"/>
            </a:pPr>
            <a:r>
              <a:rPr lang="en-US" sz="1400" dirty="0">
                <a:solidFill>
                  <a:schemeClr val="bg1"/>
                </a:solidFill>
                <a:ea typeface="+mn-lt"/>
                <a:cs typeface="+mn-lt"/>
              </a:rPr>
              <a:t>Assembled in USA</a:t>
            </a:r>
            <a:endParaRPr lang="en-US" sz="1400" dirty="0">
              <a:solidFill>
                <a:schemeClr val="bg1"/>
              </a:solidFill>
            </a:endParaRPr>
          </a:p>
          <a:p>
            <a:pPr marL="285750" indent="-285750">
              <a:buFont typeface="Arial"/>
              <a:buChar char="•"/>
            </a:pPr>
            <a:r>
              <a:rPr lang="en-US" sz="1400" dirty="0">
                <a:solidFill>
                  <a:schemeClr val="bg1"/>
                </a:solidFill>
              </a:rPr>
              <a:t>Double sided  plated through hole construction  for durability </a:t>
            </a:r>
          </a:p>
          <a:p>
            <a:pPr marL="285750" indent="-285750">
              <a:buFont typeface="Arial"/>
              <a:buChar char="•"/>
            </a:pPr>
            <a:r>
              <a:rPr lang="en-US" sz="1400" dirty="0">
                <a:solidFill>
                  <a:schemeClr val="bg1"/>
                </a:solidFill>
              </a:rPr>
              <a:t>Conformal coated for protection</a:t>
            </a:r>
          </a:p>
          <a:p>
            <a:r>
              <a:rPr lang="en-US" sz="1600" b="1" dirty="0">
                <a:solidFill>
                  <a:srgbClr val="3CA1D5"/>
                </a:solidFill>
              </a:rPr>
              <a:t>SPECIFICATIONS:</a:t>
            </a:r>
          </a:p>
          <a:p>
            <a:pPr marL="285750" indent="-285750">
              <a:buFont typeface="Arial"/>
              <a:buChar char="•"/>
            </a:pPr>
            <a:r>
              <a:rPr lang="en-US" sz="1400" dirty="0">
                <a:solidFill>
                  <a:schemeClr val="bg1"/>
                </a:solidFill>
              </a:rPr>
              <a:t>Line Voltage: 120VAC or 120/240VAC (depends on model)</a:t>
            </a:r>
          </a:p>
          <a:p>
            <a:pPr marL="285750" indent="-285750">
              <a:buFont typeface="Arial"/>
              <a:buChar char="•"/>
            </a:pPr>
            <a:r>
              <a:rPr lang="en-US" sz="1400" dirty="0">
                <a:solidFill>
                  <a:schemeClr val="bg1"/>
                </a:solidFill>
              </a:rPr>
              <a:t>Control voltage: 18-30VAC</a:t>
            </a:r>
          </a:p>
          <a:p>
            <a:pPr marL="285750" indent="-285750">
              <a:buFont typeface="Arial"/>
              <a:buChar char="•"/>
            </a:pPr>
            <a:r>
              <a:rPr lang="en-US" sz="1400" dirty="0">
                <a:solidFill>
                  <a:schemeClr val="bg1"/>
                </a:solidFill>
              </a:rPr>
              <a:t>Output:  Relay (amperage depends on model)</a:t>
            </a:r>
          </a:p>
          <a:p>
            <a:r>
              <a:rPr lang="en-US" sz="1600" b="1" dirty="0">
                <a:solidFill>
                  <a:srgbClr val="3CA1D5"/>
                </a:solidFill>
              </a:rPr>
              <a:t>REPLACES:</a:t>
            </a:r>
          </a:p>
          <a:p>
            <a:pPr marL="285750" indent="-285750">
              <a:buFont typeface="Arial"/>
              <a:buChar char="•"/>
            </a:pPr>
            <a:r>
              <a:rPr lang="en-US" sz="1400" dirty="0">
                <a:solidFill>
                  <a:schemeClr val="bg1"/>
                </a:solidFill>
              </a:rPr>
              <a:t>Many popular OEM brands like Goodman, Rheem, Lennox, Trane, Carrier...etc.</a:t>
            </a:r>
          </a:p>
          <a:p>
            <a:endParaRPr lang="en-US"/>
          </a:p>
        </p:txBody>
      </p:sp>
      <p:pic>
        <p:nvPicPr>
          <p:cNvPr id="4" name="Picture 3" descr="A green circuit board with many different components&#10;&#10;AI-generated content may be incorrect.">
            <a:extLst>
              <a:ext uri="{FF2B5EF4-FFF2-40B4-BE49-F238E27FC236}">
                <a16:creationId xmlns:a16="http://schemas.microsoft.com/office/drawing/2014/main" id="{CA55F9E6-027D-A1F6-9E44-D64D909A98D9}"/>
              </a:ext>
            </a:extLst>
          </p:cNvPr>
          <p:cNvPicPr>
            <a:picLocks noChangeAspect="1"/>
          </p:cNvPicPr>
          <p:nvPr/>
        </p:nvPicPr>
        <p:blipFill>
          <a:blip r:embed="rId6"/>
          <a:stretch>
            <a:fillRect/>
          </a:stretch>
        </p:blipFill>
        <p:spPr>
          <a:xfrm>
            <a:off x="7666937" y="4538880"/>
            <a:ext cx="2201311" cy="1135313"/>
          </a:xfrm>
          <a:prstGeom prst="rect">
            <a:avLst/>
          </a:prstGeom>
        </p:spPr>
      </p:pic>
      <p:sp>
        <p:nvSpPr>
          <p:cNvPr id="5" name="TextBox 4">
            <a:extLst>
              <a:ext uri="{FF2B5EF4-FFF2-40B4-BE49-F238E27FC236}">
                <a16:creationId xmlns:a16="http://schemas.microsoft.com/office/drawing/2014/main" id="{E4D8ACC0-E498-C51C-E9F9-2515CB28CFA5}"/>
              </a:ext>
            </a:extLst>
          </p:cNvPr>
          <p:cNvSpPr txBox="1"/>
          <p:nvPr/>
        </p:nvSpPr>
        <p:spPr>
          <a:xfrm>
            <a:off x="8421283" y="5672627"/>
            <a:ext cx="9524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HSI</a:t>
            </a:r>
          </a:p>
        </p:txBody>
      </p:sp>
      <p:pic>
        <p:nvPicPr>
          <p:cNvPr id="7" name="Picture 6" descr="A green circuit board with many small components&#10;&#10;AI-generated content may be incorrect.">
            <a:extLst>
              <a:ext uri="{FF2B5EF4-FFF2-40B4-BE49-F238E27FC236}">
                <a16:creationId xmlns:a16="http://schemas.microsoft.com/office/drawing/2014/main" id="{524B3C28-A224-25B8-44FE-6A5E8850AF68}"/>
              </a:ext>
            </a:extLst>
          </p:cNvPr>
          <p:cNvPicPr>
            <a:picLocks noChangeAspect="1"/>
          </p:cNvPicPr>
          <p:nvPr/>
        </p:nvPicPr>
        <p:blipFill>
          <a:blip r:embed="rId7"/>
          <a:stretch>
            <a:fillRect/>
          </a:stretch>
        </p:blipFill>
        <p:spPr>
          <a:xfrm>
            <a:off x="10214676" y="4538147"/>
            <a:ext cx="1479935" cy="1227922"/>
          </a:xfrm>
          <a:prstGeom prst="rect">
            <a:avLst/>
          </a:prstGeom>
        </p:spPr>
      </p:pic>
      <p:sp>
        <p:nvSpPr>
          <p:cNvPr id="8" name="TextBox 7">
            <a:extLst>
              <a:ext uri="{FF2B5EF4-FFF2-40B4-BE49-F238E27FC236}">
                <a16:creationId xmlns:a16="http://schemas.microsoft.com/office/drawing/2014/main" id="{697B0EAF-B89C-D1E5-52D5-5ABE786B5B2E}"/>
              </a:ext>
            </a:extLst>
          </p:cNvPr>
          <p:cNvSpPr txBox="1"/>
          <p:nvPr/>
        </p:nvSpPr>
        <p:spPr>
          <a:xfrm>
            <a:off x="10702757" y="5852162"/>
            <a:ext cx="136780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DSI</a:t>
            </a:r>
          </a:p>
        </p:txBody>
      </p:sp>
      <p:grpSp>
        <p:nvGrpSpPr>
          <p:cNvPr id="14" name="Group 13">
            <a:extLst>
              <a:ext uri="{FF2B5EF4-FFF2-40B4-BE49-F238E27FC236}">
                <a16:creationId xmlns:a16="http://schemas.microsoft.com/office/drawing/2014/main" id="{6EBB6CCC-5BAF-94E8-02A9-6C336967958A}"/>
              </a:ext>
            </a:extLst>
          </p:cNvPr>
          <p:cNvGrpSpPr/>
          <p:nvPr/>
        </p:nvGrpSpPr>
        <p:grpSpPr>
          <a:xfrm>
            <a:off x="10954814" y="856905"/>
            <a:ext cx="1074383" cy="746856"/>
            <a:chOff x="10987618" y="59026"/>
            <a:chExt cx="1074383" cy="746856"/>
          </a:xfrm>
        </p:grpSpPr>
        <p:sp>
          <p:nvSpPr>
            <p:cNvPr id="11" name="Rectangle 10">
              <a:extLst>
                <a:ext uri="{FF2B5EF4-FFF2-40B4-BE49-F238E27FC236}">
                  <a16:creationId xmlns:a16="http://schemas.microsoft.com/office/drawing/2014/main" id="{C223104C-631F-F976-ECE1-ABBB1086F655}"/>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flag with black and blue stripes&#10;&#10;Description automatically generated">
              <a:extLst>
                <a:ext uri="{FF2B5EF4-FFF2-40B4-BE49-F238E27FC236}">
                  <a16:creationId xmlns:a16="http://schemas.microsoft.com/office/drawing/2014/main" id="{9B94BFD3-52B1-2154-8D8A-25F4786E9E5A}"/>
                </a:ext>
              </a:extLst>
            </p:cNvPr>
            <p:cNvPicPr>
              <a:picLocks noChangeAspect="1"/>
            </p:cNvPicPr>
            <p:nvPr/>
          </p:nvPicPr>
          <p:blipFill>
            <a:blip r:embed="rId8"/>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17644506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3933-60B3-FF27-710A-92BF5D2D034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5FA8378F-323A-ACAC-0F2C-9816B01D0F15}"/>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D627261B-D1D6-22BC-D80C-EC37E95EE236}"/>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AC5C1F48-6793-91DF-0C30-D29BF9DF01C3}"/>
              </a:ext>
            </a:extLst>
          </p:cNvPr>
          <p:cNvSpPr txBox="1"/>
          <p:nvPr/>
        </p:nvSpPr>
        <p:spPr>
          <a:xfrm>
            <a:off x="559198" y="1842616"/>
            <a:ext cx="5418075" cy="4797589"/>
          </a:xfrm>
          <a:prstGeom prst="rect">
            <a:avLst/>
          </a:prstGeom>
          <a:noFill/>
        </p:spPr>
        <p:txBody>
          <a:bodyPr wrap="square" lIns="91440" tIns="45720" rIns="91440" bIns="45720" rtlCol="0" anchor="t">
            <a:spAutoFit/>
          </a:bodyPr>
          <a:lstStyle/>
          <a:p>
            <a:r>
              <a:rPr lang="en-US" sz="1600" b="1" dirty="0">
                <a:ea typeface="DM Sans"/>
                <a:cs typeface="DM Sans"/>
                <a:sym typeface="DM Sans"/>
              </a:rPr>
              <a:t>Why Universal furnace control boards are the way to go?</a:t>
            </a:r>
            <a:endParaRPr lang="en-US" sz="1600" dirty="0"/>
          </a:p>
          <a:p>
            <a:pPr marL="285750" indent="-285750">
              <a:buFont typeface="Arial"/>
              <a:buChar char="•"/>
            </a:pPr>
            <a:r>
              <a:rPr lang="en-US" sz="1400" dirty="0">
                <a:ea typeface="DM Sans"/>
                <a:cs typeface="DM Sans"/>
              </a:rPr>
              <a:t>Reduces truck stock inventory</a:t>
            </a:r>
          </a:p>
          <a:p>
            <a:pPr marL="285750" indent="-285750">
              <a:buFont typeface="Arial"/>
              <a:buChar char="•"/>
            </a:pPr>
            <a:r>
              <a:rPr lang="en-US" sz="1400" dirty="0">
                <a:ea typeface="DM Sans"/>
                <a:cs typeface="DM Sans"/>
              </a:rPr>
              <a:t>Eliminates trips back and forth to distributors</a:t>
            </a:r>
          </a:p>
          <a:p>
            <a:pPr marL="285750" indent="-285750">
              <a:buFont typeface="Arial"/>
              <a:buChar char="•"/>
            </a:pPr>
            <a:r>
              <a:rPr lang="en-US" sz="1400" dirty="0">
                <a:ea typeface="DM Sans"/>
                <a:cs typeface="DM Sans"/>
              </a:rPr>
              <a:t>Reduces inaccurate crosses by offering a single affordable solution to OEM boards</a:t>
            </a:r>
            <a:r>
              <a:rPr lang="en-US" sz="1400" dirty="0">
                <a:ea typeface="DM Sans"/>
                <a:cs typeface="DM Sans"/>
                <a:sym typeface="DM Sans"/>
              </a:rPr>
              <a:t>  </a:t>
            </a:r>
            <a:endParaRPr lang="en-US" sz="1400" dirty="0">
              <a:ea typeface="DM Sans"/>
              <a:cs typeface="DM Sans"/>
            </a:endParaRP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Furnace Boards</a:t>
            </a:r>
            <a:endParaRPr lang="en-US" sz="1600" b="1" dirty="0"/>
          </a:p>
          <a:p>
            <a:pPr marL="285750" indent="-285750">
              <a:buFont typeface="Arial"/>
              <a:buChar char="•"/>
            </a:pPr>
            <a:r>
              <a:rPr lang="en-US" sz="1400" dirty="0"/>
              <a:t>Proudly assembled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increasing reliability</a:t>
            </a:r>
          </a:p>
          <a:p>
            <a:pPr marL="285750" indent="-285750">
              <a:buFont typeface="Arial"/>
              <a:buChar char="•"/>
            </a:pPr>
            <a:r>
              <a:rPr lang="en-US" sz="1400" dirty="0"/>
              <a:t>Complete with all the required cables to easily fit over 200 furnace boards</a:t>
            </a:r>
          </a:p>
          <a:p>
            <a:pPr marL="285750" indent="-285750">
              <a:buFont typeface="Arial"/>
              <a:buChar char="•"/>
            </a:pPr>
            <a:r>
              <a:rPr lang="en-US" sz="1400" dirty="0"/>
              <a:t>U.S. based live technical support with real technicians instead of artificial intelligence</a:t>
            </a:r>
          </a:p>
          <a:p>
            <a:pPr marL="285750" indent="-285750">
              <a:buFont typeface="Arial"/>
              <a:buChar char="•"/>
            </a:pPr>
            <a:endParaRPr lang="en-US" sz="1400"/>
          </a:p>
          <a:p>
            <a:r>
              <a:rPr lang="en-US" sz="1600" b="1" dirty="0"/>
              <a:t>Operation</a:t>
            </a:r>
            <a:endParaRPr lang="en-US" dirty="0"/>
          </a:p>
          <a:p>
            <a:pPr marL="285750" indent="-285750">
              <a:buFont typeface="Arial"/>
              <a:buChar char="•"/>
            </a:pPr>
            <a:r>
              <a:rPr lang="en-US" sz="1400" dirty="0"/>
              <a:t>The board controls all functions of the furnace including  timing, trial for ignition, gas valve, system safety switches, flame sensing and provides 100% lockout safety</a:t>
            </a:r>
          </a:p>
          <a:p>
            <a:endParaRPr lang="en-US"/>
          </a:p>
        </p:txBody>
      </p:sp>
      <p:pic>
        <p:nvPicPr>
          <p:cNvPr id="4" name="Picture 3" descr="A close-up of a computer circuit board&#10;&#10;AI-generated content may be incorrect.">
            <a:extLst>
              <a:ext uri="{FF2B5EF4-FFF2-40B4-BE49-F238E27FC236}">
                <a16:creationId xmlns:a16="http://schemas.microsoft.com/office/drawing/2014/main" id="{3280EC7D-3635-C635-7944-EE28BC556CCA}"/>
              </a:ext>
            </a:extLst>
          </p:cNvPr>
          <p:cNvPicPr>
            <a:picLocks noChangeAspect="1"/>
          </p:cNvPicPr>
          <p:nvPr/>
        </p:nvPicPr>
        <p:blipFill>
          <a:blip r:embed="rId5"/>
          <a:stretch>
            <a:fillRect/>
          </a:stretch>
        </p:blipFill>
        <p:spPr>
          <a:xfrm>
            <a:off x="6087752" y="1463555"/>
            <a:ext cx="1814034" cy="1889194"/>
          </a:xfrm>
          <a:prstGeom prst="rect">
            <a:avLst/>
          </a:prstGeom>
        </p:spPr>
      </p:pic>
      <p:sp>
        <p:nvSpPr>
          <p:cNvPr id="6" name="Title 1">
            <a:extLst>
              <a:ext uri="{FF2B5EF4-FFF2-40B4-BE49-F238E27FC236}">
                <a16:creationId xmlns:a16="http://schemas.microsoft.com/office/drawing/2014/main" id="{6F7D9900-B0AA-C9BD-FC5D-6FEFD71419BF}"/>
              </a:ext>
            </a:extLst>
          </p:cNvPr>
          <p:cNvSpPr txBox="1">
            <a:spLocks/>
          </p:cNvSpPr>
          <p:nvPr/>
        </p:nvSpPr>
        <p:spPr>
          <a:xfrm>
            <a:off x="454417" y="760763"/>
            <a:ext cx="7163907"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ICM2812-KIT Universal Hot Surface Ignition Furnace Control board</a:t>
            </a:r>
            <a:endParaRPr lang="en-US" sz="3200" b="1">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FBD38D79-5B72-F003-FB47-DCC1E350DC3D}"/>
              </a:ext>
            </a:extLst>
          </p:cNvPr>
          <p:cNvSpPr/>
          <p:nvPr/>
        </p:nvSpPr>
        <p:spPr>
          <a:xfrm>
            <a:off x="8103201" y="-26270"/>
            <a:ext cx="4090619" cy="427349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Redundant </a:t>
            </a:r>
            <a:r>
              <a:rPr lang="en-US" sz="1400" dirty="0">
                <a:solidFill>
                  <a:srgbClr val="FFFFFF"/>
                </a:solidFill>
                <a:latin typeface="Aptos"/>
                <a:ea typeface="Arial"/>
                <a:cs typeface="Arial"/>
              </a:rPr>
              <a:t>gas</a:t>
            </a:r>
            <a:r>
              <a:rPr lang="en-US" sz="1400" baseline="0" dirty="0">
                <a:solidFill>
                  <a:srgbClr val="FFFFFF"/>
                </a:solidFill>
                <a:latin typeface="Aptos"/>
                <a:ea typeface="Arial"/>
                <a:cs typeface="Arial"/>
              </a:rPr>
              <a:t> valve </a:t>
            </a:r>
            <a:r>
              <a:rPr lang="en-US" sz="1400" dirty="0">
                <a:solidFill>
                  <a:srgbClr val="FFFFFF"/>
                </a:solidFill>
                <a:latin typeface="Aptos"/>
                <a:ea typeface="Arial"/>
                <a:cs typeface="Arial"/>
              </a:rPr>
              <a:t>safety</a:t>
            </a:r>
            <a:r>
              <a:rPr lang="en-US" sz="1400" baseline="0" dirty="0">
                <a:solidFill>
                  <a:srgbClr val="FFFFFF"/>
                </a:solidFill>
                <a:latin typeface="Aptos"/>
                <a:ea typeface="Arial"/>
                <a:cs typeface="Arial"/>
              </a:rPr>
              <a:t> design​</a:t>
            </a:r>
            <a:r>
              <a:rPr lang="en-US" sz="1400" dirty="0">
                <a:latin typeface="Aptos"/>
                <a:ea typeface="Arial"/>
                <a:cs typeface="Arial"/>
              </a:rPr>
              <a:t>​</a:t>
            </a:r>
          </a:p>
          <a:p>
            <a:pPr marL="285750" indent="-285750">
              <a:buFont typeface="Wingdings"/>
              <a:buChar char="ü"/>
            </a:pPr>
            <a:r>
              <a:rPr lang="en-US" sz="1400" baseline="0" dirty="0">
                <a:solidFill>
                  <a:srgbClr val="FFFFFF"/>
                </a:solidFill>
                <a:latin typeface="Aptos"/>
                <a:ea typeface="Arial"/>
                <a:cs typeface="Arial"/>
              </a:rPr>
              <a:t>Double sided plated </a:t>
            </a:r>
            <a:r>
              <a:rPr lang="en-US" sz="1400" dirty="0">
                <a:solidFill>
                  <a:srgbClr val="FFFFFF"/>
                </a:solidFill>
                <a:latin typeface="Aptos"/>
                <a:ea typeface="Arial"/>
                <a:cs typeface="Arial"/>
              </a:rPr>
              <a:t>through hole</a:t>
            </a:r>
            <a:r>
              <a:rPr lang="en-US" sz="1400" baseline="0" dirty="0">
                <a:solidFill>
                  <a:srgbClr val="FFFFFF"/>
                </a:solidFill>
                <a:latin typeface="Aptos"/>
                <a:ea typeface="Arial"/>
                <a:cs typeface="Arial"/>
              </a:rPr>
              <a:t> board </a:t>
            </a:r>
            <a:r>
              <a:rPr lang="en-US" sz="1400" dirty="0">
                <a:solidFill>
                  <a:srgbClr val="FFFFFF"/>
                </a:solidFill>
                <a:latin typeface="Aptos"/>
                <a:ea typeface="Arial"/>
                <a:cs typeface="Arial"/>
              </a:rPr>
              <a:t>construction</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Fault memory​</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​Agency certified</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Hot </a:t>
            </a:r>
            <a:r>
              <a:rPr lang="en-US" sz="1400" dirty="0">
                <a:solidFill>
                  <a:srgbClr val="FFFFFF"/>
                </a:solidFill>
                <a:latin typeface="Aptos"/>
                <a:ea typeface="Arial"/>
                <a:cs typeface="Arial"/>
              </a:rPr>
              <a:t>surface</a:t>
            </a:r>
            <a:r>
              <a:rPr lang="en-US" sz="1400" baseline="0" dirty="0">
                <a:solidFill>
                  <a:srgbClr val="FFFFFF"/>
                </a:solidFill>
                <a:latin typeface="Aptos"/>
                <a:ea typeface="Arial"/>
                <a:cs typeface="Arial"/>
              </a:rPr>
              <a:t> ignition</a:t>
            </a:r>
            <a:r>
              <a:rPr lang="en-US" sz="1400" dirty="0">
                <a:latin typeface="Aptos"/>
                <a:ea typeface="Arial"/>
                <a:cs typeface="Arial"/>
              </a:rPr>
              <a:t>​</a:t>
            </a:r>
          </a:p>
          <a:p>
            <a:pPr marL="285750" lvl="0" indent="-285750" rtl="0">
              <a:buFont typeface="Wingdings"/>
              <a:buChar char="ü"/>
            </a:pPr>
            <a:r>
              <a:rPr lang="en-US" sz="1400" baseline="0" dirty="0">
                <a:solidFill>
                  <a:srgbClr val="FFFFFF"/>
                </a:solidFill>
                <a:latin typeface="Aptos"/>
                <a:ea typeface="Arial"/>
                <a:cs typeface="Arial"/>
              </a:rPr>
              <a:t>Compatible with over 200 crosses</a:t>
            </a:r>
            <a:r>
              <a:rPr lang="en-US" sz="1400" dirty="0">
                <a:latin typeface="Aptos"/>
                <a:ea typeface="Arial"/>
                <a:cs typeface="Arial"/>
              </a:rPr>
              <a:t>​</a:t>
            </a:r>
          </a:p>
          <a:p>
            <a:pPr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a:t>
            </a:r>
          </a:p>
          <a:p>
            <a:pPr marL="285750" lvl="0" indent="-285750" rtl="0">
              <a:buFont typeface="Wingdings"/>
              <a:buChar char="ü"/>
            </a:pPr>
            <a:r>
              <a:rPr lang="en-US" sz="1400" b="1" baseline="0" dirty="0">
                <a:solidFill>
                  <a:srgbClr val="FFFFFF"/>
                </a:solidFill>
                <a:latin typeface="Aptos"/>
                <a:ea typeface="Arial"/>
                <a:cs typeface="Arial"/>
              </a:rPr>
              <a:t>Input:​</a:t>
            </a:r>
            <a:r>
              <a:rPr lang="en-US" sz="1400" b="1"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Line Voltage: 120 VAC​</a:t>
            </a:r>
            <a:r>
              <a:rPr lang="en-US" sz="1400"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Control Voltage: 18 – 30 VAC​</a:t>
            </a:r>
            <a:r>
              <a:rPr lang="en-US" sz="1400" dirty="0">
                <a:latin typeface="Aptos"/>
                <a:ea typeface="Arial"/>
                <a:cs typeface="Arial"/>
              </a:rPr>
              <a:t>​</a:t>
            </a:r>
          </a:p>
          <a:p>
            <a:pPr marL="285750" indent="-285750">
              <a:buFont typeface="Wingdings"/>
              <a:buChar char="ü"/>
            </a:pPr>
            <a:r>
              <a:rPr lang="en-US" sz="1400" b="1" baseline="0" dirty="0">
                <a:solidFill>
                  <a:srgbClr val="FFFFFF"/>
                </a:solidFill>
                <a:latin typeface="Aptos"/>
                <a:ea typeface="Arial"/>
                <a:cs typeface="Arial"/>
              </a:rPr>
              <a:t>Output:​</a:t>
            </a:r>
            <a:r>
              <a:rPr lang="en-US" sz="1400" b="1"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Type: Relay</a:t>
            </a:r>
            <a:r>
              <a:rPr lang="en-US" sz="1400" dirty="0">
                <a:latin typeface="Aptos"/>
                <a:ea typeface="Arial"/>
                <a:cs typeface="Arial"/>
              </a:rPr>
              <a:t>​</a:t>
            </a:r>
            <a:br>
              <a:rPr lang="en-US" sz="1400" dirty="0">
                <a:latin typeface="Aptos"/>
                <a:ea typeface="Arial"/>
                <a:cs typeface="Arial"/>
              </a:rPr>
            </a:br>
            <a:r>
              <a:rPr lang="en-US" sz="1400" baseline="0" dirty="0">
                <a:solidFill>
                  <a:srgbClr val="FFFFFF"/>
                </a:solidFill>
                <a:latin typeface="Aptos"/>
                <a:ea typeface="Arial"/>
                <a:cs typeface="Arial"/>
              </a:rPr>
              <a:t>• </a:t>
            </a:r>
            <a:r>
              <a:rPr lang="en-US" sz="1400" dirty="0">
                <a:solidFill>
                  <a:srgbClr val="FFFFFF"/>
                </a:solidFill>
                <a:latin typeface="Aptos"/>
                <a:ea typeface="Arial"/>
                <a:cs typeface="Arial"/>
              </a:rPr>
              <a:t>Blower motor: 9.5 FLA</a:t>
            </a:r>
            <a:r>
              <a:rPr lang="en-US" sz="1400" baseline="0" dirty="0">
                <a:solidFill>
                  <a:srgbClr val="FFFFFF"/>
                </a:solidFill>
                <a:latin typeface="Aptos"/>
                <a:ea typeface="Arial"/>
                <a:cs typeface="Arial"/>
              </a:rPr>
              <a:t> @</a:t>
            </a:r>
            <a:r>
              <a:rPr lang="en-US" sz="1400" dirty="0">
                <a:latin typeface="Aptos"/>
                <a:ea typeface="Arial"/>
                <a:cs typeface="Arial"/>
              </a:rPr>
              <a:t>​ 120VAC</a:t>
            </a:r>
          </a:p>
          <a:p>
            <a:r>
              <a:rPr lang="en-US" sz="1600" b="1" dirty="0">
                <a:solidFill>
                  <a:srgbClr val="3CA1D5"/>
                </a:solidFill>
                <a:cs typeface="Arial"/>
              </a:rPr>
              <a:t>REPLACES:</a:t>
            </a:r>
            <a:r>
              <a:rPr lang="en-US" sz="1600" dirty="0">
                <a:cs typeface="Arial"/>
              </a:rPr>
              <a:t>  </a:t>
            </a:r>
          </a:p>
          <a:p>
            <a:r>
              <a:rPr lang="en-US" sz="1050" dirty="0">
                <a:cs typeface="Arial"/>
              </a:rPr>
              <a:t>White Rogers 50M26U-843U and over 200 popular furnace boards including  Carrier, Rheem, Nordyne, Goodman, Trane etc.</a:t>
            </a:r>
          </a:p>
        </p:txBody>
      </p:sp>
      <p:pic>
        <p:nvPicPr>
          <p:cNvPr id="3" name="Picture 2" descr="A diagram of a wiring diagram&#10;&#10;AI-generated content may be incorrect.">
            <a:extLst>
              <a:ext uri="{FF2B5EF4-FFF2-40B4-BE49-F238E27FC236}">
                <a16:creationId xmlns:a16="http://schemas.microsoft.com/office/drawing/2014/main" id="{9832154B-9AEB-6F42-6A6F-4A4CB31BBBAE}"/>
              </a:ext>
            </a:extLst>
          </p:cNvPr>
          <p:cNvPicPr>
            <a:picLocks noChangeAspect="1"/>
          </p:cNvPicPr>
          <p:nvPr/>
        </p:nvPicPr>
        <p:blipFill>
          <a:blip r:embed="rId6"/>
          <a:stretch>
            <a:fillRect/>
          </a:stretch>
        </p:blipFill>
        <p:spPr>
          <a:xfrm>
            <a:off x="6573914" y="4233919"/>
            <a:ext cx="5617570" cy="2163439"/>
          </a:xfrm>
          <a:prstGeom prst="rect">
            <a:avLst/>
          </a:prstGeom>
        </p:spPr>
      </p:pic>
      <p:pic>
        <p:nvPicPr>
          <p:cNvPr id="5" name="Picture 4" descr="A white and blue tool&#10;&#10;Description automatically generated">
            <a:extLst>
              <a:ext uri="{FF2B5EF4-FFF2-40B4-BE49-F238E27FC236}">
                <a16:creationId xmlns:a16="http://schemas.microsoft.com/office/drawing/2014/main" id="{797E8EAD-40DE-5F12-069E-5928D230DD8A}"/>
              </a:ext>
            </a:extLst>
          </p:cNvPr>
          <p:cNvPicPr>
            <a:picLocks noChangeAspect="1"/>
          </p:cNvPicPr>
          <p:nvPr/>
        </p:nvPicPr>
        <p:blipFill>
          <a:blip r:embed="rId7"/>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949DD937-1358-6830-6946-3475E30DD701}"/>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DDF2AF7D-119B-33CA-0D4D-13BE86870AD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E173689-9B5E-B098-4496-3D2676FBD61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285860C5-E72A-3ACA-1203-2BAF041310B9}"/>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DB57120-A4A7-880C-DD71-C27623B7E1E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070C235-5E6B-32B8-A43F-0DC421DF524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0509A782-5241-85D5-D133-5AEAB1F09D8D}"/>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6FFFC248-AC60-F695-E752-90AFBEFB097F}"/>
              </a:ext>
            </a:extLst>
          </p:cNvPr>
          <p:cNvGrpSpPr/>
          <p:nvPr/>
        </p:nvGrpSpPr>
        <p:grpSpPr>
          <a:xfrm>
            <a:off x="10907874" y="2052631"/>
            <a:ext cx="1074383" cy="746856"/>
            <a:chOff x="10987618" y="59026"/>
            <a:chExt cx="1074383" cy="746856"/>
          </a:xfrm>
        </p:grpSpPr>
        <p:sp>
          <p:nvSpPr>
            <p:cNvPr id="20" name="Rectangle 19">
              <a:extLst>
                <a:ext uri="{FF2B5EF4-FFF2-40B4-BE49-F238E27FC236}">
                  <a16:creationId xmlns:a16="http://schemas.microsoft.com/office/drawing/2014/main" id="{B435FE01-893F-20DA-B6A3-18A0D70EFC9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881D18E0-60E7-381D-1E5C-531439B05A69}"/>
                </a:ext>
              </a:extLst>
            </p:cNvPr>
            <p:cNvPicPr>
              <a:picLocks noChangeAspect="1"/>
            </p:cNvPicPr>
            <p:nvPr/>
          </p:nvPicPr>
          <p:blipFill>
            <a:blip r:embed="rId8"/>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34218307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F7B4-2DE4-32FF-7DA5-1393AD0DBF26}"/>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A5F9E0F-09DF-65BD-7678-84317FA8AF6A}"/>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2CE90BE6-5A6A-C4AB-AC30-248D8FAFD002}"/>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6C0D495C-0524-66A3-F668-E30216803A5B}"/>
              </a:ext>
            </a:extLst>
          </p:cNvPr>
          <p:cNvSpPr txBox="1"/>
          <p:nvPr/>
        </p:nvSpPr>
        <p:spPr>
          <a:xfrm>
            <a:off x="246849" y="1482573"/>
            <a:ext cx="7629468" cy="3477875"/>
          </a:xfrm>
          <a:prstGeom prst="rect">
            <a:avLst/>
          </a:prstGeom>
          <a:noFill/>
        </p:spPr>
        <p:txBody>
          <a:bodyPr wrap="square" lIns="91440" tIns="45720" rIns="91440" bIns="45720" rtlCol="0" anchor="t">
            <a:spAutoFit/>
          </a:bodyPr>
          <a:lstStyle/>
          <a:p>
            <a:r>
              <a:rPr lang="en-US" sz="1600" b="1">
                <a:ea typeface="DM Sans"/>
                <a:cs typeface="DM Sans"/>
              </a:rPr>
              <a:t>Hot surface Ignition (HSI)</a:t>
            </a:r>
            <a:endParaRPr lang="en-US" sz="1600" b="1">
              <a:ea typeface="DM Sans"/>
              <a:cs typeface="DM Sans"/>
              <a:sym typeface="DM Sans"/>
            </a:endParaRPr>
          </a:p>
          <a:p>
            <a:pPr marL="285750" indent="-285750">
              <a:buFont typeface="Arial"/>
              <a:buChar char="•"/>
            </a:pPr>
            <a:r>
              <a:rPr lang="en-US" sz="1400">
                <a:ea typeface="DM Sans"/>
                <a:cs typeface="DM Sans"/>
              </a:rPr>
              <a:t>Use a high resistance element which glows red hot to provide the means to ignite natural gas in a natural gas furnace</a:t>
            </a:r>
          </a:p>
          <a:p>
            <a:pPr marL="285750" indent="-285750">
              <a:buFont typeface="Arial"/>
              <a:buChar char="•"/>
            </a:pPr>
            <a:endParaRPr lang="en-US" sz="1400">
              <a:ea typeface="DM Sans"/>
              <a:cs typeface="DM Sans"/>
              <a:sym typeface="DM Sans"/>
            </a:endParaRPr>
          </a:p>
          <a:p>
            <a:r>
              <a:rPr lang="en-US" sz="1600" b="1">
                <a:ea typeface="DM Sans"/>
                <a:cs typeface="DM Sans"/>
                <a:sym typeface="DM Sans"/>
              </a:rPr>
              <a:t>The value of  choosing ICM controls HSI Furnace Boards</a:t>
            </a:r>
            <a:endParaRPr lang="en-US" sz="1600" b="1"/>
          </a:p>
          <a:p>
            <a:pPr marL="285750" indent="-285750">
              <a:buFont typeface="Arial"/>
              <a:buChar char="•"/>
            </a:pPr>
            <a:r>
              <a:rPr lang="en-US" sz="1400"/>
              <a:t>Proudly assembled &amp; engineered  in USA </a:t>
            </a:r>
          </a:p>
          <a:p>
            <a:pPr marL="285750" indent="-285750">
              <a:buFont typeface="Arial"/>
              <a:buChar char="•"/>
            </a:pPr>
            <a:r>
              <a:rPr lang="en-US" sz="1400"/>
              <a:t>Meets stringent agency requirements for safety </a:t>
            </a:r>
          </a:p>
          <a:p>
            <a:pPr marL="285750" indent="-285750">
              <a:buFont typeface="Arial"/>
              <a:buChar char="•"/>
            </a:pPr>
            <a:r>
              <a:rPr lang="en-US" sz="1400"/>
              <a:t>Durable circuit board design and construction ensures strong connections and increased reliability</a:t>
            </a:r>
          </a:p>
          <a:p>
            <a:pPr marL="285750" indent="-285750">
              <a:buFont typeface="Arial"/>
              <a:buChar char="•"/>
            </a:pPr>
            <a:r>
              <a:rPr lang="en-US" sz="1400"/>
              <a:t>U.S. based technical support with real technicians instead of artificial intelligence</a:t>
            </a:r>
          </a:p>
          <a:p>
            <a:pPr marL="285750" indent="-285750">
              <a:buFont typeface="Arial"/>
              <a:buChar char="•"/>
            </a:pPr>
            <a:endParaRPr lang="en-US" sz="1400"/>
          </a:p>
          <a:p>
            <a:r>
              <a:rPr lang="en-US" sz="1600" b="1"/>
              <a:t>Operation</a:t>
            </a:r>
            <a:endParaRPr lang="en-US"/>
          </a:p>
          <a:p>
            <a:pPr marL="285750" indent="-285750">
              <a:buFont typeface="Arial"/>
              <a:buChar char="•"/>
            </a:pPr>
            <a:r>
              <a:rPr lang="en-US" sz="1400"/>
              <a:t>The board controls all functions of the furnace including  timing, trial for ignition, gas valve, system safety switches, flame sensing and provides 100% lockout safety</a:t>
            </a:r>
          </a:p>
          <a:p>
            <a:endParaRPr lang="en-US"/>
          </a:p>
        </p:txBody>
      </p:sp>
      <p:sp>
        <p:nvSpPr>
          <p:cNvPr id="6" name="Title 1">
            <a:extLst>
              <a:ext uri="{FF2B5EF4-FFF2-40B4-BE49-F238E27FC236}">
                <a16:creationId xmlns:a16="http://schemas.microsoft.com/office/drawing/2014/main" id="{80A3E5FC-9D75-62BC-EEF9-E972BB48761D}"/>
              </a:ext>
            </a:extLst>
          </p:cNvPr>
          <p:cNvSpPr txBox="1">
            <a:spLocks/>
          </p:cNvSpPr>
          <p:nvPr/>
        </p:nvSpPr>
        <p:spPr>
          <a:xfrm>
            <a:off x="225157" y="688319"/>
            <a:ext cx="7848799" cy="875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Hot Surface Ignition Furnace Boards</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57702906-AA54-4062-9DDD-08D60BB0D852}"/>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7AEB4DA4-EBB1-A342-6651-A688BCD6BC6D}"/>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74A66A13-ED6E-0FE9-9FE8-D655F589A2EF}"/>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05050137-88C5-C985-F2DE-100267A32E83}"/>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A90EA819-1999-17D6-4B72-10126338D5FC}"/>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CD6634E2-A970-8C6F-3259-D18CB739B89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C86A062E-5C35-F71C-9D3F-CB1D3F2552FA}"/>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C1CABFAE-F15B-99B0-72B7-761B1969B62E}"/>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3E9E8096-DB0A-C00A-951B-3EA1D34A225B}"/>
              </a:ext>
            </a:extLst>
          </p:cNvPr>
          <p:cNvSpPr/>
          <p:nvPr/>
        </p:nvSpPr>
        <p:spPr>
          <a:xfrm>
            <a:off x="8101289" y="-56153"/>
            <a:ext cx="4092530"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E0D6325C-B19B-DBAC-7902-54A7A80DC895}"/>
              </a:ext>
            </a:extLst>
          </p:cNvPr>
          <p:cNvSpPr txBox="1"/>
          <p:nvPr/>
        </p:nvSpPr>
        <p:spPr>
          <a:xfrm>
            <a:off x="8372928" y="181428"/>
            <a:ext cx="3528785"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HOT SURFACE IGNITION BOARDS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Carrier </a:t>
            </a:r>
            <a:endParaRPr lang="en-US" sz="1400"/>
          </a:p>
          <a:p>
            <a:pPr marL="342900" indent="-342900">
              <a:buFont typeface="Arial,Sans-Serif"/>
              <a:buChar char="•"/>
            </a:pPr>
            <a:r>
              <a:rPr lang="en-US" sz="1400">
                <a:solidFill>
                  <a:srgbClr val="FFFFFF"/>
                </a:solidFill>
              </a:rPr>
              <a:t>White Rodgers </a:t>
            </a:r>
            <a:endParaRPr lang="en-US" sz="1400"/>
          </a:p>
          <a:p>
            <a:pPr marL="342900" indent="-342900">
              <a:buFont typeface="Arial,Sans-Serif"/>
              <a:buChar char="•"/>
            </a:pPr>
            <a:r>
              <a:rPr lang="en-US" sz="1400">
                <a:solidFill>
                  <a:srgbClr val="FFFFFF"/>
                </a:solidFill>
              </a:rPr>
              <a:t>Lennox </a:t>
            </a:r>
            <a:endParaRPr lang="en-US" sz="1400"/>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Trane </a:t>
            </a:r>
            <a:endParaRPr lang="en-US" sz="1400"/>
          </a:p>
          <a:p>
            <a:pPr marL="342900" indent="-342900">
              <a:buFont typeface="Arial,Sans-Serif"/>
              <a:buChar char="•"/>
            </a:pPr>
            <a:r>
              <a:rPr lang="en-US" sz="1400">
                <a:solidFill>
                  <a:srgbClr val="FFFFFF"/>
                </a:solidFill>
              </a:rPr>
              <a:t>UTEC </a:t>
            </a:r>
            <a:endParaRPr lang="en-US" sz="1400"/>
          </a:p>
          <a:p>
            <a:pPr marL="342900" indent="-342900">
              <a:buFont typeface="Arial,Sans-Serif"/>
              <a:buChar char="•"/>
            </a:pPr>
            <a:r>
              <a:rPr lang="en-US" sz="1400">
                <a:solidFill>
                  <a:srgbClr val="FFFFFF"/>
                </a:solidFill>
              </a:rPr>
              <a:t>ICP </a:t>
            </a:r>
            <a:endParaRPr lang="en-US" sz="1400"/>
          </a:p>
          <a:p>
            <a:pPr marL="342900" indent="-342900">
              <a:buFont typeface="Arial,Sans-Serif"/>
              <a:buChar char="•"/>
            </a:pPr>
            <a:r>
              <a:rPr lang="en-US" sz="1400">
                <a:solidFill>
                  <a:srgbClr val="FFFFFF"/>
                </a:solidFill>
              </a:rPr>
              <a:t>Rheem</a:t>
            </a:r>
            <a:endParaRPr lang="en-US" sz="1400"/>
          </a:p>
          <a:p>
            <a:pPr marL="342900" indent="-342900">
              <a:buFont typeface="Arial,Sans-Serif"/>
              <a:buChar char="•"/>
            </a:pPr>
            <a:r>
              <a:rPr lang="en-US" sz="1400">
                <a:solidFill>
                  <a:srgbClr val="FFFFFF"/>
                </a:solidFill>
              </a:rPr>
              <a:t>Nordyne </a:t>
            </a:r>
            <a:endParaRPr lang="en-US" sz="1400"/>
          </a:p>
          <a:p>
            <a:pPr marL="342900" indent="-342900">
              <a:buFont typeface="Arial,Sans-Serif"/>
              <a:buChar char="•"/>
            </a:pPr>
            <a:r>
              <a:rPr lang="en-US" sz="1400">
                <a:solidFill>
                  <a:srgbClr val="FFFFFF"/>
                </a:solidFill>
              </a:rPr>
              <a:t>Texas Instruments</a:t>
            </a:r>
            <a:endParaRPr lang="en-US" sz="1400"/>
          </a:p>
          <a:p>
            <a:pPr marL="342900" indent="-342900">
              <a:buFont typeface="Arial,Sans-Serif"/>
              <a:buChar char="•"/>
            </a:pPr>
            <a:endParaRPr lang="en-US" sz="1600"/>
          </a:p>
          <a:p>
            <a:r>
              <a:rPr lang="en-US" sz="1400">
                <a:solidFill>
                  <a:srgbClr val="FFFFFF"/>
                </a:solidFill>
              </a:rPr>
              <a:t>ICM Controls Hot Surface Ignition furnace boards and their cross references to OEM boards can be found on the ICM Controls website at www.icmcontrols.com</a:t>
            </a:r>
            <a:endParaRPr lang="en-US" sz="1400"/>
          </a:p>
        </p:txBody>
      </p:sp>
      <p:grpSp>
        <p:nvGrpSpPr>
          <p:cNvPr id="12" name="Group 11">
            <a:extLst>
              <a:ext uri="{FF2B5EF4-FFF2-40B4-BE49-F238E27FC236}">
                <a16:creationId xmlns:a16="http://schemas.microsoft.com/office/drawing/2014/main" id="{E0077F53-228B-612F-9E61-C675529CA1D7}"/>
              </a:ext>
            </a:extLst>
          </p:cNvPr>
          <p:cNvGrpSpPr/>
          <p:nvPr/>
        </p:nvGrpSpPr>
        <p:grpSpPr>
          <a:xfrm>
            <a:off x="10825222" y="1484129"/>
            <a:ext cx="1074383" cy="746856"/>
            <a:chOff x="10987618" y="59026"/>
            <a:chExt cx="1074383" cy="746856"/>
          </a:xfrm>
        </p:grpSpPr>
        <p:sp>
          <p:nvSpPr>
            <p:cNvPr id="7" name="Rectangle 6">
              <a:extLst>
                <a:ext uri="{FF2B5EF4-FFF2-40B4-BE49-F238E27FC236}">
                  <a16:creationId xmlns:a16="http://schemas.microsoft.com/office/drawing/2014/main" id="{C050F40C-757F-B03A-8ECF-FB2F32D125E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036019A9-34BC-C631-4E11-0708AED729D5}"/>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14" name="Picture 13" descr="A green circuit board with many different components&#10;&#10;AI-generated content may be incorrect.">
            <a:extLst>
              <a:ext uri="{FF2B5EF4-FFF2-40B4-BE49-F238E27FC236}">
                <a16:creationId xmlns:a16="http://schemas.microsoft.com/office/drawing/2014/main" id="{C07AC25C-BE00-5940-C4BB-40E1A00A8B66}"/>
              </a:ext>
            </a:extLst>
          </p:cNvPr>
          <p:cNvPicPr>
            <a:picLocks noChangeAspect="1"/>
          </p:cNvPicPr>
          <p:nvPr/>
        </p:nvPicPr>
        <p:blipFill>
          <a:blip r:embed="rId7"/>
          <a:stretch>
            <a:fillRect/>
          </a:stretch>
        </p:blipFill>
        <p:spPr>
          <a:xfrm rot="1140000">
            <a:off x="360414" y="4293932"/>
            <a:ext cx="2400916" cy="2166170"/>
          </a:xfrm>
          <a:prstGeom prst="rect">
            <a:avLst/>
          </a:prstGeom>
        </p:spPr>
      </p:pic>
      <p:sp>
        <p:nvSpPr>
          <p:cNvPr id="19" name="TextBox 18">
            <a:extLst>
              <a:ext uri="{FF2B5EF4-FFF2-40B4-BE49-F238E27FC236}">
                <a16:creationId xmlns:a16="http://schemas.microsoft.com/office/drawing/2014/main" id="{0FA06C5A-6A2A-7E4A-86B3-098E9B42393F}"/>
              </a:ext>
            </a:extLst>
          </p:cNvPr>
          <p:cNvSpPr txBox="1"/>
          <p:nvPr/>
        </p:nvSpPr>
        <p:spPr>
          <a:xfrm>
            <a:off x="866467" y="6009968"/>
            <a:ext cx="16591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ICM282B</a:t>
            </a:r>
          </a:p>
        </p:txBody>
      </p:sp>
      <p:pic>
        <p:nvPicPr>
          <p:cNvPr id="20" name="Picture 19" descr="A green circuit board with many different components&#10;&#10;AI-generated content may be incorrect.">
            <a:extLst>
              <a:ext uri="{FF2B5EF4-FFF2-40B4-BE49-F238E27FC236}">
                <a16:creationId xmlns:a16="http://schemas.microsoft.com/office/drawing/2014/main" id="{F36BE03E-6EE0-CDA7-6326-DF3E1F22FC12}"/>
              </a:ext>
            </a:extLst>
          </p:cNvPr>
          <p:cNvPicPr>
            <a:picLocks noChangeAspect="1"/>
          </p:cNvPicPr>
          <p:nvPr/>
        </p:nvPicPr>
        <p:blipFill>
          <a:blip r:embed="rId8"/>
          <a:stretch>
            <a:fillRect/>
          </a:stretch>
        </p:blipFill>
        <p:spPr>
          <a:xfrm rot="540000">
            <a:off x="2760098" y="4658646"/>
            <a:ext cx="1897013" cy="1535064"/>
          </a:xfrm>
          <a:prstGeom prst="rect">
            <a:avLst/>
          </a:prstGeom>
        </p:spPr>
      </p:pic>
      <p:sp>
        <p:nvSpPr>
          <p:cNvPr id="21" name="TextBox 20">
            <a:extLst>
              <a:ext uri="{FF2B5EF4-FFF2-40B4-BE49-F238E27FC236}">
                <a16:creationId xmlns:a16="http://schemas.microsoft.com/office/drawing/2014/main" id="{4405947A-EDED-F9DB-570A-9CEA7C5160BE}"/>
              </a:ext>
            </a:extLst>
          </p:cNvPr>
          <p:cNvSpPr txBox="1"/>
          <p:nvPr/>
        </p:nvSpPr>
        <p:spPr>
          <a:xfrm>
            <a:off x="3232353" y="6009968"/>
            <a:ext cx="16591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ICM280</a:t>
            </a:r>
          </a:p>
        </p:txBody>
      </p:sp>
      <p:pic>
        <p:nvPicPr>
          <p:cNvPr id="22" name="Picture 21" descr="A green circuit board with black and white components&#10;&#10;AI-generated content may be incorrect.">
            <a:extLst>
              <a:ext uri="{FF2B5EF4-FFF2-40B4-BE49-F238E27FC236}">
                <a16:creationId xmlns:a16="http://schemas.microsoft.com/office/drawing/2014/main" id="{DDCB0985-63FC-C5B5-7A88-D61C4A02E6DA}"/>
              </a:ext>
            </a:extLst>
          </p:cNvPr>
          <p:cNvPicPr>
            <a:picLocks noChangeAspect="1"/>
          </p:cNvPicPr>
          <p:nvPr/>
        </p:nvPicPr>
        <p:blipFill>
          <a:blip r:embed="rId9"/>
          <a:stretch>
            <a:fillRect/>
          </a:stretch>
        </p:blipFill>
        <p:spPr>
          <a:xfrm rot="2520000">
            <a:off x="4609389" y="4274075"/>
            <a:ext cx="2433485" cy="2230695"/>
          </a:xfrm>
          <a:prstGeom prst="rect">
            <a:avLst/>
          </a:prstGeom>
        </p:spPr>
      </p:pic>
      <p:sp>
        <p:nvSpPr>
          <p:cNvPr id="23" name="TextBox 22">
            <a:extLst>
              <a:ext uri="{FF2B5EF4-FFF2-40B4-BE49-F238E27FC236}">
                <a16:creationId xmlns:a16="http://schemas.microsoft.com/office/drawing/2014/main" id="{EE1C460A-B068-1566-473F-25DF6B522B77}"/>
              </a:ext>
            </a:extLst>
          </p:cNvPr>
          <p:cNvSpPr txBox="1"/>
          <p:nvPr/>
        </p:nvSpPr>
        <p:spPr>
          <a:xfrm>
            <a:off x="5241820" y="5973096"/>
            <a:ext cx="165919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t>ICM2910</a:t>
            </a:r>
          </a:p>
        </p:txBody>
      </p:sp>
    </p:spTree>
    <p:extLst>
      <p:ext uri="{BB962C8B-B14F-4D97-AF65-F5344CB8AC3E}">
        <p14:creationId xmlns:p14="http://schemas.microsoft.com/office/powerpoint/2010/main" val="3089856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81758-E1AF-0A42-4EAA-7FB0A359296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E756E75-374F-ED02-514A-3F58971BF244}"/>
              </a:ext>
            </a:extLst>
          </p:cNvPr>
          <p:cNvSpPr/>
          <p:nvPr/>
        </p:nvSpPr>
        <p:spPr>
          <a:xfrm>
            <a:off x="7819866" y="-36862"/>
            <a:ext cx="4373953" cy="4968229"/>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694DE490-2B2D-12A4-B868-21F2702C98E6}"/>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D13D0A59-9332-9EE6-AC71-23F79C4B7E26}"/>
              </a:ext>
            </a:extLst>
          </p:cNvPr>
          <p:cNvSpPr txBox="1">
            <a:spLocks/>
          </p:cNvSpPr>
          <p:nvPr/>
        </p:nvSpPr>
        <p:spPr>
          <a:xfrm>
            <a:off x="390709" y="690090"/>
            <a:ext cx="7035878" cy="9673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2D3750"/>
                </a:solidFill>
                <a:latin typeface="Aptos ExtraBold"/>
              </a:rPr>
              <a:t>ICM Delay on Break Timers</a:t>
            </a:r>
            <a:endParaRPr lang="en-US" sz="2800" b="1">
              <a:solidFill>
                <a:srgbClr val="2D3750"/>
              </a:solidFill>
              <a:latin typeface="Aptos ExtraBold" panose="020B0004020202020204" pitchFamily="34" charset="0"/>
            </a:endParaRPr>
          </a:p>
        </p:txBody>
      </p:sp>
      <p:pic>
        <p:nvPicPr>
          <p:cNvPr id="55" name="Picture 54" descr="A blue and black logo&#10;&#10;Description automatically generated">
            <a:extLst>
              <a:ext uri="{FF2B5EF4-FFF2-40B4-BE49-F238E27FC236}">
                <a16:creationId xmlns:a16="http://schemas.microsoft.com/office/drawing/2014/main" id="{39C59EA3-AC30-278B-122E-7B9F466D386C}"/>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79CB33EA-ACD0-D82D-1B33-B1FC560ACFAC}"/>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B17F3EB8-5805-A3D8-F533-AD2B1236CABE}"/>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433D71A4-A68A-0A34-51FA-50EEA3F4ACDC}"/>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1E541735-7919-4661-EA64-6FA6AC49AF6A}"/>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C798C07-167F-F71F-47BC-A710D41AD1D0}"/>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195F1BE7-AC8C-1B64-CAD7-379E8049DB63}"/>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CCF55E8C-CF05-28C7-83A2-D94D793424AF}"/>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DEAAC8F7-DEC4-2E93-E8A7-527BA1AF214E}"/>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A4E53C12-BD8A-D2DC-630D-F5D0C601B41D}"/>
              </a:ext>
            </a:extLst>
          </p:cNvPr>
          <p:cNvSpPr txBox="1"/>
          <p:nvPr/>
        </p:nvSpPr>
        <p:spPr>
          <a:xfrm>
            <a:off x="479409" y="1556286"/>
            <a:ext cx="5694397" cy="3416320"/>
          </a:xfrm>
          <a:prstGeom prst="rect">
            <a:avLst/>
          </a:prstGeom>
          <a:noFill/>
        </p:spPr>
        <p:txBody>
          <a:bodyPr wrap="square" lIns="91440" tIns="45720" rIns="91440" bIns="45720" rtlCol="0" anchor="t">
            <a:spAutoFit/>
          </a:bodyPr>
          <a:lstStyle/>
          <a:p>
            <a:r>
              <a:rPr lang="en-US" sz="1600" b="1" dirty="0">
                <a:latin typeface="Aptos Display"/>
                <a:ea typeface="DM Sans"/>
                <a:cs typeface="DM Sans"/>
                <a:sym typeface="DM Sans"/>
              </a:rPr>
              <a:t>Why do we need </a:t>
            </a:r>
            <a:r>
              <a:rPr lang="en-US" sz="1600" b="1" dirty="0">
                <a:solidFill>
                  <a:srgbClr val="2D3750"/>
                </a:solidFill>
                <a:latin typeface="Aptos Display"/>
              </a:rPr>
              <a:t>Delay on Break Timers</a:t>
            </a:r>
            <a:r>
              <a:rPr lang="en-US" sz="1600" b="1" dirty="0">
                <a:latin typeface="Aptos Display"/>
                <a:ea typeface="DM Sans"/>
                <a:cs typeface="DM Sans"/>
                <a:sym typeface="DM Sans"/>
              </a:rPr>
              <a:t>?</a:t>
            </a:r>
          </a:p>
          <a:p>
            <a:pPr marL="285750" indent="-285750">
              <a:buFont typeface="Arial" panose="020B0604020202020204" pitchFamily="34" charset="0"/>
              <a:buChar char="•"/>
            </a:pPr>
            <a:r>
              <a:rPr lang="en-US" sz="1400" dirty="0">
                <a:latin typeface="Aptos Display"/>
                <a:ea typeface="Calibri"/>
                <a:cs typeface="Calibri"/>
              </a:rPr>
              <a:t>Delay on Break timers will help to protect equipment from damage which can be caused by rapid short cycling.</a:t>
            </a:r>
          </a:p>
          <a:p>
            <a:endParaRPr lang="en-US" sz="1400" dirty="0">
              <a:latin typeface="Aptos Display"/>
              <a:ea typeface="Calibri"/>
              <a:cs typeface="Calibri"/>
            </a:endParaRPr>
          </a:p>
          <a:p>
            <a:r>
              <a:rPr lang="en-US" sz="1600" b="1" dirty="0">
                <a:latin typeface="Aptos Display"/>
                <a:ea typeface="DM Sans"/>
                <a:cs typeface="DM Sans"/>
                <a:sym typeface="DM Sans"/>
              </a:rPr>
              <a:t>The value of ICM </a:t>
            </a:r>
            <a:r>
              <a:rPr lang="en-US" sz="1600" b="1" dirty="0">
                <a:solidFill>
                  <a:srgbClr val="2D3750"/>
                </a:solidFill>
                <a:latin typeface="Aptos Display"/>
              </a:rPr>
              <a:t>Delay on Break Timers </a:t>
            </a:r>
          </a:p>
          <a:p>
            <a:pPr marL="285750" indent="-285750">
              <a:buFont typeface="Arial,Sans-Serif"/>
              <a:buChar char="•"/>
            </a:pPr>
            <a:r>
              <a:rPr lang="en-US" sz="1400" dirty="0">
                <a:latin typeface="Aptos"/>
              </a:rPr>
              <a:t>High quality circuit board construction and solid-state design means increased reliability</a:t>
            </a:r>
          </a:p>
          <a:p>
            <a:pPr marL="285750" indent="-285750">
              <a:buFont typeface="Arial,Sans-Serif"/>
              <a:buChar char="•"/>
            </a:pPr>
            <a:r>
              <a:rPr lang="en-US" sz="1400" dirty="0">
                <a:latin typeface="Aptos"/>
              </a:rPr>
              <a:t>Ultra low-cost alternative to more expensive devices</a:t>
            </a:r>
          </a:p>
          <a:p>
            <a:endParaRPr lang="en-US" sz="1400" dirty="0"/>
          </a:p>
          <a:p>
            <a:r>
              <a:rPr lang="en-US" sz="1600" b="1" dirty="0"/>
              <a:t>Operation</a:t>
            </a:r>
          </a:p>
          <a:p>
            <a:r>
              <a:rPr lang="en-US" sz="1400" dirty="0">
                <a:solidFill>
                  <a:srgbClr val="2D3750"/>
                </a:solidFill>
                <a:ea typeface="+mn-lt"/>
                <a:cs typeface="+mn-lt"/>
              </a:rPr>
              <a:t>Upon application of power, the load is energized. When the there is a loss of power, the load is de-energized and the delay period begins.</a:t>
            </a:r>
            <a:endParaRPr lang="en-US" dirty="0">
              <a:solidFill>
                <a:srgbClr val="2D3750"/>
              </a:solidFill>
              <a:ea typeface="+mn-lt"/>
              <a:cs typeface="+mn-lt"/>
            </a:endParaRPr>
          </a:p>
          <a:p>
            <a:r>
              <a:rPr lang="en-US" sz="1400" dirty="0">
                <a:solidFill>
                  <a:srgbClr val="2D3750"/>
                </a:solidFill>
                <a:ea typeface="+mn-lt"/>
                <a:cs typeface="+mn-lt"/>
              </a:rPr>
              <a:t>The load will not start during the delay period. Restart occurs after the delay period has elapsed.</a:t>
            </a:r>
            <a:endParaRPr lang="en-US" dirty="0">
              <a:solidFill>
                <a:srgbClr val="2D3750"/>
              </a:solidFill>
              <a:ea typeface="+mn-lt"/>
              <a:cs typeface="+mn-lt"/>
            </a:endParaRPr>
          </a:p>
          <a:p>
            <a:endParaRPr lang="en-US" sz="1400" dirty="0"/>
          </a:p>
        </p:txBody>
      </p:sp>
      <p:grpSp>
        <p:nvGrpSpPr>
          <p:cNvPr id="38" name="Group 37">
            <a:extLst>
              <a:ext uri="{FF2B5EF4-FFF2-40B4-BE49-F238E27FC236}">
                <a16:creationId xmlns:a16="http://schemas.microsoft.com/office/drawing/2014/main" id="{C843BA3B-0451-48D9-84CA-9C257EC20342}"/>
              </a:ext>
            </a:extLst>
          </p:cNvPr>
          <p:cNvGrpSpPr/>
          <p:nvPr/>
        </p:nvGrpSpPr>
        <p:grpSpPr>
          <a:xfrm>
            <a:off x="10852512" y="3571426"/>
            <a:ext cx="1074383" cy="746856"/>
            <a:chOff x="10987618" y="59026"/>
            <a:chExt cx="1074383" cy="746856"/>
          </a:xfrm>
        </p:grpSpPr>
        <p:sp>
          <p:nvSpPr>
            <p:cNvPr id="36" name="Rectangle 35">
              <a:extLst>
                <a:ext uri="{FF2B5EF4-FFF2-40B4-BE49-F238E27FC236}">
                  <a16:creationId xmlns:a16="http://schemas.microsoft.com/office/drawing/2014/main" id="{7E2C401E-3846-7944-901C-F5890959CA48}"/>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329A4316-57AD-CCB7-1A2F-02C874278B57}"/>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5" name="Picture 4" descr="A black square device with a red button&#10;&#10;AI-generated content may be incorrect.">
            <a:extLst>
              <a:ext uri="{FF2B5EF4-FFF2-40B4-BE49-F238E27FC236}">
                <a16:creationId xmlns:a16="http://schemas.microsoft.com/office/drawing/2014/main" id="{F0B99356-7FB5-CAF9-974F-E9A1923E32D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3165" y="948527"/>
            <a:ext cx="1460063" cy="146488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3467C437-6218-EC4E-E83D-E5F64BABB4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85463" y="2510190"/>
            <a:ext cx="1347442" cy="1347442"/>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FC095D-03D6-7DE4-9BD5-CD85A0914632}"/>
              </a:ext>
            </a:extLst>
          </p:cNvPr>
          <p:cNvSpPr txBox="1"/>
          <p:nvPr/>
        </p:nvSpPr>
        <p:spPr>
          <a:xfrm>
            <a:off x="7984144" y="158469"/>
            <a:ext cx="3943811" cy="5201424"/>
          </a:xfrm>
          <a:prstGeom prst="rect">
            <a:avLst/>
          </a:prstGeom>
          <a:noFill/>
        </p:spPr>
        <p:txBody>
          <a:bodyPr wrap="square" lIns="91440" tIns="45720" rIns="91440" bIns="45720" anchor="t">
            <a:spAutoFit/>
          </a:bodyPr>
          <a:lstStyle/>
          <a:p>
            <a:pPr lvl="0" rtl="0"/>
            <a:r>
              <a:rPr lang="en-US" sz="1600" b="1" baseline="0">
                <a:solidFill>
                  <a:srgbClr val="3CA1D5"/>
                </a:solidFill>
                <a:latin typeface="Aptos"/>
                <a:ea typeface="Arial"/>
                <a:cs typeface="Arial"/>
              </a:rPr>
              <a:t>ICM203 SPECIFICATIONS:</a:t>
            </a:r>
            <a:r>
              <a:rPr lang="en-US" sz="1600" baseline="0">
                <a:solidFill>
                  <a:srgbClr val="FFFFFF"/>
                </a:solidFill>
                <a:latin typeface="Aptos"/>
                <a:ea typeface="Arial"/>
                <a:cs typeface="Arial"/>
              </a:rPr>
              <a:t>​</a:t>
            </a:r>
            <a:r>
              <a:rPr lang="en-US" sz="1600">
                <a:latin typeface="Aptos"/>
                <a:ea typeface="Arial"/>
                <a:cs typeface="Arial"/>
              </a:rPr>
              <a:t>​ </a:t>
            </a:r>
          </a:p>
          <a:p>
            <a:pPr marL="285750" lvl="0" indent="-285750" rtl="0">
              <a:buFont typeface="Wingdings" panose="05000000000000000000" pitchFamily="2" charset="2"/>
              <a:buChar char="ü"/>
            </a:pPr>
            <a:r>
              <a:rPr lang="en-US" sz="1400" b="1">
                <a:solidFill>
                  <a:schemeClr val="bg1"/>
                </a:solidFill>
              </a:rPr>
              <a:t>Voltage: </a:t>
            </a:r>
            <a:r>
              <a:rPr lang="en-US" sz="1400">
                <a:solidFill>
                  <a:schemeClr val="bg1"/>
                </a:solidFill>
              </a:rPr>
              <a:t>18-240 VAC, 1.5 amps, 15A inrush, 40 mA holding current </a:t>
            </a:r>
          </a:p>
          <a:p>
            <a:pPr marL="285750" lvl="0" indent="-285750" rtl="0">
              <a:buFont typeface="Wingdings" panose="05000000000000000000" pitchFamily="2" charset="2"/>
              <a:buChar char="ü"/>
            </a:pPr>
            <a:r>
              <a:rPr lang="en-US" sz="1400">
                <a:solidFill>
                  <a:schemeClr val="bg1"/>
                </a:solidFill>
              </a:rPr>
              <a:t> </a:t>
            </a:r>
            <a:r>
              <a:rPr lang="en-US" sz="1400" b="1">
                <a:solidFill>
                  <a:schemeClr val="bg1"/>
                </a:solidFill>
              </a:rPr>
              <a:t>Frequency: </a:t>
            </a:r>
            <a:r>
              <a:rPr lang="en-US" sz="1400">
                <a:solidFill>
                  <a:schemeClr val="bg1"/>
                </a:solidFill>
              </a:rPr>
              <a:t>50/60 Hz </a:t>
            </a:r>
          </a:p>
          <a:p>
            <a:pPr marL="285750" lvl="0" indent="-285750" rtl="0">
              <a:buFont typeface="Wingdings" panose="05000000000000000000" pitchFamily="2" charset="2"/>
              <a:buChar char="ü"/>
            </a:pPr>
            <a:r>
              <a:rPr lang="en-US" sz="1400" b="1">
                <a:solidFill>
                  <a:schemeClr val="bg1"/>
                </a:solidFill>
              </a:rPr>
              <a:t>Adjustable delay: </a:t>
            </a:r>
            <a:r>
              <a:rPr lang="en-US" sz="1400">
                <a:solidFill>
                  <a:schemeClr val="bg1"/>
                </a:solidFill>
              </a:rPr>
              <a:t>.03-10 minutes (1.8-600 seconds) </a:t>
            </a:r>
          </a:p>
          <a:p>
            <a:pPr marL="285750" lvl="0" indent="-285750" rtl="0">
              <a:buFont typeface="Wingdings" panose="05000000000000000000" pitchFamily="2" charset="2"/>
              <a:buChar char="ü"/>
            </a:pPr>
            <a:r>
              <a:rPr lang="en-US" sz="1400" b="1">
                <a:solidFill>
                  <a:schemeClr val="bg1"/>
                </a:solidFill>
              </a:rPr>
              <a:t>Voltage drop: </a:t>
            </a:r>
            <a:r>
              <a:rPr lang="en-US" sz="1400">
                <a:solidFill>
                  <a:schemeClr val="bg1"/>
                </a:solidFill>
              </a:rPr>
              <a:t>4.5 V max @ 1.5 amps</a:t>
            </a:r>
          </a:p>
          <a:p>
            <a:r>
              <a:rPr lang="en-US" sz="1600" b="1">
                <a:solidFill>
                  <a:srgbClr val="3CA1D5"/>
                </a:solidFill>
                <a:latin typeface="Aptos"/>
                <a:ea typeface="Arial"/>
                <a:cs typeface="Arial"/>
              </a:rPr>
              <a:t>REPLACES:</a:t>
            </a:r>
            <a:endParaRPr lang="en-US" sz="1400">
              <a:solidFill>
                <a:schemeClr val="bg1"/>
              </a:solidFill>
              <a:latin typeface="Aptos"/>
              <a:ea typeface="Arial"/>
              <a:cs typeface="Arial"/>
            </a:endParaRPr>
          </a:p>
          <a:p>
            <a:pPr marL="285750" indent="-285750">
              <a:buFont typeface="Wingdings" panose="05000000000000000000" pitchFamily="2" charset="2"/>
              <a:buChar char="ü"/>
            </a:pPr>
            <a:r>
              <a:rPr lang="en-US" sz="1400" b="1">
                <a:solidFill>
                  <a:srgbClr val="FFFFFF"/>
                </a:solidFill>
                <a:latin typeface="Aptos"/>
                <a:ea typeface="Arial"/>
                <a:cs typeface="Arial"/>
              </a:rPr>
              <a:t>A-1:</a:t>
            </a:r>
            <a:r>
              <a:rPr lang="en-US" sz="1400">
                <a:solidFill>
                  <a:srgbClr val="FFFFFF"/>
                </a:solidFill>
                <a:latin typeface="Aptos"/>
                <a:ea typeface="Arial"/>
                <a:cs typeface="Arial"/>
              </a:rPr>
              <a:t> EAC-501-ADJ, </a:t>
            </a:r>
            <a:r>
              <a:rPr lang="en-US" sz="1400" b="1">
                <a:solidFill>
                  <a:srgbClr val="FFFFFF"/>
                </a:solidFill>
                <a:latin typeface="Aptos"/>
                <a:ea typeface="Arial"/>
                <a:cs typeface="Arial"/>
              </a:rPr>
              <a:t>Diversified: </a:t>
            </a:r>
            <a:r>
              <a:rPr lang="en-US" sz="1400">
                <a:solidFill>
                  <a:srgbClr val="FFFFFF"/>
                </a:solidFill>
                <a:latin typeface="Aptos"/>
                <a:ea typeface="Arial"/>
                <a:cs typeface="Arial"/>
              </a:rPr>
              <a:t>AC-503, </a:t>
            </a:r>
            <a:r>
              <a:rPr lang="en-US" sz="1400" b="1">
                <a:solidFill>
                  <a:srgbClr val="FFFFFF"/>
                </a:solidFill>
                <a:latin typeface="Aptos"/>
                <a:ea typeface="Arial"/>
                <a:cs typeface="Arial"/>
              </a:rPr>
              <a:t>MARS:</a:t>
            </a:r>
            <a:r>
              <a:rPr lang="en-US" sz="1400">
                <a:solidFill>
                  <a:srgbClr val="FFFFFF"/>
                </a:solidFill>
                <a:latin typeface="Aptos"/>
                <a:ea typeface="Arial"/>
                <a:cs typeface="Arial"/>
              </a:rPr>
              <a:t> 32001, 32387, 32392, </a:t>
            </a:r>
            <a:r>
              <a:rPr lang="en-US" sz="1400" b="1">
                <a:solidFill>
                  <a:srgbClr val="FFFFFF"/>
                </a:solidFill>
                <a:latin typeface="Aptos"/>
                <a:ea typeface="Arial"/>
                <a:cs typeface="Arial"/>
              </a:rPr>
              <a:t>Robertshaw:</a:t>
            </a:r>
            <a:r>
              <a:rPr lang="en-US" sz="1400">
                <a:solidFill>
                  <a:srgbClr val="FFFFFF"/>
                </a:solidFill>
                <a:latin typeface="Aptos"/>
                <a:ea typeface="Arial"/>
                <a:cs typeface="Arial"/>
              </a:rPr>
              <a:t> 3310-072, </a:t>
            </a:r>
            <a:r>
              <a:rPr lang="en-US" sz="1400" b="1" err="1">
                <a:solidFill>
                  <a:srgbClr val="FFFFFF"/>
                </a:solidFill>
                <a:latin typeface="Aptos"/>
                <a:ea typeface="Arial"/>
                <a:cs typeface="Arial"/>
              </a:rPr>
              <a:t>Supco</a:t>
            </a:r>
            <a:r>
              <a:rPr lang="en-US" sz="1400" b="1">
                <a:solidFill>
                  <a:srgbClr val="FFFFFF"/>
                </a:solidFill>
                <a:latin typeface="Aptos"/>
                <a:ea typeface="Arial"/>
                <a:cs typeface="Arial"/>
              </a:rPr>
              <a:t>:</a:t>
            </a:r>
            <a:r>
              <a:rPr lang="en-US" sz="1400">
                <a:solidFill>
                  <a:srgbClr val="FFFFFF"/>
                </a:solidFill>
                <a:latin typeface="Aptos"/>
                <a:ea typeface="Arial"/>
                <a:cs typeface="Arial"/>
              </a:rPr>
              <a:t> TD72, TD73, </a:t>
            </a:r>
            <a:r>
              <a:rPr lang="en-US" sz="1400" b="1">
                <a:solidFill>
                  <a:srgbClr val="FFFFFF"/>
                </a:solidFill>
                <a:latin typeface="Aptos"/>
                <a:ea typeface="Arial"/>
                <a:cs typeface="Arial"/>
              </a:rPr>
              <a:t>Wagner/</a:t>
            </a:r>
            <a:r>
              <a:rPr lang="en-US" sz="1400" b="1" err="1">
                <a:solidFill>
                  <a:srgbClr val="FFFFFF"/>
                </a:solidFill>
                <a:latin typeface="Aptos"/>
                <a:ea typeface="Arial"/>
                <a:cs typeface="Arial"/>
              </a:rPr>
              <a:t>DiversiTech</a:t>
            </a:r>
            <a:r>
              <a:rPr lang="en-US" sz="1400" b="1">
                <a:solidFill>
                  <a:srgbClr val="FFFFFF"/>
                </a:solidFill>
                <a:latin typeface="Aptos"/>
                <a:ea typeface="Arial"/>
                <a:cs typeface="Arial"/>
              </a:rPr>
              <a:t>:</a:t>
            </a:r>
            <a:r>
              <a:rPr lang="en-US" sz="1400">
                <a:solidFill>
                  <a:srgbClr val="FFFFFF"/>
                </a:solidFill>
                <a:latin typeface="Aptos"/>
                <a:ea typeface="Arial"/>
                <a:cs typeface="Arial"/>
              </a:rPr>
              <a:t> ADB-1</a:t>
            </a:r>
          </a:p>
          <a:p>
            <a:pPr marL="285750" indent="-285750">
              <a:buFont typeface="Wingdings" panose="05000000000000000000" pitchFamily="2" charset="2"/>
              <a:buChar char="ü"/>
            </a:pPr>
            <a:endParaRPr lang="en-US" sz="1400">
              <a:solidFill>
                <a:srgbClr val="FFFFFF"/>
              </a:solidFill>
              <a:latin typeface="Aptos"/>
              <a:ea typeface="Arial"/>
              <a:cs typeface="Arial"/>
            </a:endParaRPr>
          </a:p>
          <a:p>
            <a:r>
              <a:rPr lang="en-US" sz="1600" b="1" baseline="0">
                <a:solidFill>
                  <a:srgbClr val="3CA1D5"/>
                </a:solidFill>
                <a:latin typeface="Aptos"/>
                <a:ea typeface="Arial"/>
                <a:cs typeface="Arial"/>
              </a:rPr>
              <a:t>ICM206 SPECIFICATIONS:</a:t>
            </a:r>
            <a:r>
              <a:rPr lang="en-US" sz="1600" baseline="0">
                <a:solidFill>
                  <a:srgbClr val="FFFFFF"/>
                </a:solidFill>
                <a:latin typeface="Aptos"/>
                <a:ea typeface="Arial"/>
                <a:cs typeface="Arial"/>
              </a:rPr>
              <a:t>​</a:t>
            </a:r>
            <a:r>
              <a:rPr lang="en-US" sz="1600">
                <a:latin typeface="Aptos"/>
                <a:ea typeface="Arial"/>
                <a:cs typeface="Arial"/>
              </a:rPr>
              <a:t>​ </a:t>
            </a:r>
          </a:p>
          <a:p>
            <a:pPr marL="171450" indent="-171450">
              <a:buFont typeface="Wingdings" panose="05000000000000000000" pitchFamily="2" charset="2"/>
              <a:buChar char="ü"/>
            </a:pPr>
            <a:r>
              <a:rPr lang="en-US" sz="1400" b="1">
                <a:solidFill>
                  <a:schemeClr val="bg1"/>
                </a:solidFill>
              </a:rPr>
              <a:t>Voltage: </a:t>
            </a:r>
            <a:r>
              <a:rPr lang="en-US" sz="1400">
                <a:solidFill>
                  <a:schemeClr val="bg1"/>
                </a:solidFill>
              </a:rPr>
              <a:t>18-30 VAC, 1.5A, 15A inrush, 40mA holding current </a:t>
            </a:r>
          </a:p>
          <a:p>
            <a:pPr marL="171450" indent="-171450">
              <a:buFont typeface="Wingdings" panose="05000000000000000000" pitchFamily="2" charset="2"/>
              <a:buChar char="ü"/>
            </a:pPr>
            <a:r>
              <a:rPr lang="en-US" sz="1400" b="1">
                <a:solidFill>
                  <a:schemeClr val="bg1"/>
                </a:solidFill>
              </a:rPr>
              <a:t>Frequency:</a:t>
            </a:r>
            <a:r>
              <a:rPr lang="en-US" sz="1400">
                <a:solidFill>
                  <a:schemeClr val="bg1"/>
                </a:solidFill>
              </a:rPr>
              <a:t> 50/60 Hz </a:t>
            </a:r>
          </a:p>
          <a:p>
            <a:pPr marL="171450" indent="-171450">
              <a:buFont typeface="Wingdings" panose="05000000000000000000" pitchFamily="2" charset="2"/>
              <a:buChar char="ü"/>
            </a:pPr>
            <a:r>
              <a:rPr lang="en-US" sz="1400" b="1">
                <a:solidFill>
                  <a:schemeClr val="bg1"/>
                </a:solidFill>
              </a:rPr>
              <a:t>Adjustable delay: </a:t>
            </a:r>
            <a:r>
              <a:rPr lang="en-US" sz="1400">
                <a:solidFill>
                  <a:schemeClr val="bg1"/>
                </a:solidFill>
              </a:rPr>
              <a:t>3-10 minutes </a:t>
            </a:r>
          </a:p>
          <a:p>
            <a:r>
              <a:rPr lang="en-US" sz="1600" b="1">
                <a:solidFill>
                  <a:srgbClr val="3CA1D5"/>
                </a:solidFill>
                <a:latin typeface="Aptos"/>
                <a:ea typeface="Arial"/>
                <a:cs typeface="Arial"/>
              </a:rPr>
              <a:t>REPLACES:</a:t>
            </a:r>
            <a:endParaRPr lang="en-US" sz="1400" b="1">
              <a:solidFill>
                <a:schemeClr val="bg1"/>
              </a:solidFill>
              <a:latin typeface="Aptos"/>
              <a:ea typeface="Arial"/>
              <a:cs typeface="Arial"/>
            </a:endParaRPr>
          </a:p>
          <a:p>
            <a:r>
              <a:rPr lang="en-US" sz="1400">
                <a:solidFill>
                  <a:schemeClr val="bg1"/>
                </a:solidFill>
                <a:latin typeface="Aptos"/>
                <a:ea typeface="Arial"/>
                <a:cs typeface="Arial"/>
              </a:rPr>
              <a:t>•  </a:t>
            </a:r>
            <a:r>
              <a:rPr lang="en-US" sz="1400" b="1">
                <a:solidFill>
                  <a:schemeClr val="bg1"/>
                </a:solidFill>
                <a:latin typeface="Aptos"/>
                <a:ea typeface="Arial"/>
                <a:cs typeface="Arial"/>
              </a:rPr>
              <a:t>A-1:</a:t>
            </a:r>
            <a:r>
              <a:rPr lang="en-US" sz="1400">
                <a:solidFill>
                  <a:schemeClr val="bg1"/>
                </a:solidFill>
                <a:latin typeface="Aptos"/>
                <a:ea typeface="Arial"/>
                <a:cs typeface="Arial"/>
              </a:rPr>
              <a:t> EAC-426-ADJ , </a:t>
            </a:r>
            <a:r>
              <a:rPr lang="en-US" sz="1400" b="1" err="1">
                <a:solidFill>
                  <a:schemeClr val="bg1"/>
                </a:solidFill>
                <a:latin typeface="Aptos"/>
                <a:ea typeface="Arial"/>
                <a:cs typeface="Arial"/>
              </a:rPr>
              <a:t>Supco</a:t>
            </a:r>
            <a:r>
              <a:rPr lang="en-US" sz="1400" b="1">
                <a:solidFill>
                  <a:schemeClr val="bg1"/>
                </a:solidFill>
                <a:latin typeface="Aptos"/>
                <a:ea typeface="Arial"/>
                <a:cs typeface="Arial"/>
              </a:rPr>
              <a:t>:</a:t>
            </a:r>
            <a:r>
              <a:rPr lang="en-US" sz="1400">
                <a:solidFill>
                  <a:schemeClr val="bg1"/>
                </a:solidFill>
                <a:latin typeface="Aptos"/>
                <a:ea typeface="Arial"/>
                <a:cs typeface="Arial"/>
              </a:rPr>
              <a:t> TD74</a:t>
            </a:r>
            <a:endParaRPr lang="en-US" sz="1400" b="1">
              <a:solidFill>
                <a:schemeClr val="bg1"/>
              </a:solidFill>
              <a:latin typeface="Aptos"/>
              <a:ea typeface="Arial"/>
              <a:cs typeface="Arial"/>
            </a:endParaRPr>
          </a:p>
          <a:p>
            <a:endParaRPr lang="en-US" sz="1200">
              <a:latin typeface="Aptos"/>
              <a:ea typeface="Arial"/>
              <a:cs typeface="Arial"/>
            </a:endParaRPr>
          </a:p>
          <a:p>
            <a:endParaRPr lang="en-US" sz="1600">
              <a:latin typeface="Aptos"/>
              <a:ea typeface="Arial"/>
              <a:cs typeface="Arial"/>
            </a:endParaRPr>
          </a:p>
          <a:p>
            <a:endParaRPr lang="en-US" sz="1600">
              <a:latin typeface="Aptos"/>
              <a:ea typeface="Arial"/>
              <a:cs typeface="Arial"/>
            </a:endParaRPr>
          </a:p>
        </p:txBody>
      </p:sp>
    </p:spTree>
    <p:extLst>
      <p:ext uri="{BB962C8B-B14F-4D97-AF65-F5344CB8AC3E}">
        <p14:creationId xmlns:p14="http://schemas.microsoft.com/office/powerpoint/2010/main" val="851403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3B6D1D-CCDB-6F4C-4263-3A9C7BF9B69A}"/>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89F79574-AD72-21CC-F73A-3328FDC577BF}"/>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8215CF49-BEE3-1A39-D297-CE470C50EF25}"/>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7F7E6170-6C90-A672-4BEA-23F231F535E6}"/>
              </a:ext>
            </a:extLst>
          </p:cNvPr>
          <p:cNvSpPr txBox="1"/>
          <p:nvPr/>
        </p:nvSpPr>
        <p:spPr>
          <a:xfrm>
            <a:off x="234559" y="1585610"/>
            <a:ext cx="7409501" cy="3477875"/>
          </a:xfrm>
          <a:prstGeom prst="rect">
            <a:avLst/>
          </a:prstGeom>
          <a:noFill/>
        </p:spPr>
        <p:txBody>
          <a:bodyPr wrap="square" lIns="91440" tIns="45720" rIns="91440" bIns="45720" rtlCol="0" anchor="t">
            <a:spAutoFit/>
          </a:bodyPr>
          <a:lstStyle/>
          <a:p>
            <a:r>
              <a:rPr lang="en-US" sz="1600" b="1" dirty="0">
                <a:ea typeface="DM Sans"/>
                <a:cs typeface="DM Sans"/>
              </a:rPr>
              <a:t>Direct Spark Ignition(DSI)</a:t>
            </a:r>
            <a:endParaRPr lang="en-US" sz="1600" b="1" dirty="0">
              <a:ea typeface="DM Sans"/>
              <a:cs typeface="DM Sans"/>
              <a:sym typeface="DM Sans"/>
            </a:endParaRPr>
          </a:p>
          <a:p>
            <a:pPr marL="285750" indent="-285750">
              <a:buFont typeface="Arial"/>
              <a:buChar char="•"/>
            </a:pPr>
            <a:r>
              <a:rPr lang="en-US" sz="1400" dirty="0">
                <a:ea typeface="DM Sans"/>
                <a:cs typeface="DM Sans"/>
              </a:rPr>
              <a:t>Uses a spark coil to emit a high voltage spark across a gap to a ground rod to provide the means to ignite natural gas or propane in a gas fired furnace</a:t>
            </a:r>
          </a:p>
          <a:p>
            <a:endParaRPr lang="en-US" sz="1400" dirty="0">
              <a:ea typeface="DM Sans"/>
              <a:cs typeface="DM Sans"/>
            </a:endParaRPr>
          </a:p>
          <a:p>
            <a:r>
              <a:rPr lang="en-US" sz="1600" b="1" dirty="0">
                <a:ea typeface="DM Sans"/>
                <a:cs typeface="DM Sans"/>
                <a:sym typeface="DM Sans"/>
              </a:rPr>
              <a:t>The value of  choosing ICM controls DSI Furnace Boards</a:t>
            </a:r>
            <a:endParaRPr lang="en-US" sz="1600" b="1" dirty="0"/>
          </a:p>
          <a:p>
            <a:pPr marL="285750" indent="-285750">
              <a:buFont typeface="Arial"/>
              <a:buChar char="•"/>
            </a:pPr>
            <a:r>
              <a:rPr lang="en-US" sz="1400" dirty="0"/>
              <a:t>Proudly assembled &amp; engineered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and increased reliability</a:t>
            </a:r>
          </a:p>
          <a:p>
            <a:pPr marL="285750" indent="-285750">
              <a:buFont typeface="Arial"/>
              <a:buChar char="•"/>
            </a:pPr>
            <a:r>
              <a:rPr lang="en-US" sz="1400" dirty="0"/>
              <a:t>U.S. based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pPr marL="285750" indent="-285750">
              <a:buFont typeface="Arial"/>
              <a:buChar char="•"/>
            </a:pPr>
            <a:r>
              <a:rPr lang="en-US" sz="1400" dirty="0"/>
              <a:t>The board controls all functions of the furnace including  timing, trial for ignition, gas valve, system safety switches, flame sensing and provides 100% lockout safety</a:t>
            </a:r>
          </a:p>
          <a:p>
            <a:endParaRPr lang="en-US" dirty="0"/>
          </a:p>
        </p:txBody>
      </p:sp>
      <p:sp>
        <p:nvSpPr>
          <p:cNvPr id="6" name="Title 1">
            <a:extLst>
              <a:ext uri="{FF2B5EF4-FFF2-40B4-BE49-F238E27FC236}">
                <a16:creationId xmlns:a16="http://schemas.microsoft.com/office/drawing/2014/main" id="{78D9AE12-CB54-5312-02AF-796DA0ACC21E}"/>
              </a:ext>
            </a:extLst>
          </p:cNvPr>
          <p:cNvSpPr txBox="1">
            <a:spLocks/>
          </p:cNvSpPr>
          <p:nvPr/>
        </p:nvSpPr>
        <p:spPr>
          <a:xfrm>
            <a:off x="234080" y="710543"/>
            <a:ext cx="7635621" cy="875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Direct Spark Ignition Furnace Boards</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4B75EA8B-60C5-6F1B-D562-4C31294B26C5}"/>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5688B165-873E-2658-093F-D74AB18576E3}"/>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8EAEE2DC-2916-5141-C615-FECACDD8C336}"/>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BE479469-46B2-257B-375E-069FF69C0AF1}"/>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DFAAF917-14E2-0900-B225-E5BF6648D76C}"/>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1D11EE92-5D70-A514-5407-49FBC25D0730}"/>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1E19F555-CE22-53A1-DEB8-AEEBC30A42A9}"/>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A0953AAB-B8BA-4D1F-B254-41E469853D55}"/>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8752EC08-4A02-6D16-36E1-183BB9507360}"/>
              </a:ext>
            </a:extLst>
          </p:cNvPr>
          <p:cNvSpPr/>
          <p:nvPr/>
        </p:nvSpPr>
        <p:spPr>
          <a:xfrm>
            <a:off x="8096754" y="-28545"/>
            <a:ext cx="4097065" cy="4908443"/>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r>
              <a:rPr lang="en-US" sz="2000" b="1">
                <a:cs typeface="Arial"/>
              </a:rPr>
              <a:t> </a:t>
            </a: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CC01B552-153B-6F5D-F6AF-5311AC7B622B}"/>
              </a:ext>
            </a:extLst>
          </p:cNvPr>
          <p:cNvSpPr txBox="1"/>
          <p:nvPr/>
        </p:nvSpPr>
        <p:spPr>
          <a:xfrm>
            <a:off x="8454572" y="308428"/>
            <a:ext cx="3492499" cy="43704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HOT SURFACE IGNITION BOARDS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White Rodgers </a:t>
            </a:r>
            <a:endParaRPr lang="en-US" sz="1400"/>
          </a:p>
          <a:p>
            <a:pPr marL="342900" indent="-342900">
              <a:buFont typeface="Arial,Sans-Serif"/>
              <a:buChar char="•"/>
            </a:pPr>
            <a:r>
              <a:rPr lang="en-US" sz="1400">
                <a:solidFill>
                  <a:srgbClr val="FFFFFF"/>
                </a:solidFill>
              </a:rPr>
              <a:t>Lennox </a:t>
            </a:r>
            <a:endParaRPr lang="en-US" sz="1400"/>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Trane </a:t>
            </a:r>
            <a:endParaRPr lang="en-US" sz="1400"/>
          </a:p>
          <a:p>
            <a:pPr marL="342900" indent="-342900">
              <a:buFont typeface="Arial,Sans-Serif"/>
              <a:buChar char="•"/>
            </a:pPr>
            <a:r>
              <a:rPr lang="en-US" sz="1400">
                <a:solidFill>
                  <a:srgbClr val="FFFFFF"/>
                </a:solidFill>
              </a:rPr>
              <a:t>UTEC </a:t>
            </a:r>
            <a:endParaRPr lang="en-US" sz="1400"/>
          </a:p>
          <a:p>
            <a:pPr marL="342900" indent="-342900">
              <a:buFont typeface="Arial,Sans-Serif"/>
              <a:buChar char="•"/>
            </a:pPr>
            <a:r>
              <a:rPr lang="en-US" sz="1400">
                <a:solidFill>
                  <a:srgbClr val="FFFFFF"/>
                </a:solidFill>
              </a:rPr>
              <a:t>ICP </a:t>
            </a:r>
            <a:endParaRPr lang="en-US" sz="1400"/>
          </a:p>
          <a:p>
            <a:pPr marL="342900" indent="-342900">
              <a:buFont typeface="Arial,Sans-Serif"/>
              <a:buChar char="•"/>
            </a:pPr>
            <a:r>
              <a:rPr lang="en-US" sz="1400">
                <a:solidFill>
                  <a:srgbClr val="FFFFFF"/>
                </a:solidFill>
              </a:rPr>
              <a:t>Rheem</a:t>
            </a:r>
            <a:endParaRPr lang="en-US" sz="1400"/>
          </a:p>
          <a:p>
            <a:pPr marL="342900" indent="-342900">
              <a:buFont typeface="Arial,Sans-Serif"/>
              <a:buChar char="•"/>
            </a:pPr>
            <a:r>
              <a:rPr lang="en-US" sz="1400">
                <a:solidFill>
                  <a:srgbClr val="FFFFFF"/>
                </a:solidFill>
              </a:rPr>
              <a:t>Nordyne </a:t>
            </a:r>
            <a:endParaRPr lang="en-US" sz="1400"/>
          </a:p>
          <a:p>
            <a:pPr marL="342900" indent="-342900">
              <a:buFont typeface="Arial,Sans-Serif"/>
              <a:buChar char="•"/>
            </a:pPr>
            <a:r>
              <a:rPr lang="en-US" sz="1400">
                <a:solidFill>
                  <a:srgbClr val="FFFFFF"/>
                </a:solidFill>
              </a:rPr>
              <a:t>Texas Instruments</a:t>
            </a:r>
            <a:endParaRPr lang="en-US" sz="1400"/>
          </a:p>
          <a:p>
            <a:pPr marL="342900" indent="-342900">
              <a:buFont typeface="Arial,Sans-Serif"/>
              <a:buChar char="•"/>
            </a:pPr>
            <a:endParaRPr lang="en-US" sz="1600"/>
          </a:p>
          <a:p>
            <a:r>
              <a:rPr lang="en-US" sz="1400">
                <a:solidFill>
                  <a:srgbClr val="FFFFFF"/>
                </a:solidFill>
              </a:rPr>
              <a:t>ICM Controls Direct Spark Ignition furnace boards and their cross references to OEM boards can be found on the ICM Controls website at </a:t>
            </a:r>
            <a:r>
              <a:rPr lang="en-US" sz="1400">
                <a:hlinkClick r:id="rId6"/>
              </a:rPr>
              <a:t>www.icmcontrols.com</a:t>
            </a:r>
            <a:r>
              <a:rPr lang="en-US" sz="1400">
                <a:solidFill>
                  <a:srgbClr val="FFFFFF"/>
                </a:solidFill>
              </a:rPr>
              <a:t> </a:t>
            </a:r>
            <a:endParaRPr lang="en-US"/>
          </a:p>
        </p:txBody>
      </p:sp>
      <p:grpSp>
        <p:nvGrpSpPr>
          <p:cNvPr id="12" name="Group 11">
            <a:extLst>
              <a:ext uri="{FF2B5EF4-FFF2-40B4-BE49-F238E27FC236}">
                <a16:creationId xmlns:a16="http://schemas.microsoft.com/office/drawing/2014/main" id="{5524D623-3582-9039-4642-2D5C92794BBD}"/>
              </a:ext>
            </a:extLst>
          </p:cNvPr>
          <p:cNvGrpSpPr/>
          <p:nvPr/>
        </p:nvGrpSpPr>
        <p:grpSpPr>
          <a:xfrm>
            <a:off x="10829758" y="1715451"/>
            <a:ext cx="1074383" cy="746856"/>
            <a:chOff x="10987618" y="59026"/>
            <a:chExt cx="1074383" cy="746856"/>
          </a:xfrm>
        </p:grpSpPr>
        <p:sp>
          <p:nvSpPr>
            <p:cNvPr id="7" name="Rectangle 6">
              <a:extLst>
                <a:ext uri="{FF2B5EF4-FFF2-40B4-BE49-F238E27FC236}">
                  <a16:creationId xmlns:a16="http://schemas.microsoft.com/office/drawing/2014/main" id="{A46914F2-085B-4AC5-0077-8307566FC72C}"/>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01510345-2E80-A80C-0402-0C65278DA821}"/>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pic>
        <p:nvPicPr>
          <p:cNvPr id="4" name="Picture 3" descr="A green circuit board with black and gold components&#10;&#10;AI-generated content may be incorrect.">
            <a:extLst>
              <a:ext uri="{FF2B5EF4-FFF2-40B4-BE49-F238E27FC236}">
                <a16:creationId xmlns:a16="http://schemas.microsoft.com/office/drawing/2014/main" id="{73AC149E-D7A6-6636-9CBC-C6035B3F54D4}"/>
              </a:ext>
            </a:extLst>
          </p:cNvPr>
          <p:cNvPicPr>
            <a:picLocks noChangeAspect="1"/>
          </p:cNvPicPr>
          <p:nvPr/>
        </p:nvPicPr>
        <p:blipFill>
          <a:blip r:embed="rId8"/>
          <a:stretch>
            <a:fillRect/>
          </a:stretch>
        </p:blipFill>
        <p:spPr>
          <a:xfrm>
            <a:off x="461195" y="4573844"/>
            <a:ext cx="1990420" cy="2097959"/>
          </a:xfrm>
          <a:prstGeom prst="rect">
            <a:avLst/>
          </a:prstGeom>
        </p:spPr>
      </p:pic>
      <p:sp>
        <p:nvSpPr>
          <p:cNvPr id="19" name="TextBox 18">
            <a:extLst>
              <a:ext uri="{FF2B5EF4-FFF2-40B4-BE49-F238E27FC236}">
                <a16:creationId xmlns:a16="http://schemas.microsoft.com/office/drawing/2014/main" id="{FDF3FD00-56B0-2E88-FCF4-66B134B1951C}"/>
              </a:ext>
            </a:extLst>
          </p:cNvPr>
          <p:cNvSpPr txBox="1"/>
          <p:nvPr/>
        </p:nvSpPr>
        <p:spPr>
          <a:xfrm>
            <a:off x="522083" y="5991532"/>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ICM6700</a:t>
            </a:r>
          </a:p>
        </p:txBody>
      </p:sp>
      <p:pic>
        <p:nvPicPr>
          <p:cNvPr id="20" name="Picture 19" descr="A close-up of a circuit board&#10;&#10;AI-generated content may be incorrect.">
            <a:extLst>
              <a:ext uri="{FF2B5EF4-FFF2-40B4-BE49-F238E27FC236}">
                <a16:creationId xmlns:a16="http://schemas.microsoft.com/office/drawing/2014/main" id="{1BF8FFAB-AE40-EEAE-62F5-EE124802D35C}"/>
              </a:ext>
            </a:extLst>
          </p:cNvPr>
          <p:cNvPicPr>
            <a:picLocks noChangeAspect="1"/>
          </p:cNvPicPr>
          <p:nvPr/>
        </p:nvPicPr>
        <p:blipFill>
          <a:blip r:embed="rId9"/>
          <a:stretch>
            <a:fillRect/>
          </a:stretch>
        </p:blipFill>
        <p:spPr>
          <a:xfrm>
            <a:off x="6308930" y="4895542"/>
            <a:ext cx="1466850" cy="1454560"/>
          </a:xfrm>
          <a:prstGeom prst="rect">
            <a:avLst/>
          </a:prstGeom>
        </p:spPr>
      </p:pic>
      <p:sp>
        <p:nvSpPr>
          <p:cNvPr id="21" name="TextBox 20">
            <a:extLst>
              <a:ext uri="{FF2B5EF4-FFF2-40B4-BE49-F238E27FC236}">
                <a16:creationId xmlns:a16="http://schemas.microsoft.com/office/drawing/2014/main" id="{8AE724B9-7DB5-0F76-F5CA-C4D89A012731}"/>
              </a:ext>
            </a:extLst>
          </p:cNvPr>
          <p:cNvSpPr txBox="1"/>
          <p:nvPr/>
        </p:nvSpPr>
        <p:spPr>
          <a:xfrm>
            <a:off x="7269724" y="5991531"/>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ICM2911</a:t>
            </a:r>
          </a:p>
        </p:txBody>
      </p:sp>
      <p:pic>
        <p:nvPicPr>
          <p:cNvPr id="22" name="Picture 21" descr="A green circuit board with black and white components&#10;&#10;AI-generated content may be incorrect.">
            <a:extLst>
              <a:ext uri="{FF2B5EF4-FFF2-40B4-BE49-F238E27FC236}">
                <a16:creationId xmlns:a16="http://schemas.microsoft.com/office/drawing/2014/main" id="{3DBA52AD-3F56-57B0-E77A-6AF20462ACEC}"/>
              </a:ext>
            </a:extLst>
          </p:cNvPr>
          <p:cNvPicPr>
            <a:picLocks noChangeAspect="1"/>
          </p:cNvPicPr>
          <p:nvPr/>
        </p:nvPicPr>
        <p:blipFill>
          <a:blip r:embed="rId10"/>
          <a:stretch>
            <a:fillRect/>
          </a:stretch>
        </p:blipFill>
        <p:spPr>
          <a:xfrm>
            <a:off x="4048125" y="4700434"/>
            <a:ext cx="1944944" cy="1838633"/>
          </a:xfrm>
          <a:prstGeom prst="rect">
            <a:avLst/>
          </a:prstGeom>
        </p:spPr>
      </p:pic>
      <p:sp>
        <p:nvSpPr>
          <p:cNvPr id="23" name="TextBox 22">
            <a:extLst>
              <a:ext uri="{FF2B5EF4-FFF2-40B4-BE49-F238E27FC236}">
                <a16:creationId xmlns:a16="http://schemas.microsoft.com/office/drawing/2014/main" id="{797840C6-BFE2-A6FD-6E5D-A7B2FB3EAC46}"/>
              </a:ext>
            </a:extLst>
          </p:cNvPr>
          <p:cNvSpPr txBox="1"/>
          <p:nvPr/>
        </p:nvSpPr>
        <p:spPr>
          <a:xfrm>
            <a:off x="5161933" y="5991167"/>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ICM291</a:t>
            </a:r>
          </a:p>
        </p:txBody>
      </p:sp>
      <p:pic>
        <p:nvPicPr>
          <p:cNvPr id="24" name="Picture 23" descr="A green circuit board with many small components&#10;&#10;AI-generated content may be incorrect.">
            <a:extLst>
              <a:ext uri="{FF2B5EF4-FFF2-40B4-BE49-F238E27FC236}">
                <a16:creationId xmlns:a16="http://schemas.microsoft.com/office/drawing/2014/main" id="{E2F458F0-7A0F-23F0-D773-E8B89D4817E9}"/>
              </a:ext>
            </a:extLst>
          </p:cNvPr>
          <p:cNvPicPr>
            <a:picLocks noChangeAspect="1"/>
          </p:cNvPicPr>
          <p:nvPr/>
        </p:nvPicPr>
        <p:blipFill>
          <a:blip r:embed="rId11"/>
          <a:stretch>
            <a:fillRect/>
          </a:stretch>
        </p:blipFill>
        <p:spPr>
          <a:xfrm>
            <a:off x="2613537" y="4764344"/>
            <a:ext cx="1323668" cy="1323668"/>
          </a:xfrm>
          <a:prstGeom prst="rect">
            <a:avLst/>
          </a:prstGeom>
        </p:spPr>
      </p:pic>
      <p:sp>
        <p:nvSpPr>
          <p:cNvPr id="25" name="TextBox 24">
            <a:extLst>
              <a:ext uri="{FF2B5EF4-FFF2-40B4-BE49-F238E27FC236}">
                <a16:creationId xmlns:a16="http://schemas.microsoft.com/office/drawing/2014/main" id="{2E69D243-A65B-3DB9-49A3-25E611D2FEFA}"/>
              </a:ext>
            </a:extLst>
          </p:cNvPr>
          <p:cNvSpPr txBox="1"/>
          <p:nvPr/>
        </p:nvSpPr>
        <p:spPr>
          <a:xfrm>
            <a:off x="2929277" y="5991531"/>
            <a:ext cx="165919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t>ICM2920</a:t>
            </a:r>
          </a:p>
        </p:txBody>
      </p:sp>
    </p:spTree>
    <p:extLst>
      <p:ext uri="{BB962C8B-B14F-4D97-AF65-F5344CB8AC3E}">
        <p14:creationId xmlns:p14="http://schemas.microsoft.com/office/powerpoint/2010/main" val="244416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EC946-4EB1-6CD9-B9B4-F57F0E8FAFE0}"/>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68B26C1B-61D8-B0E2-F9DC-3070F0E1B967}"/>
              </a:ext>
            </a:extLst>
          </p:cNvPr>
          <p:cNvPicPr>
            <a:picLocks noChangeAspect="1"/>
          </p:cNvPicPr>
          <p:nvPr/>
        </p:nvPicPr>
        <p:blipFill>
          <a:blip r:embed="rId3">
            <a:alphaModFix amt="54000"/>
          </a:blip>
          <a:srcRect l="8792" r="758"/>
          <a:stretch/>
        </p:blipFill>
        <p:spPr>
          <a:xfrm rot="5400000">
            <a:off x="3576171" y="-363246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3ED67177-F6A8-DC4C-CE49-BCF6AF7F5C3C}"/>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A8E88B1D-D962-35AC-0A54-5BF716D65399}"/>
              </a:ext>
            </a:extLst>
          </p:cNvPr>
          <p:cNvSpPr txBox="1"/>
          <p:nvPr/>
        </p:nvSpPr>
        <p:spPr>
          <a:xfrm>
            <a:off x="241128" y="1857753"/>
            <a:ext cx="5974749" cy="4278094"/>
          </a:xfrm>
          <a:prstGeom prst="rect">
            <a:avLst/>
          </a:prstGeom>
          <a:noFill/>
        </p:spPr>
        <p:txBody>
          <a:bodyPr wrap="square" lIns="91440" tIns="45720" rIns="91440" bIns="45720" rtlCol="0" anchor="t">
            <a:spAutoFit/>
          </a:bodyPr>
          <a:lstStyle/>
          <a:p>
            <a:r>
              <a:rPr lang="en-US" sz="1600" b="1" dirty="0">
                <a:ea typeface="DM Sans"/>
                <a:cs typeface="DM Sans"/>
              </a:rPr>
              <a:t>Why use a Universal Pilot Ignition control </a:t>
            </a:r>
          </a:p>
          <a:p>
            <a:pPr marL="285750" indent="-285750">
              <a:buFont typeface="Arial"/>
              <a:buChar char="•"/>
            </a:pPr>
            <a:r>
              <a:rPr lang="en-US" sz="1400" dirty="0">
                <a:ea typeface="DM Sans"/>
                <a:cs typeface="DM Sans"/>
              </a:rPr>
              <a:t>Universal function saves the distributor from stocking multiple SKU's</a:t>
            </a:r>
          </a:p>
          <a:p>
            <a:pPr marL="285750" indent="-285750">
              <a:buFont typeface="Arial"/>
              <a:buChar char="•"/>
            </a:pPr>
            <a:r>
              <a:rPr lang="en-US" sz="1400" dirty="0">
                <a:ea typeface="DM Sans"/>
                <a:cs typeface="DM Sans"/>
              </a:rPr>
              <a:t>Great for truck stock for contractors</a:t>
            </a:r>
          </a:p>
          <a:p>
            <a:pPr marL="285750" indent="-285750">
              <a:buFont typeface="Arial"/>
              <a:buChar char="•"/>
            </a:pPr>
            <a:r>
              <a:rPr lang="en-US" sz="1400" dirty="0">
                <a:ea typeface="DM Sans"/>
                <a:cs typeface="DM Sans"/>
              </a:rPr>
              <a:t>Replaces the very popular Honeywell S8610U universal pilot ignition control. </a:t>
            </a: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HSI Furnace Boards</a:t>
            </a:r>
            <a:endParaRPr lang="en-US" sz="1600" b="1" dirty="0"/>
          </a:p>
          <a:p>
            <a:pPr marL="285750" indent="-285750">
              <a:buFont typeface="Arial"/>
              <a:buChar char="•"/>
            </a:pPr>
            <a:r>
              <a:rPr lang="en-US" sz="1400" dirty="0"/>
              <a:t>Proudly assembled &amp; engineered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Durable circuit board design and construction ensures strong connections and increased reliability</a:t>
            </a:r>
          </a:p>
          <a:p>
            <a:pPr marL="285750" indent="-285750">
              <a:buFont typeface="Arial"/>
              <a:buChar char="•"/>
            </a:pPr>
            <a:r>
              <a:rPr lang="en-US" sz="1400" dirty="0"/>
              <a:t>U.S. based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r>
              <a:rPr lang="en-US" sz="1400" dirty="0">
                <a:ea typeface="+mn-lt"/>
                <a:cs typeface="+mn-lt"/>
              </a:rPr>
              <a:t>The ICM2918 Universal Intermittent Pilot Gas spark Ignition Control Module initiates and monitors pilot flame, trial for ignition, vent damper and the gas valve operation while incorporating a flame sensing circuit which will safely go into 100% lockout if flame sense is lost. </a:t>
            </a:r>
            <a:endParaRPr lang="en-US" sz="1400" dirty="0"/>
          </a:p>
        </p:txBody>
      </p:sp>
      <p:sp>
        <p:nvSpPr>
          <p:cNvPr id="6" name="Title 1">
            <a:extLst>
              <a:ext uri="{FF2B5EF4-FFF2-40B4-BE49-F238E27FC236}">
                <a16:creationId xmlns:a16="http://schemas.microsoft.com/office/drawing/2014/main" id="{29A1C72A-6A0E-F312-19FE-BD4B96AFEF3F}"/>
              </a:ext>
            </a:extLst>
          </p:cNvPr>
          <p:cNvSpPr txBox="1">
            <a:spLocks/>
          </p:cNvSpPr>
          <p:nvPr/>
        </p:nvSpPr>
        <p:spPr>
          <a:xfrm>
            <a:off x="240649" y="882777"/>
            <a:ext cx="6689919" cy="83312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ICM2918 Universal  Intermittent Pilot Ignition Control </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1F25917F-D381-8847-B7D9-5A87742C45FB}"/>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27D965DA-1A0C-8274-1DA6-63B2DB521C65}"/>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45C97FAA-6EB1-EC2D-6BB9-2278C77FF72F}"/>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5AD32BC2-1751-46B7-78C6-C34DB72E89C3}"/>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888F5022-FCAC-0723-9231-66ADF52E78A3}"/>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E2EAE7EB-F006-863C-44BD-334F2327DF44}"/>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B27B5B2A-54F9-F118-2940-0E134FE9528C}"/>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BDC756E9-CEF5-CF04-A0E7-DC6E02111730}"/>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8297335E-321D-590D-DF15-A3054639C695}"/>
              </a:ext>
            </a:extLst>
          </p:cNvPr>
          <p:cNvSpPr/>
          <p:nvPr/>
        </p:nvSpPr>
        <p:spPr>
          <a:xfrm>
            <a:off x="8101289" y="-56153"/>
            <a:ext cx="4092530"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30FE50EC-0155-947A-1B81-521FCD470B3F}"/>
              </a:ext>
            </a:extLst>
          </p:cNvPr>
          <p:cNvSpPr txBox="1"/>
          <p:nvPr/>
        </p:nvSpPr>
        <p:spPr>
          <a:xfrm>
            <a:off x="8372928" y="181428"/>
            <a:ext cx="3528785" cy="45858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3CA1D5"/>
                </a:solidFill>
              </a:rPr>
              <a:t>ICM CONTROLS HOT SURFACE IGNITION BOARDS CROSS TO MANY POPULAR ORIGINAL EQUIPMENT BRANDS  INCLUDING:</a:t>
            </a:r>
            <a:endParaRPr lang="en-US" sz="1600"/>
          </a:p>
          <a:p>
            <a:endParaRPr lang="en-US" sz="1600"/>
          </a:p>
          <a:p>
            <a:pPr marL="342900" indent="-342900">
              <a:buFont typeface="Arial,Sans-Serif"/>
              <a:buChar char="•"/>
            </a:pPr>
            <a:r>
              <a:rPr lang="en-US" sz="1400">
                <a:solidFill>
                  <a:srgbClr val="FFFFFF"/>
                </a:solidFill>
              </a:rPr>
              <a:t>Carrier </a:t>
            </a:r>
            <a:endParaRPr lang="en-US" sz="1400"/>
          </a:p>
          <a:p>
            <a:pPr marL="342900" indent="-342900">
              <a:buFont typeface="Arial,Sans-Serif"/>
              <a:buChar char="•"/>
            </a:pPr>
            <a:r>
              <a:rPr lang="en-US" sz="1400">
                <a:solidFill>
                  <a:srgbClr val="FFFFFF"/>
                </a:solidFill>
              </a:rPr>
              <a:t>White Rodgers </a:t>
            </a:r>
            <a:endParaRPr lang="en-US" sz="1400"/>
          </a:p>
          <a:p>
            <a:pPr marL="342900" indent="-342900">
              <a:buFont typeface="Arial,Sans-Serif"/>
              <a:buChar char="•"/>
            </a:pPr>
            <a:r>
              <a:rPr lang="en-US" sz="1400">
                <a:solidFill>
                  <a:srgbClr val="FFFFFF"/>
                </a:solidFill>
              </a:rPr>
              <a:t>Lennox </a:t>
            </a:r>
            <a:endParaRPr lang="en-US" sz="1400"/>
          </a:p>
          <a:p>
            <a:pPr marL="342900" indent="-342900">
              <a:buFont typeface="Arial,Sans-Serif"/>
              <a:buChar char="•"/>
            </a:pPr>
            <a:r>
              <a:rPr lang="en-US" sz="1400">
                <a:solidFill>
                  <a:srgbClr val="FFFFFF"/>
                </a:solidFill>
              </a:rPr>
              <a:t>Goodman </a:t>
            </a:r>
            <a:endParaRPr lang="en-US" sz="1400"/>
          </a:p>
          <a:p>
            <a:pPr marL="342900" indent="-342900">
              <a:buFont typeface="Arial,Sans-Serif"/>
              <a:buChar char="•"/>
            </a:pPr>
            <a:r>
              <a:rPr lang="en-US" sz="1400">
                <a:solidFill>
                  <a:srgbClr val="FFFFFF"/>
                </a:solidFill>
              </a:rPr>
              <a:t>Trane </a:t>
            </a:r>
            <a:endParaRPr lang="en-US" sz="1400"/>
          </a:p>
          <a:p>
            <a:pPr marL="342900" indent="-342900">
              <a:buFont typeface="Arial,Sans-Serif"/>
              <a:buChar char="•"/>
            </a:pPr>
            <a:r>
              <a:rPr lang="en-US" sz="1400">
                <a:solidFill>
                  <a:srgbClr val="FFFFFF"/>
                </a:solidFill>
              </a:rPr>
              <a:t>UTEC </a:t>
            </a:r>
            <a:endParaRPr lang="en-US" sz="1400"/>
          </a:p>
          <a:p>
            <a:pPr marL="342900" indent="-342900">
              <a:buFont typeface="Arial,Sans-Serif"/>
              <a:buChar char="•"/>
            </a:pPr>
            <a:r>
              <a:rPr lang="en-US" sz="1400">
                <a:solidFill>
                  <a:srgbClr val="FFFFFF"/>
                </a:solidFill>
              </a:rPr>
              <a:t>ICP </a:t>
            </a:r>
            <a:endParaRPr lang="en-US" sz="1400"/>
          </a:p>
          <a:p>
            <a:pPr marL="342900" indent="-342900">
              <a:buFont typeface="Arial,Sans-Serif"/>
              <a:buChar char="•"/>
            </a:pPr>
            <a:r>
              <a:rPr lang="en-US" sz="1400">
                <a:solidFill>
                  <a:srgbClr val="FFFFFF"/>
                </a:solidFill>
              </a:rPr>
              <a:t>Rheem</a:t>
            </a:r>
            <a:endParaRPr lang="en-US" sz="1400"/>
          </a:p>
          <a:p>
            <a:pPr marL="342900" indent="-342900">
              <a:buFont typeface="Arial,Sans-Serif"/>
              <a:buChar char="•"/>
            </a:pPr>
            <a:r>
              <a:rPr lang="en-US" sz="1400">
                <a:solidFill>
                  <a:srgbClr val="FFFFFF"/>
                </a:solidFill>
              </a:rPr>
              <a:t>Nordyne </a:t>
            </a:r>
            <a:endParaRPr lang="en-US" sz="1400"/>
          </a:p>
          <a:p>
            <a:pPr marL="342900" indent="-342900">
              <a:buFont typeface="Arial,Sans-Serif"/>
              <a:buChar char="•"/>
            </a:pPr>
            <a:r>
              <a:rPr lang="en-US" sz="1400">
                <a:solidFill>
                  <a:srgbClr val="FFFFFF"/>
                </a:solidFill>
              </a:rPr>
              <a:t>Texas Instruments</a:t>
            </a:r>
            <a:endParaRPr lang="en-US" sz="1400"/>
          </a:p>
          <a:p>
            <a:pPr marL="342900" indent="-342900">
              <a:buFont typeface="Arial,Sans-Serif"/>
              <a:buChar char="•"/>
            </a:pPr>
            <a:endParaRPr lang="en-US" sz="1600"/>
          </a:p>
          <a:p>
            <a:r>
              <a:rPr lang="en-US" sz="1400">
                <a:solidFill>
                  <a:srgbClr val="FFFFFF"/>
                </a:solidFill>
              </a:rPr>
              <a:t>ICM Controls Hot Surface Ignition furnace boards and their cross references to OEM boards can be found on the ICM Controls website at www.icmcontrols.com</a:t>
            </a:r>
            <a:endParaRPr lang="en-US" sz="1400"/>
          </a:p>
        </p:txBody>
      </p:sp>
      <p:grpSp>
        <p:nvGrpSpPr>
          <p:cNvPr id="12" name="Group 11">
            <a:extLst>
              <a:ext uri="{FF2B5EF4-FFF2-40B4-BE49-F238E27FC236}">
                <a16:creationId xmlns:a16="http://schemas.microsoft.com/office/drawing/2014/main" id="{4FE837B7-D189-7C1A-4B42-033DB93F5EEC}"/>
              </a:ext>
            </a:extLst>
          </p:cNvPr>
          <p:cNvGrpSpPr/>
          <p:nvPr/>
        </p:nvGrpSpPr>
        <p:grpSpPr>
          <a:xfrm>
            <a:off x="10825222" y="1484129"/>
            <a:ext cx="1074383" cy="746856"/>
            <a:chOff x="10987618" y="59026"/>
            <a:chExt cx="1074383" cy="746856"/>
          </a:xfrm>
        </p:grpSpPr>
        <p:sp>
          <p:nvSpPr>
            <p:cNvPr id="7" name="Rectangle 6">
              <a:extLst>
                <a:ext uri="{FF2B5EF4-FFF2-40B4-BE49-F238E27FC236}">
                  <a16:creationId xmlns:a16="http://schemas.microsoft.com/office/drawing/2014/main" id="{335DA53C-D5B4-2EB5-4BF2-57708CDED45F}"/>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4303A834-9F82-8CBB-E452-F984A6D4A455}"/>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4" name="Picture 3" descr="A black electronic device with white text and red and yellow wires&#10;&#10;AI-generated content may be incorrect.">
            <a:extLst>
              <a:ext uri="{FF2B5EF4-FFF2-40B4-BE49-F238E27FC236}">
                <a16:creationId xmlns:a16="http://schemas.microsoft.com/office/drawing/2014/main" id="{40CF2F6F-F294-8E29-962A-5AEC07D4084F}"/>
              </a:ext>
            </a:extLst>
          </p:cNvPr>
          <p:cNvPicPr>
            <a:picLocks noChangeAspect="1"/>
          </p:cNvPicPr>
          <p:nvPr/>
        </p:nvPicPr>
        <p:blipFill>
          <a:blip r:embed="rId7"/>
          <a:stretch>
            <a:fillRect/>
          </a:stretch>
        </p:blipFill>
        <p:spPr>
          <a:xfrm>
            <a:off x="6217196" y="1192265"/>
            <a:ext cx="1774279" cy="1563417"/>
          </a:xfrm>
          <a:prstGeom prst="rect">
            <a:avLst/>
          </a:prstGeom>
        </p:spPr>
      </p:pic>
    </p:spTree>
    <p:extLst>
      <p:ext uri="{BB962C8B-B14F-4D97-AF65-F5344CB8AC3E}">
        <p14:creationId xmlns:p14="http://schemas.microsoft.com/office/powerpoint/2010/main" val="4149481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52AE4-7878-DA7F-6768-8AFED8400BAC}"/>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4A88C1EA-44F7-5A37-03FE-2FCC149802A0}"/>
              </a:ext>
            </a:extLst>
          </p:cNvPr>
          <p:cNvPicPr>
            <a:picLocks noChangeAspect="1"/>
          </p:cNvPicPr>
          <p:nvPr/>
        </p:nvPicPr>
        <p:blipFill>
          <a:blip r:embed="rId3">
            <a:alphaModFix amt="54000"/>
          </a:blip>
          <a:srcRect l="8792" r="758"/>
          <a:stretch/>
        </p:blipFill>
        <p:spPr>
          <a:xfrm rot="5400000">
            <a:off x="3604756" y="-3660911"/>
            <a:ext cx="946304" cy="8155821"/>
          </a:xfrm>
          <a:prstGeom prst="rect">
            <a:avLst/>
          </a:prstGeom>
        </p:spPr>
      </p:pic>
      <p:pic>
        <p:nvPicPr>
          <p:cNvPr id="55" name="Picture 54" descr="A blue and black logo&#10;&#10;Description automatically generated">
            <a:extLst>
              <a:ext uri="{FF2B5EF4-FFF2-40B4-BE49-F238E27FC236}">
                <a16:creationId xmlns:a16="http://schemas.microsoft.com/office/drawing/2014/main" id="{F8F051C4-301C-3675-C378-663462AF118C}"/>
              </a:ext>
            </a:extLst>
          </p:cNvPr>
          <p:cNvPicPr>
            <a:picLocks noChangeAspect="1"/>
          </p:cNvPicPr>
          <p:nvPr/>
        </p:nvPicPr>
        <p:blipFill>
          <a:blip r:embed="rId4"/>
          <a:stretch>
            <a:fillRect/>
          </a:stretch>
        </p:blipFill>
        <p:spPr>
          <a:xfrm>
            <a:off x="458160" y="74640"/>
            <a:ext cx="1946229" cy="613281"/>
          </a:xfrm>
          <a:prstGeom prst="rect">
            <a:avLst/>
          </a:prstGeom>
        </p:spPr>
      </p:pic>
      <p:sp>
        <p:nvSpPr>
          <p:cNvPr id="6" name="Title 1">
            <a:extLst>
              <a:ext uri="{FF2B5EF4-FFF2-40B4-BE49-F238E27FC236}">
                <a16:creationId xmlns:a16="http://schemas.microsoft.com/office/drawing/2014/main" id="{DEE96B09-4884-85A9-FE50-DBF58F4DE2BE}"/>
              </a:ext>
            </a:extLst>
          </p:cNvPr>
          <p:cNvSpPr txBox="1">
            <a:spLocks/>
          </p:cNvSpPr>
          <p:nvPr/>
        </p:nvSpPr>
        <p:spPr>
          <a:xfrm>
            <a:off x="221172" y="650932"/>
            <a:ext cx="7279526" cy="7555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 Oil Burner Primary Control</a:t>
            </a:r>
            <a:endParaRPr lang="en-US" sz="3200" b="1">
              <a:solidFill>
                <a:srgbClr val="2D3750"/>
              </a:solidFill>
              <a:latin typeface="Aptos ExtraBold" panose="020B0004020202020204" pitchFamily="34" charset="0"/>
            </a:endParaRPr>
          </a:p>
        </p:txBody>
      </p:sp>
      <p:pic>
        <p:nvPicPr>
          <p:cNvPr id="5" name="Picture 4" descr="A white and blue tool&#10;&#10;Description automatically generated">
            <a:extLst>
              <a:ext uri="{FF2B5EF4-FFF2-40B4-BE49-F238E27FC236}">
                <a16:creationId xmlns:a16="http://schemas.microsoft.com/office/drawing/2014/main" id="{2A41BCE2-A0CE-7344-3497-F787F2366A0F}"/>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14EC014A-DD9A-468E-6BFB-DCC96BE2F24F}"/>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2915C15B-2D7B-C173-3635-6187D9290362}"/>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17C0202D-389A-2392-48BC-886FC7CBF55C}"/>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039B2357-3977-A79B-705E-E7214C6D2F84}"/>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8268E443-B598-52E4-2643-114B583A4E59}"/>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7D316CC9-CD5A-701C-739E-EDACB3E51591}"/>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D0BD8157-13E0-A30A-69B7-45971220E3A4}"/>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3" name="Rectangle 2">
            <a:extLst>
              <a:ext uri="{FF2B5EF4-FFF2-40B4-BE49-F238E27FC236}">
                <a16:creationId xmlns:a16="http://schemas.microsoft.com/office/drawing/2014/main" id="{3B0B2AF6-00AC-CB9C-86D9-FE1804F723CB}"/>
              </a:ext>
            </a:extLst>
          </p:cNvPr>
          <p:cNvSpPr/>
          <p:nvPr/>
        </p:nvSpPr>
        <p:spPr>
          <a:xfrm>
            <a:off x="8155817" y="-28545"/>
            <a:ext cx="4038001" cy="271639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sp>
        <p:nvSpPr>
          <p:cNvPr id="2" name="TextBox 1">
            <a:extLst>
              <a:ext uri="{FF2B5EF4-FFF2-40B4-BE49-F238E27FC236}">
                <a16:creationId xmlns:a16="http://schemas.microsoft.com/office/drawing/2014/main" id="{1864CA35-2242-2552-EA16-BF72B5A64370}"/>
              </a:ext>
            </a:extLst>
          </p:cNvPr>
          <p:cNvSpPr txBox="1"/>
          <p:nvPr/>
        </p:nvSpPr>
        <p:spPr>
          <a:xfrm>
            <a:off x="8263503" y="273855"/>
            <a:ext cx="249542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rgbClr val="3CA1D5"/>
                </a:solidFill>
              </a:rPr>
              <a:t>ICM CONTROLS Oil Primary Controls replace popular  Honeywell models </a:t>
            </a:r>
          </a:p>
          <a:p>
            <a:endParaRPr lang="en-US" sz="1600" b="1">
              <a:solidFill>
                <a:srgbClr val="3CA1D5"/>
              </a:solidFill>
            </a:endParaRPr>
          </a:p>
          <a:p>
            <a:r>
              <a:rPr lang="en-US" sz="1600" b="1" dirty="0">
                <a:solidFill>
                  <a:srgbClr val="3CA1D5"/>
                </a:solidFill>
              </a:rPr>
              <a:t>Replaces:</a:t>
            </a:r>
            <a:endParaRPr lang="en-US" sz="1600" dirty="0"/>
          </a:p>
          <a:p>
            <a:pPr marL="342900" indent="-342900">
              <a:buFont typeface="Wingdings"/>
              <a:buChar char="ü"/>
            </a:pPr>
            <a:r>
              <a:rPr lang="en-US" sz="1400" dirty="0">
                <a:solidFill>
                  <a:schemeClr val="bg1"/>
                </a:solidFill>
              </a:rPr>
              <a:t>Honeywell </a:t>
            </a:r>
            <a:r>
              <a:rPr lang="en-US" sz="1400" b="0" i="0" dirty="0">
                <a:solidFill>
                  <a:schemeClr val="bg1"/>
                </a:solidFill>
                <a:effectLst/>
                <a:latin typeface="Aptos"/>
              </a:rPr>
              <a:t>R8184G4066, R8184G1161, R8184G1294</a:t>
            </a:r>
          </a:p>
          <a:p>
            <a:pPr marL="342900" indent="-342900">
              <a:buFont typeface="Wingdings"/>
              <a:buChar char="ü"/>
            </a:pPr>
            <a:endParaRPr lang="en-US" sz="1400">
              <a:solidFill>
                <a:schemeClr val="bg1"/>
              </a:solidFill>
            </a:endParaRPr>
          </a:p>
          <a:p>
            <a:pPr marL="342900" indent="-342900">
              <a:buFont typeface="Wingdings"/>
              <a:buChar char="ü"/>
            </a:pPr>
            <a:endParaRPr lang="en-US" sz="1600"/>
          </a:p>
        </p:txBody>
      </p:sp>
      <p:grpSp>
        <p:nvGrpSpPr>
          <p:cNvPr id="12" name="Group 11">
            <a:extLst>
              <a:ext uri="{FF2B5EF4-FFF2-40B4-BE49-F238E27FC236}">
                <a16:creationId xmlns:a16="http://schemas.microsoft.com/office/drawing/2014/main" id="{0B66ACA6-E581-E3C7-0C51-CCC24CBD1DE0}"/>
              </a:ext>
            </a:extLst>
          </p:cNvPr>
          <p:cNvGrpSpPr/>
          <p:nvPr/>
        </p:nvGrpSpPr>
        <p:grpSpPr>
          <a:xfrm>
            <a:off x="10900675" y="278471"/>
            <a:ext cx="1074383" cy="746856"/>
            <a:chOff x="11099373" y="1731625"/>
            <a:chExt cx="1074383" cy="746856"/>
          </a:xfrm>
        </p:grpSpPr>
        <p:sp>
          <p:nvSpPr>
            <p:cNvPr id="7" name="Rectangle 6">
              <a:extLst>
                <a:ext uri="{FF2B5EF4-FFF2-40B4-BE49-F238E27FC236}">
                  <a16:creationId xmlns:a16="http://schemas.microsoft.com/office/drawing/2014/main" id="{9A24C947-B533-ED5F-4973-36C733EA89EB}"/>
                </a:ext>
              </a:extLst>
            </p:cNvPr>
            <p:cNvSpPr/>
            <p:nvPr/>
          </p:nvSpPr>
          <p:spPr>
            <a:xfrm>
              <a:off x="11099373" y="1731625"/>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lag with black and blue stripes&#10;&#10;Description automatically generated">
              <a:extLst>
                <a:ext uri="{FF2B5EF4-FFF2-40B4-BE49-F238E27FC236}">
                  <a16:creationId xmlns:a16="http://schemas.microsoft.com/office/drawing/2014/main" id="{298BB9B0-27A5-699E-D5B7-4E882B11B840}"/>
                </a:ext>
              </a:extLst>
            </p:cNvPr>
            <p:cNvPicPr>
              <a:picLocks noChangeAspect="1"/>
            </p:cNvPicPr>
            <p:nvPr/>
          </p:nvPicPr>
          <p:blipFill>
            <a:blip r:embed="rId6"/>
            <a:stretch>
              <a:fillRect/>
            </a:stretch>
          </p:blipFill>
          <p:spPr>
            <a:xfrm>
              <a:off x="11142548" y="1761264"/>
              <a:ext cx="988032" cy="687578"/>
            </a:xfrm>
            <a:prstGeom prst="rect">
              <a:avLst/>
            </a:prstGeom>
            <a:ln>
              <a:noFill/>
            </a:ln>
          </p:spPr>
        </p:pic>
      </p:grpSp>
      <p:pic>
        <p:nvPicPr>
          <p:cNvPr id="1026" name="Picture 2">
            <a:extLst>
              <a:ext uri="{FF2B5EF4-FFF2-40B4-BE49-F238E27FC236}">
                <a16:creationId xmlns:a16="http://schemas.microsoft.com/office/drawing/2014/main" id="{446F9D71-52C0-C93C-4FF7-EB321747ED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93227" y="3573513"/>
            <a:ext cx="2428483" cy="242848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E5ED4EE-F0E3-BA94-B04E-A45C350A1443}"/>
              </a:ext>
            </a:extLst>
          </p:cNvPr>
          <p:cNvSpPr txBox="1"/>
          <p:nvPr/>
        </p:nvSpPr>
        <p:spPr>
          <a:xfrm>
            <a:off x="278470" y="1329705"/>
            <a:ext cx="7987221" cy="4985980"/>
          </a:xfrm>
          <a:prstGeom prst="rect">
            <a:avLst/>
          </a:prstGeom>
          <a:noFill/>
        </p:spPr>
        <p:txBody>
          <a:bodyPr wrap="square" lIns="91440" tIns="45720" rIns="91440" bIns="45720" rtlCol="0" anchor="t">
            <a:spAutoFit/>
          </a:bodyPr>
          <a:lstStyle/>
          <a:p>
            <a:r>
              <a:rPr lang="en-US" b="1" dirty="0">
                <a:ea typeface="DM Sans"/>
                <a:cs typeface="DM Sans"/>
                <a:sym typeface="DM Sans"/>
              </a:rPr>
              <a:t>ICM1501/ICM1502/ ICM1503</a:t>
            </a:r>
            <a:endParaRPr lang="en-US" b="1" dirty="0">
              <a:ea typeface="DM Sans"/>
              <a:cs typeface="DM Sans"/>
            </a:endParaRPr>
          </a:p>
          <a:p>
            <a:r>
              <a:rPr lang="en-US" sz="1600" b="1" dirty="0">
                <a:ea typeface="DM Sans"/>
                <a:cs typeface="DM Sans"/>
              </a:rPr>
              <a:t>Why do we need Oil Primary Controls </a:t>
            </a:r>
          </a:p>
          <a:p>
            <a:pPr marL="285750" indent="-285750">
              <a:buFont typeface="Arial"/>
              <a:buChar char="•"/>
            </a:pPr>
            <a:r>
              <a:rPr lang="en-US" sz="1400" dirty="0">
                <a:ea typeface="DM Sans"/>
                <a:cs typeface="DM Sans"/>
              </a:rPr>
              <a:t>The  northeastern United states as well as some northern mid-west states still use oil burners for heating which requires a need for oil primary controls. </a:t>
            </a:r>
          </a:p>
          <a:p>
            <a:pPr marL="285750" indent="-285750">
              <a:buFont typeface="Arial"/>
              <a:buChar char="•"/>
            </a:pPr>
            <a:r>
              <a:rPr lang="en-US" sz="1400" dirty="0">
                <a:ea typeface="DM Sans"/>
                <a:cs typeface="DM Sans"/>
              </a:rPr>
              <a:t>The ICM Controls offering provides for a simple control and far less expensive than high end digital versions</a:t>
            </a:r>
          </a:p>
          <a:p>
            <a:pPr marL="285750" indent="-285750">
              <a:buFont typeface="Arial"/>
              <a:buChar char="•"/>
            </a:pPr>
            <a:r>
              <a:rPr lang="en-US" sz="1400" dirty="0">
                <a:ea typeface="DM Sans"/>
                <a:cs typeface="DM Sans"/>
              </a:rPr>
              <a:t>Great for older applications where expensive modules may not be required or desired</a:t>
            </a:r>
          </a:p>
          <a:p>
            <a:pPr marL="285750" indent="-285750">
              <a:buFont typeface="Arial"/>
              <a:buChar char="•"/>
            </a:pPr>
            <a:endParaRPr lang="en-US" sz="1400" dirty="0">
              <a:ea typeface="DM Sans"/>
              <a:cs typeface="DM Sans"/>
              <a:sym typeface="DM Sans"/>
            </a:endParaRPr>
          </a:p>
          <a:p>
            <a:r>
              <a:rPr lang="en-US" sz="1600" b="1" dirty="0">
                <a:ea typeface="DM Sans"/>
                <a:cs typeface="DM Sans"/>
                <a:sym typeface="DM Sans"/>
              </a:rPr>
              <a:t>The value of  choosing ICM controls Oil Primaries</a:t>
            </a:r>
            <a:endParaRPr lang="en-US" sz="1600" b="1" dirty="0"/>
          </a:p>
          <a:p>
            <a:pPr marL="285750" indent="-285750">
              <a:buFont typeface="Arial"/>
              <a:buChar char="•"/>
            </a:pPr>
            <a:r>
              <a:rPr lang="en-US" sz="1400" dirty="0"/>
              <a:t>Proudly assembled &amp; engineered in USA </a:t>
            </a:r>
          </a:p>
          <a:p>
            <a:pPr marL="285750" indent="-285750">
              <a:buFont typeface="Arial"/>
              <a:buChar char="•"/>
            </a:pPr>
            <a:r>
              <a:rPr lang="en-US" sz="1400" dirty="0"/>
              <a:t>Meets stringent agency requirements for safety </a:t>
            </a:r>
          </a:p>
          <a:p>
            <a:pPr marL="285750" indent="-285750">
              <a:buFont typeface="Arial"/>
              <a:buChar char="•"/>
            </a:pPr>
            <a:r>
              <a:rPr lang="en-US" sz="1400" dirty="0"/>
              <a:t>Incorporates ICM patented energy transfer technology ensures fuel valve and pump will only be energized if the control is properly functioning </a:t>
            </a:r>
          </a:p>
          <a:p>
            <a:pPr marL="285750" indent="-285750">
              <a:buFont typeface="Arial"/>
              <a:buChar char="•"/>
            </a:pPr>
            <a:r>
              <a:rPr lang="en-US" sz="1400" dirty="0"/>
              <a:t>Form Fit and functional replacement to popular Honeywell Oil Primary Controls</a:t>
            </a:r>
          </a:p>
          <a:p>
            <a:pPr marL="285750" indent="-285750">
              <a:buFont typeface="Arial"/>
              <a:buChar char="•"/>
            </a:pPr>
            <a:r>
              <a:rPr lang="en-US" sz="1400" dirty="0"/>
              <a:t>Durable circuit board design and construction ensures strong connections and increased reliability</a:t>
            </a:r>
          </a:p>
          <a:p>
            <a:pPr marL="285750" indent="-285750">
              <a:buFont typeface="Arial"/>
              <a:buChar char="•"/>
            </a:pPr>
            <a:r>
              <a:rPr lang="en-US" sz="1400" dirty="0"/>
              <a:t>U.S. based technical support with real technicians instead of artificial intelligence</a:t>
            </a:r>
          </a:p>
          <a:p>
            <a:pPr marL="285750" indent="-285750">
              <a:buFont typeface="Arial"/>
              <a:buChar char="•"/>
            </a:pPr>
            <a:endParaRPr lang="en-US" sz="1400" dirty="0"/>
          </a:p>
          <a:p>
            <a:r>
              <a:rPr lang="en-US" sz="1600" b="1" dirty="0"/>
              <a:t>Operation</a:t>
            </a:r>
            <a:endParaRPr lang="en-US" dirty="0"/>
          </a:p>
          <a:p>
            <a:pPr marL="285750" indent="-285750">
              <a:buFont typeface="Arial"/>
              <a:buChar char="•"/>
            </a:pPr>
            <a:r>
              <a:rPr lang="en-US" sz="1400" dirty="0"/>
              <a:t>Controls oil burner, oil valve (if required) and the ignition transformer in response to a call for heat. </a:t>
            </a:r>
          </a:p>
          <a:p>
            <a:pPr marL="285750" indent="-285750">
              <a:buFont typeface="Arial"/>
              <a:buChar char="•"/>
            </a:pPr>
            <a:r>
              <a:rPr lang="en-US" sz="1400" dirty="0"/>
              <a:t>LED aids in testing and troubleshooting </a:t>
            </a:r>
          </a:p>
          <a:p>
            <a:pPr marL="285750" indent="-285750">
              <a:buFont typeface="Arial"/>
              <a:buChar char="•"/>
            </a:pPr>
            <a:r>
              <a:rPr lang="en-US" sz="1400" dirty="0"/>
              <a:t>Enclosed safety switch with external reset button </a:t>
            </a:r>
            <a:endParaRPr lang="en-US" dirty="0"/>
          </a:p>
        </p:txBody>
      </p:sp>
    </p:spTree>
    <p:extLst>
      <p:ext uri="{BB962C8B-B14F-4D97-AF65-F5344CB8AC3E}">
        <p14:creationId xmlns:p14="http://schemas.microsoft.com/office/powerpoint/2010/main" val="3397200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3F810-B2A9-5ADA-F074-B741FFEA891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5CF654-DE93-94D0-DC02-C113A6DE898B}"/>
              </a:ext>
            </a:extLst>
          </p:cNvPr>
          <p:cNvSpPr/>
          <p:nvPr/>
        </p:nvSpPr>
        <p:spPr>
          <a:xfrm>
            <a:off x="7800901" y="-35559"/>
            <a:ext cx="4392918" cy="447265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206E5064-0E4A-521F-D3A8-24855F56A608}"/>
              </a:ext>
            </a:extLst>
          </p:cNvPr>
          <p:cNvPicPr>
            <a:picLocks noChangeAspect="1"/>
          </p:cNvPicPr>
          <p:nvPr/>
        </p:nvPicPr>
        <p:blipFill>
          <a:blip r:embed="rId3">
            <a:alphaModFix amt="54000"/>
          </a:blip>
          <a:srcRect l="8792" r="758"/>
          <a:stretch/>
        </p:blipFill>
        <p:spPr>
          <a:xfrm rot="5400000">
            <a:off x="3429958" y="-3438835"/>
            <a:ext cx="941156" cy="7801069"/>
          </a:xfrm>
          <a:prstGeom prst="rect">
            <a:avLst/>
          </a:prstGeom>
        </p:spPr>
      </p:pic>
      <p:sp>
        <p:nvSpPr>
          <p:cNvPr id="13" name="Title 1">
            <a:extLst>
              <a:ext uri="{FF2B5EF4-FFF2-40B4-BE49-F238E27FC236}">
                <a16:creationId xmlns:a16="http://schemas.microsoft.com/office/drawing/2014/main" id="{2BD8E555-0D1F-B8F0-9BE2-96E66FE561E4}"/>
              </a:ext>
            </a:extLst>
          </p:cNvPr>
          <p:cNvSpPr txBox="1">
            <a:spLocks/>
          </p:cNvSpPr>
          <p:nvPr/>
        </p:nvSpPr>
        <p:spPr>
          <a:xfrm>
            <a:off x="293380" y="691968"/>
            <a:ext cx="565952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a:t>
            </a:r>
            <a:r>
              <a:rPr lang="en-US" sz="3200" b="1" err="1">
                <a:solidFill>
                  <a:srgbClr val="2D3750"/>
                </a:solidFill>
                <a:latin typeface="Aptos ExtraBold"/>
              </a:rPr>
              <a:t>UDefrost</a:t>
            </a:r>
            <a:r>
              <a:rPr lang="en-US" sz="3200" b="1">
                <a:solidFill>
                  <a:srgbClr val="2D3750"/>
                </a:solidFill>
                <a:latin typeface="Aptos ExtraBold"/>
              </a:rPr>
              <a:t>- Universal Defrost Control Board</a:t>
            </a:r>
            <a:endParaRPr lang="en-US" sz="3200" b="1">
              <a:solidFill>
                <a:srgbClr val="2D3750"/>
              </a:solidFill>
              <a:latin typeface="Aptos ExtraBold" panose="020B0004020202020204" pitchFamily="34" charset="0"/>
            </a:endParaRPr>
          </a:p>
        </p:txBody>
      </p:sp>
      <p:pic>
        <p:nvPicPr>
          <p:cNvPr id="55" name="Picture 54" descr="A blue and black logo&#10;&#10;Description automatically generated">
            <a:extLst>
              <a:ext uri="{FF2B5EF4-FFF2-40B4-BE49-F238E27FC236}">
                <a16:creationId xmlns:a16="http://schemas.microsoft.com/office/drawing/2014/main" id="{786C2BD9-F592-341E-7F42-180DD7C4D984}"/>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7EBFEE58-10F4-B6EF-4BEF-C99FDA4170C1}"/>
              </a:ext>
            </a:extLst>
          </p:cNvPr>
          <p:cNvPicPr>
            <a:picLocks noChangeAspect="1"/>
          </p:cNvPicPr>
          <p:nvPr/>
        </p:nvPicPr>
        <p:blipFill>
          <a:blip r:embed="rId5"/>
          <a:srcRect l="9420" t="46422" r="9087" b="47098"/>
          <a:stretch/>
        </p:blipFill>
        <p:spPr>
          <a:xfrm>
            <a:off x="-1437" y="6243739"/>
            <a:ext cx="12192002" cy="746856"/>
          </a:xfrm>
          <a:prstGeom prst="rect">
            <a:avLst/>
          </a:prstGeom>
        </p:spPr>
      </p:pic>
      <p:grpSp>
        <p:nvGrpSpPr>
          <p:cNvPr id="16" name="Group 15">
            <a:extLst>
              <a:ext uri="{FF2B5EF4-FFF2-40B4-BE49-F238E27FC236}">
                <a16:creationId xmlns:a16="http://schemas.microsoft.com/office/drawing/2014/main" id="{AEEA08DC-0C85-9B97-128F-8D2DDD7BC507}"/>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41DCD28D-3739-8403-21FD-3BDF1EFC4485}"/>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DD48950C-A3AB-84E5-A210-9314792AC765}"/>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FEBBA6F-38AC-DD6F-1633-F723123D751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BAE66636-FA87-BB3F-32EB-C354C6E54304}"/>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4016B232-144E-F3DC-0AA9-A3AC628CB9E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75D6C64B-D904-13C4-4DEF-871DE1E4BBE9}"/>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EEE68FE8-D1AE-DF00-0846-9EAE0B746B26}"/>
              </a:ext>
            </a:extLst>
          </p:cNvPr>
          <p:cNvGrpSpPr/>
          <p:nvPr/>
        </p:nvGrpSpPr>
        <p:grpSpPr>
          <a:xfrm>
            <a:off x="10832918" y="90331"/>
            <a:ext cx="1074383" cy="746856"/>
            <a:chOff x="10987618" y="59026"/>
            <a:chExt cx="1074383" cy="746856"/>
          </a:xfrm>
        </p:grpSpPr>
        <p:sp>
          <p:nvSpPr>
            <p:cNvPr id="36" name="Rectangle 35">
              <a:extLst>
                <a:ext uri="{FF2B5EF4-FFF2-40B4-BE49-F238E27FC236}">
                  <a16:creationId xmlns:a16="http://schemas.microsoft.com/office/drawing/2014/main" id="{A52BA718-83E1-981A-95C6-3E14F1974483}"/>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F554C7B8-93D6-5EBD-D103-8DAF8A3C1361}"/>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3" name="TextBox 2">
            <a:extLst>
              <a:ext uri="{FF2B5EF4-FFF2-40B4-BE49-F238E27FC236}">
                <a16:creationId xmlns:a16="http://schemas.microsoft.com/office/drawing/2014/main" id="{50C173F0-B429-9F2C-FEAC-0F5506E72D33}"/>
              </a:ext>
            </a:extLst>
          </p:cNvPr>
          <p:cNvSpPr txBox="1"/>
          <p:nvPr/>
        </p:nvSpPr>
        <p:spPr>
          <a:xfrm>
            <a:off x="8008642" y="383575"/>
            <a:ext cx="3895127" cy="5109091"/>
          </a:xfrm>
          <a:prstGeom prst="rect">
            <a:avLst/>
          </a:prstGeom>
          <a:noFill/>
        </p:spPr>
        <p:txBody>
          <a:bodyPr wrap="square" lIns="91440" tIns="45720" rIns="91440" bIns="45720" anchor="t">
            <a:spAutoFit/>
          </a:bodyPr>
          <a:lstStyle/>
          <a:p>
            <a:endParaRPr lang="en-US" b="1">
              <a:solidFill>
                <a:srgbClr val="3CA1D5"/>
              </a:solidFill>
              <a:latin typeface="Aptos"/>
              <a:ea typeface="Arial"/>
              <a:cs typeface="Arial"/>
            </a:endParaRPr>
          </a:p>
          <a:p>
            <a:r>
              <a:rPr lang="en-US" sz="1800" b="1" baseline="0" dirty="0">
                <a:solidFill>
                  <a:srgbClr val="3CA1D5"/>
                </a:solidFill>
                <a:latin typeface="Aptos"/>
                <a:ea typeface="Arial"/>
                <a:cs typeface="Arial"/>
              </a:rPr>
              <a:t>Features:</a:t>
            </a:r>
            <a:endParaRPr lang="en-US" dirty="0"/>
          </a:p>
          <a:p>
            <a:pPr marL="285750" indent="-285750">
              <a:buFont typeface="Wingdings" panose="05000000000000000000" pitchFamily="2" charset="2"/>
              <a:buChar char="ü"/>
            </a:pPr>
            <a:r>
              <a:rPr lang="en-US" sz="1400" dirty="0">
                <a:solidFill>
                  <a:schemeClr val="bg1"/>
                </a:solidFill>
              </a:rPr>
              <a:t>Universal, time &amp; temperature defrost board for heat pumps</a:t>
            </a:r>
          </a:p>
          <a:p>
            <a:pPr marL="285750" indent="-285750">
              <a:buFont typeface="Wingdings" panose="05000000000000000000" pitchFamily="2" charset="2"/>
              <a:buChar char="ü"/>
            </a:pPr>
            <a:r>
              <a:rPr lang="en-US" sz="1400" dirty="0">
                <a:solidFill>
                  <a:schemeClr val="bg1"/>
                </a:solidFill>
              </a:rPr>
              <a:t>Nine configurable setting with NFC</a:t>
            </a:r>
          </a:p>
          <a:p>
            <a:pPr marL="285750" indent="-285750">
              <a:buFont typeface="Wingdings" panose="05000000000000000000" pitchFamily="2" charset="2"/>
              <a:buChar char="ü"/>
            </a:pPr>
            <a:r>
              <a:rPr lang="en-US" sz="1400" dirty="0">
                <a:solidFill>
                  <a:schemeClr val="bg1"/>
                </a:solidFill>
                <a:latin typeface="Aptos"/>
                <a:ea typeface="Arial"/>
                <a:cs typeface="Arial"/>
              </a:rPr>
              <a:t>Field test mode</a:t>
            </a:r>
          </a:p>
          <a:p>
            <a:pPr marL="285750" indent="-285750">
              <a:buFont typeface="Wingdings" panose="05000000000000000000" pitchFamily="2" charset="2"/>
              <a:buChar char="ü"/>
            </a:pPr>
            <a:r>
              <a:rPr lang="en-US" sz="1400" dirty="0">
                <a:solidFill>
                  <a:schemeClr val="bg1"/>
                </a:solidFill>
                <a:latin typeface="Aptos"/>
                <a:ea typeface="Arial"/>
                <a:cs typeface="Arial"/>
              </a:rPr>
              <a:t>Brownout protection</a:t>
            </a:r>
          </a:p>
          <a:p>
            <a:pPr marL="285750" indent="-285750">
              <a:buFont typeface="Wingdings" panose="05000000000000000000" pitchFamily="2" charset="2"/>
              <a:buChar char="ü"/>
            </a:pPr>
            <a:r>
              <a:rPr lang="en-US" sz="1400" dirty="0">
                <a:solidFill>
                  <a:schemeClr val="bg1"/>
                </a:solidFill>
                <a:latin typeface="Aptos"/>
                <a:ea typeface="Arial"/>
                <a:cs typeface="Arial"/>
              </a:rPr>
              <a:t>LED indicators to aid in troubleshooting</a:t>
            </a:r>
          </a:p>
          <a:p>
            <a:r>
              <a:rPr lang="en-US" sz="1600" b="1" dirty="0">
                <a:solidFill>
                  <a:srgbClr val="3CA1D5"/>
                </a:solidFill>
                <a:latin typeface="Aptos"/>
                <a:ea typeface="Arial"/>
                <a:cs typeface="Arial"/>
              </a:rPr>
              <a:t>Specifications: </a:t>
            </a:r>
          </a:p>
          <a:p>
            <a:pPr marL="285750" indent="-285750">
              <a:buFont typeface="Wingdings"/>
              <a:buChar char="ü"/>
            </a:pPr>
            <a:r>
              <a:rPr lang="en-US" sz="1400" b="1" dirty="0">
                <a:solidFill>
                  <a:schemeClr val="bg1"/>
                </a:solidFill>
                <a:latin typeface="Aptos"/>
                <a:ea typeface="Arial"/>
                <a:cs typeface="Arial"/>
              </a:rPr>
              <a:t>Input:</a:t>
            </a:r>
          </a:p>
          <a:p>
            <a:pPr marL="285750" indent="-285750">
              <a:buFont typeface="Wingdings"/>
              <a:buChar char="ü"/>
            </a:pPr>
            <a:r>
              <a:rPr lang="en-US" sz="1400" dirty="0">
                <a:solidFill>
                  <a:schemeClr val="bg1"/>
                </a:solidFill>
                <a:latin typeface="Aptos"/>
                <a:ea typeface="Arial"/>
                <a:cs typeface="Arial"/>
              </a:rPr>
              <a:t>Power Supply:</a:t>
            </a:r>
            <a:r>
              <a:rPr lang="en-US" sz="1400" b="1" dirty="0">
                <a:solidFill>
                  <a:schemeClr val="bg1"/>
                </a:solidFill>
                <a:latin typeface="Aptos"/>
                <a:ea typeface="Arial"/>
                <a:cs typeface="Arial"/>
              </a:rPr>
              <a:t> </a:t>
            </a:r>
            <a:r>
              <a:rPr lang="en-US" sz="1400" dirty="0">
                <a:solidFill>
                  <a:schemeClr val="bg1"/>
                </a:solidFill>
                <a:latin typeface="Aptos"/>
                <a:ea typeface="Arial"/>
                <a:cs typeface="Arial"/>
              </a:rPr>
              <a:t>R,C (24VAC, 50/60Hz)</a:t>
            </a:r>
          </a:p>
          <a:p>
            <a:pPr marL="285750" indent="-285750">
              <a:buFont typeface="Wingdings"/>
              <a:buChar char="ü"/>
            </a:pPr>
            <a:r>
              <a:rPr lang="en-US" sz="1400" dirty="0">
                <a:solidFill>
                  <a:schemeClr val="bg1"/>
                </a:solidFill>
                <a:latin typeface="Aptos"/>
                <a:ea typeface="Arial"/>
                <a:cs typeface="Arial"/>
              </a:rPr>
              <a:t>Thermostat: 24 VAC, 24mA</a:t>
            </a:r>
          </a:p>
          <a:p>
            <a:pPr marL="285750" indent="-285750">
              <a:buFont typeface="Wingdings"/>
              <a:buChar char="ü"/>
            </a:pPr>
            <a:r>
              <a:rPr lang="en-US" sz="1400" dirty="0">
                <a:solidFill>
                  <a:schemeClr val="bg1"/>
                </a:solidFill>
                <a:latin typeface="Aptos"/>
                <a:ea typeface="Arial"/>
                <a:cs typeface="Arial"/>
              </a:rPr>
              <a:t>Field Test Button</a:t>
            </a:r>
          </a:p>
          <a:p>
            <a:r>
              <a:rPr lang="en-US" sz="1400" b="1" dirty="0">
                <a:solidFill>
                  <a:srgbClr val="3CA1D5"/>
                </a:solidFill>
                <a:latin typeface="Aptos"/>
                <a:ea typeface="Arial"/>
                <a:cs typeface="Arial"/>
              </a:rPr>
              <a:t>Replaces</a:t>
            </a:r>
            <a:r>
              <a:rPr lang="en-US" sz="1400" b="1" baseline="0" dirty="0">
                <a:solidFill>
                  <a:srgbClr val="3CA1D5"/>
                </a:solidFill>
                <a:latin typeface="Aptos"/>
                <a:ea typeface="Arial"/>
                <a:cs typeface="Arial"/>
              </a:rPr>
              <a:t>:</a:t>
            </a:r>
          </a:p>
          <a:p>
            <a:r>
              <a:rPr lang="en-US" sz="1400" dirty="0">
                <a:solidFill>
                  <a:schemeClr val="bg1"/>
                </a:solidFill>
                <a:ea typeface="+mn-lt"/>
                <a:cs typeface="+mn-lt"/>
              </a:rPr>
              <a:t>The ICM-</a:t>
            </a:r>
            <a:r>
              <a:rPr lang="en-US" sz="1400" dirty="0" err="1">
                <a:solidFill>
                  <a:schemeClr val="bg1"/>
                </a:solidFill>
                <a:ea typeface="+mn-lt"/>
                <a:cs typeface="+mn-lt"/>
              </a:rPr>
              <a:t>UDefrost</a:t>
            </a:r>
            <a:r>
              <a:rPr lang="en-US" sz="1400" dirty="0">
                <a:solidFill>
                  <a:schemeClr val="bg1"/>
                </a:solidFill>
                <a:ea typeface="+mn-lt"/>
                <a:cs typeface="+mn-lt"/>
              </a:rPr>
              <a:t> replaces all legacy ICM Controls defrost boards and their associated crosses</a:t>
            </a:r>
            <a:endParaRPr lang="en-US" dirty="0">
              <a:solidFill>
                <a:schemeClr val="bg1"/>
              </a:solidFill>
            </a:endParaRPr>
          </a:p>
          <a:p>
            <a:endParaRPr lang="en-US" sz="1400"/>
          </a:p>
          <a:p>
            <a:endParaRPr lang="en-US" sz="1200"/>
          </a:p>
          <a:p>
            <a:endParaRPr lang="en-US" sz="1200">
              <a:latin typeface="Aptos"/>
              <a:ea typeface="Arial"/>
              <a:cs typeface="Arial"/>
            </a:endParaRPr>
          </a:p>
          <a:p>
            <a:endParaRPr lang="en-US" sz="1600">
              <a:latin typeface="Aptos"/>
              <a:ea typeface="Arial"/>
              <a:cs typeface="Arial"/>
            </a:endParaRPr>
          </a:p>
          <a:p>
            <a:pPr lvl="0" rtl="0"/>
            <a:endParaRPr lang="en-US" sz="1600">
              <a:latin typeface="Aptos"/>
              <a:ea typeface="Arial"/>
              <a:cs typeface="Arial"/>
            </a:endParaRPr>
          </a:p>
        </p:txBody>
      </p:sp>
      <p:sp>
        <p:nvSpPr>
          <p:cNvPr id="7" name="TextBox 6">
            <a:extLst>
              <a:ext uri="{FF2B5EF4-FFF2-40B4-BE49-F238E27FC236}">
                <a16:creationId xmlns:a16="http://schemas.microsoft.com/office/drawing/2014/main" id="{5B60C1A4-FD53-C550-B126-369472D3BC39}"/>
              </a:ext>
            </a:extLst>
          </p:cNvPr>
          <p:cNvSpPr txBox="1"/>
          <p:nvPr/>
        </p:nvSpPr>
        <p:spPr>
          <a:xfrm>
            <a:off x="375833" y="1810212"/>
            <a:ext cx="7427297" cy="2246769"/>
          </a:xfrm>
          <a:prstGeom prst="rect">
            <a:avLst/>
          </a:prstGeom>
          <a:noFill/>
        </p:spPr>
        <p:txBody>
          <a:bodyPr wrap="square" lIns="91440" tIns="45720" rIns="91440" bIns="45720" anchor="t">
            <a:spAutoFit/>
          </a:bodyPr>
          <a:lstStyle/>
          <a:p>
            <a:r>
              <a:rPr lang="en-US" sz="1600" b="1" dirty="0">
                <a:ea typeface="DM Sans"/>
                <a:cs typeface="DM Sans"/>
                <a:sym typeface="DM Sans"/>
              </a:rPr>
              <a:t>Why we need an ICM-</a:t>
            </a:r>
            <a:r>
              <a:rPr lang="en-US" sz="1600" b="1" dirty="0" err="1">
                <a:ea typeface="DM Sans"/>
                <a:cs typeface="DM Sans"/>
                <a:sym typeface="DM Sans"/>
              </a:rPr>
              <a:t>UDefrost</a:t>
            </a:r>
            <a:r>
              <a:rPr lang="en-US" sz="1600" b="1" dirty="0">
                <a:ea typeface="DM Sans"/>
                <a:cs typeface="DM Sans"/>
                <a:sym typeface="DM Sans"/>
              </a:rPr>
              <a:t> and their applications?</a:t>
            </a:r>
          </a:p>
          <a:p>
            <a:pPr marL="285750" indent="-285750">
              <a:buFont typeface="Arial"/>
              <a:buChar char="•"/>
            </a:pPr>
            <a:r>
              <a:rPr lang="en-US" sz="1400" dirty="0">
                <a:ea typeface="+mn-lt"/>
                <a:cs typeface="+mn-lt"/>
              </a:rPr>
              <a:t>With the high cost and limited access to OEM replacement boards, the need for a universal defrost control board with the functions of nearly all time &amp; temperature heat pump defrost controls is a must.</a:t>
            </a:r>
            <a:endParaRPr lang="en-US" sz="1400" dirty="0">
              <a:cs typeface="Arial"/>
            </a:endParaRPr>
          </a:p>
          <a:p>
            <a:pPr marL="285750" indent="-285750">
              <a:buFont typeface="Arial"/>
              <a:buChar char="•"/>
            </a:pPr>
            <a:r>
              <a:rPr lang="en-US" sz="1400" dirty="0">
                <a:cs typeface="Arial"/>
              </a:rPr>
              <a:t>As Heat Pumps have become more efficient, they are being used in much colder climates.</a:t>
            </a:r>
            <a:endParaRPr lang="en-US" sz="1400" dirty="0"/>
          </a:p>
          <a:p>
            <a:pPr marL="285750" indent="-285750">
              <a:buFont typeface="Arial"/>
              <a:buChar char="•"/>
            </a:pPr>
            <a:r>
              <a:rPr lang="en-US" sz="1400" dirty="0">
                <a:cs typeface="Arial"/>
              </a:rPr>
              <a:t>In these colder climates Heat Pumps have the issue of ice building up on the outdoor coil  which requires a mechanism for defrost.</a:t>
            </a:r>
            <a:endParaRPr lang="en-US" sz="1400" dirty="0"/>
          </a:p>
          <a:p>
            <a:pPr marL="285750" indent="-285750">
              <a:buFont typeface="Arial"/>
              <a:buChar char="•"/>
            </a:pPr>
            <a:endParaRPr lang="en-US" sz="1400" dirty="0">
              <a:cs typeface="Arial"/>
            </a:endParaRPr>
          </a:p>
          <a:p>
            <a:pPr marL="285750" indent="-285750">
              <a:buFont typeface="Arial"/>
              <a:buChar char="•"/>
            </a:pPr>
            <a:endParaRPr lang="en-US" sz="1400" dirty="0"/>
          </a:p>
          <a:p>
            <a:endParaRPr lang="en-US" sz="1200" b="1" dirty="0">
              <a:ea typeface="DM Sans"/>
              <a:cs typeface="DM Sans"/>
              <a:sym typeface="DM Sans"/>
            </a:endParaRPr>
          </a:p>
        </p:txBody>
      </p:sp>
      <p:sp>
        <p:nvSpPr>
          <p:cNvPr id="17" name="TextBox 16">
            <a:extLst>
              <a:ext uri="{FF2B5EF4-FFF2-40B4-BE49-F238E27FC236}">
                <a16:creationId xmlns:a16="http://schemas.microsoft.com/office/drawing/2014/main" id="{514340E8-DA9D-AE8C-F8B1-25686CEFC566}"/>
              </a:ext>
            </a:extLst>
          </p:cNvPr>
          <p:cNvSpPr txBox="1"/>
          <p:nvPr/>
        </p:nvSpPr>
        <p:spPr>
          <a:xfrm>
            <a:off x="350052" y="3358363"/>
            <a:ext cx="7320233" cy="2492990"/>
          </a:xfrm>
          <a:prstGeom prst="rect">
            <a:avLst/>
          </a:prstGeom>
          <a:noFill/>
        </p:spPr>
        <p:txBody>
          <a:bodyPr wrap="square" lIns="91440" tIns="45720" rIns="91440" bIns="45720" anchor="t">
            <a:spAutoFit/>
          </a:bodyPr>
          <a:lstStyle/>
          <a:p>
            <a:r>
              <a:rPr lang="en-US" sz="1600" b="1" dirty="0">
                <a:ea typeface="DM Sans"/>
                <a:cs typeface="DM Sans"/>
                <a:sym typeface="DM Sans"/>
              </a:rPr>
              <a:t>The value of ICM-</a:t>
            </a:r>
            <a:r>
              <a:rPr lang="en-US" sz="1600" b="1" dirty="0" err="1">
                <a:ea typeface="DM Sans"/>
                <a:cs typeface="DM Sans"/>
                <a:sym typeface="DM Sans"/>
              </a:rPr>
              <a:t>UDefrost</a:t>
            </a:r>
            <a:r>
              <a:rPr lang="en-US" sz="1600" b="1" dirty="0">
                <a:ea typeface="DM Sans"/>
                <a:cs typeface="DM Sans"/>
                <a:sym typeface="DM Sans"/>
              </a:rPr>
              <a:t>, Universal Defrost Control Board:</a:t>
            </a:r>
          </a:p>
          <a:p>
            <a:pPr marL="285750" indent="-285750">
              <a:buFont typeface="Arial"/>
              <a:buChar char="•"/>
            </a:pPr>
            <a:r>
              <a:rPr lang="en-US" sz="1400" dirty="0">
                <a:ea typeface="DM Sans"/>
                <a:cs typeface="DM Sans"/>
                <a:sym typeface="DM Sans"/>
              </a:rPr>
              <a:t>Manufactured in the USA to high quality standards</a:t>
            </a:r>
            <a:endParaRPr lang="en-US" sz="1400" dirty="0">
              <a:ea typeface="DM Sans"/>
              <a:cs typeface="DM Sans"/>
            </a:endParaRPr>
          </a:p>
          <a:p>
            <a:pPr marL="285750" indent="-285750">
              <a:buFont typeface="Arial"/>
              <a:buChar char="•"/>
            </a:pPr>
            <a:r>
              <a:rPr lang="en-US" sz="1400" dirty="0">
                <a:latin typeface="Aptos"/>
                <a:cs typeface="Arial"/>
              </a:rPr>
              <a:t>Universal to replace almost any traditional </a:t>
            </a:r>
            <a:r>
              <a:rPr lang="en-US" sz="1400" dirty="0">
                <a:solidFill>
                  <a:srgbClr val="000000"/>
                </a:solidFill>
                <a:latin typeface="Aptos"/>
                <a:cs typeface="Arial"/>
              </a:rPr>
              <a:t>Time / Temperature terminate defrost board. </a:t>
            </a:r>
            <a:endParaRPr lang="en-US" sz="1400" dirty="0">
              <a:solidFill>
                <a:srgbClr val="000000"/>
              </a:solidFill>
              <a:latin typeface="Aptos"/>
            </a:endParaRPr>
          </a:p>
          <a:p>
            <a:pPr marL="285750" indent="-285750">
              <a:buFont typeface="Arial"/>
              <a:buChar char="•"/>
            </a:pPr>
            <a:r>
              <a:rPr lang="en-US" sz="1400" dirty="0">
                <a:latin typeface="Aptos"/>
                <a:cs typeface="Arial"/>
              </a:rPr>
              <a:t>NFC configuration via ICM Omni app allows programming and set up without the need for power or internet connections. </a:t>
            </a:r>
          </a:p>
          <a:p>
            <a:pPr marL="285750" indent="-285750">
              <a:buFont typeface="Arial"/>
              <a:buChar char="•"/>
            </a:pPr>
            <a:r>
              <a:rPr lang="en-US" sz="1400" dirty="0">
                <a:latin typeface="Aptos"/>
                <a:cs typeface="Arial"/>
              </a:rPr>
              <a:t>Universal function benefits distributors and contractors by offering a one source solution for their defrost needs</a:t>
            </a:r>
          </a:p>
          <a:p>
            <a:pPr marL="285750" indent="-285750">
              <a:buFont typeface="Arial"/>
              <a:buChar char="•"/>
            </a:pPr>
            <a:r>
              <a:rPr lang="en-US" sz="1400" dirty="0">
                <a:cs typeface="Arial"/>
              </a:rPr>
              <a:t>Replaces 200+ competitive part numbers</a:t>
            </a:r>
          </a:p>
          <a:p>
            <a:pPr marL="285750" indent="-285750">
              <a:buFont typeface="Arial"/>
              <a:buChar char="•"/>
            </a:pPr>
            <a:endParaRPr lang="en-US" sz="1400" dirty="0"/>
          </a:p>
          <a:p>
            <a:pPr marL="285750" indent="-285750">
              <a:buFont typeface="Arial"/>
              <a:buChar char="•"/>
            </a:pPr>
            <a:endParaRPr lang="en-US" sz="1400" dirty="0"/>
          </a:p>
          <a:p>
            <a:pPr marL="285750" indent="-285750">
              <a:buFont typeface="Arial"/>
              <a:buChar char="•"/>
            </a:pPr>
            <a:endParaRPr lang="en-US" sz="1400" dirty="0"/>
          </a:p>
        </p:txBody>
      </p:sp>
      <p:sp>
        <p:nvSpPr>
          <p:cNvPr id="19" name="TextBox 18">
            <a:extLst>
              <a:ext uri="{FF2B5EF4-FFF2-40B4-BE49-F238E27FC236}">
                <a16:creationId xmlns:a16="http://schemas.microsoft.com/office/drawing/2014/main" id="{3717ABFD-5527-7263-AC15-F8EDFDD35067}"/>
              </a:ext>
            </a:extLst>
          </p:cNvPr>
          <p:cNvSpPr txBox="1"/>
          <p:nvPr/>
        </p:nvSpPr>
        <p:spPr>
          <a:xfrm>
            <a:off x="352438" y="4840106"/>
            <a:ext cx="11627611" cy="1661993"/>
          </a:xfrm>
          <a:prstGeom prst="rect">
            <a:avLst/>
          </a:prstGeom>
          <a:noFill/>
        </p:spPr>
        <p:txBody>
          <a:bodyPr wrap="square" lIns="91440" tIns="45720" rIns="91440" bIns="45720" anchor="t">
            <a:spAutoFit/>
          </a:bodyPr>
          <a:lstStyle/>
          <a:p>
            <a:endParaRPr lang="en-US" sz="1600" b="1" dirty="0"/>
          </a:p>
          <a:p>
            <a:r>
              <a:rPr lang="en-US" sz="1600" b="1" dirty="0"/>
              <a:t>Operation</a:t>
            </a:r>
            <a:endParaRPr lang="en-US" dirty="0"/>
          </a:p>
          <a:p>
            <a:r>
              <a:rPr lang="en-US" sz="1400" dirty="0">
                <a:solidFill>
                  <a:srgbClr val="2D3750"/>
                </a:solidFill>
                <a:ea typeface="+mn-lt"/>
                <a:cs typeface="+mn-lt"/>
              </a:rPr>
              <a:t>The ICM-</a:t>
            </a:r>
            <a:r>
              <a:rPr lang="en-US" sz="1400" dirty="0" err="1">
                <a:solidFill>
                  <a:srgbClr val="2D3750"/>
                </a:solidFill>
                <a:ea typeface="+mn-lt"/>
                <a:cs typeface="+mn-lt"/>
              </a:rPr>
              <a:t>UDefrost</a:t>
            </a:r>
            <a:r>
              <a:rPr lang="en-US" sz="1400" dirty="0">
                <a:solidFill>
                  <a:srgbClr val="2D3750"/>
                </a:solidFill>
                <a:ea typeface="+mn-lt"/>
                <a:cs typeface="+mn-lt"/>
              </a:rPr>
              <a:t> board monitors thermostat calls for Y, O/B and Win inputs. During a heat call, if conditions for defrost are met, the control will perform a time and temperature defrost cycle. During normal operation, the control continuously monitors safeties such as the</a:t>
            </a:r>
            <a:endParaRPr lang="en-US" sz="1400" dirty="0"/>
          </a:p>
          <a:p>
            <a:r>
              <a:rPr lang="en-US" sz="1400" dirty="0">
                <a:solidFill>
                  <a:srgbClr val="2D3750"/>
                </a:solidFill>
                <a:ea typeface="+mn-lt"/>
                <a:cs typeface="+mn-lt"/>
              </a:rPr>
              <a:t>low-pressure switch, high-pressure switch, brownout detection, and sensor health while displaying status and fault conditions via onboard LED diagnostics.</a:t>
            </a:r>
            <a:endParaRPr lang="en-US" sz="1400" dirty="0"/>
          </a:p>
          <a:p>
            <a:endParaRPr lang="en-US" sz="1400" b="1" dirty="0"/>
          </a:p>
        </p:txBody>
      </p:sp>
      <p:pic>
        <p:nvPicPr>
          <p:cNvPr id="2" name="Picture 1" descr="A green circuit board with many small components&#10;&#10;AI-generated content may be incorrect.">
            <a:extLst>
              <a:ext uri="{FF2B5EF4-FFF2-40B4-BE49-F238E27FC236}">
                <a16:creationId xmlns:a16="http://schemas.microsoft.com/office/drawing/2014/main" id="{D051C438-40EA-E441-F0BE-B7E07D04DAE0}"/>
              </a:ext>
            </a:extLst>
          </p:cNvPr>
          <p:cNvPicPr>
            <a:picLocks noChangeAspect="1"/>
          </p:cNvPicPr>
          <p:nvPr/>
        </p:nvPicPr>
        <p:blipFill>
          <a:blip r:embed="rId7"/>
          <a:srcRect l="10982" t="18143" r="21942" b="16943"/>
          <a:stretch>
            <a:fillRect/>
          </a:stretch>
        </p:blipFill>
        <p:spPr>
          <a:xfrm rot="16440000">
            <a:off x="5672610" y="-20398"/>
            <a:ext cx="1662749" cy="2188187"/>
          </a:xfrm>
          <a:prstGeom prst="rect">
            <a:avLst/>
          </a:prstGeom>
        </p:spPr>
      </p:pic>
    </p:spTree>
    <p:extLst>
      <p:ext uri="{BB962C8B-B14F-4D97-AF65-F5344CB8AC3E}">
        <p14:creationId xmlns:p14="http://schemas.microsoft.com/office/powerpoint/2010/main" val="791507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D8D28-5873-873B-BC45-C719F1F56284}"/>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79573A80-C732-4DBA-92B0-0602D22ADF55}"/>
              </a:ext>
            </a:extLst>
          </p:cNvPr>
          <p:cNvPicPr>
            <a:picLocks noChangeAspect="1"/>
          </p:cNvPicPr>
          <p:nvPr/>
        </p:nvPicPr>
        <p:blipFill>
          <a:blip r:embed="rId3">
            <a:alphaModFix amt="54000"/>
          </a:blip>
          <a:srcRect l="8792" r="758"/>
          <a:stretch/>
        </p:blipFill>
        <p:spPr>
          <a:xfrm rot="5400000">
            <a:off x="3576171" y="-3569884"/>
            <a:ext cx="946304" cy="8098645"/>
          </a:xfrm>
          <a:prstGeom prst="rect">
            <a:avLst/>
          </a:prstGeom>
        </p:spPr>
      </p:pic>
      <p:pic>
        <p:nvPicPr>
          <p:cNvPr id="55" name="Picture 54" descr="A blue and black logo&#10;&#10;Description automatically generated">
            <a:extLst>
              <a:ext uri="{FF2B5EF4-FFF2-40B4-BE49-F238E27FC236}">
                <a16:creationId xmlns:a16="http://schemas.microsoft.com/office/drawing/2014/main" id="{24F21EB9-D4CA-1960-A368-B1802EBBDE02}"/>
              </a:ext>
            </a:extLst>
          </p:cNvPr>
          <p:cNvPicPr>
            <a:picLocks noChangeAspect="1"/>
          </p:cNvPicPr>
          <p:nvPr/>
        </p:nvPicPr>
        <p:blipFill>
          <a:blip r:embed="rId4"/>
          <a:stretch>
            <a:fillRect/>
          </a:stretch>
        </p:blipFill>
        <p:spPr>
          <a:xfrm>
            <a:off x="458160" y="162988"/>
            <a:ext cx="1946229" cy="613281"/>
          </a:xfrm>
          <a:prstGeom prst="rect">
            <a:avLst/>
          </a:prstGeom>
        </p:spPr>
      </p:pic>
      <p:sp>
        <p:nvSpPr>
          <p:cNvPr id="10" name="TextBox 9">
            <a:extLst>
              <a:ext uri="{FF2B5EF4-FFF2-40B4-BE49-F238E27FC236}">
                <a16:creationId xmlns:a16="http://schemas.microsoft.com/office/drawing/2014/main" id="{744996C2-D3A2-B699-ED6C-4E4DF1948CF1}"/>
              </a:ext>
            </a:extLst>
          </p:cNvPr>
          <p:cNvSpPr txBox="1"/>
          <p:nvPr/>
        </p:nvSpPr>
        <p:spPr>
          <a:xfrm>
            <a:off x="291799" y="1444035"/>
            <a:ext cx="7704365" cy="1200329"/>
          </a:xfrm>
          <a:prstGeom prst="rect">
            <a:avLst/>
          </a:prstGeom>
          <a:noFill/>
        </p:spPr>
        <p:txBody>
          <a:bodyPr wrap="square" lIns="91440" tIns="45720" rIns="91440" bIns="45720" rtlCol="0" anchor="t">
            <a:spAutoFit/>
          </a:bodyPr>
          <a:lstStyle/>
          <a:p>
            <a:r>
              <a:rPr lang="en-US" sz="1600" b="1" dirty="0">
                <a:ea typeface="DM Sans"/>
                <a:cs typeface="DM Sans"/>
                <a:sym typeface="DM Sans"/>
              </a:rPr>
              <a:t>Why we need the ICM550 multi-functional timer?</a:t>
            </a:r>
          </a:p>
          <a:p>
            <a:pPr marL="285750" indent="-285750">
              <a:buFont typeface="Arial" panose="020B0604020202020204" pitchFamily="34" charset="0"/>
              <a:buChar char="•"/>
            </a:pPr>
            <a:r>
              <a:rPr lang="en-US" sz="1400" dirty="0">
                <a:ea typeface="DM Sans"/>
                <a:cs typeface="DM Sans"/>
                <a:sym typeface="DM Sans"/>
              </a:rPr>
              <a:t>Refrigeration markets require a timer with high power relays to provide defrost operation</a:t>
            </a:r>
          </a:p>
          <a:p>
            <a:pPr marL="285750" indent="-285750">
              <a:buFont typeface="Arial" panose="020B0604020202020204" pitchFamily="34" charset="0"/>
              <a:buChar char="•"/>
            </a:pPr>
            <a:r>
              <a:rPr lang="en-US" sz="1400" dirty="0">
                <a:ea typeface="DM Sans"/>
                <a:cs typeface="DM Sans"/>
                <a:sym typeface="DM Sans"/>
              </a:rPr>
              <a:t>Multi-functional timers like the ICM550 can be used to provide cycle timing for many different applications including irrigation for green houses, circulation pump control for pool heaters and a host of other applications which require cycle timing</a:t>
            </a:r>
            <a:endParaRPr lang="en-US" sz="1200" dirty="0">
              <a:ea typeface="DM Sans"/>
              <a:cs typeface="DM Sans"/>
            </a:endParaRPr>
          </a:p>
        </p:txBody>
      </p:sp>
      <p:sp>
        <p:nvSpPr>
          <p:cNvPr id="6" name="Title 1">
            <a:extLst>
              <a:ext uri="{FF2B5EF4-FFF2-40B4-BE49-F238E27FC236}">
                <a16:creationId xmlns:a16="http://schemas.microsoft.com/office/drawing/2014/main" id="{70689D87-9B43-A4D6-E6B3-002823591541}"/>
              </a:ext>
            </a:extLst>
          </p:cNvPr>
          <p:cNvSpPr txBox="1">
            <a:spLocks/>
          </p:cNvSpPr>
          <p:nvPr/>
        </p:nvSpPr>
        <p:spPr>
          <a:xfrm>
            <a:off x="314533" y="782850"/>
            <a:ext cx="7825311" cy="85288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ICM550/ICM550-ENC: Multi-Functional Timer</a:t>
            </a:r>
            <a:endParaRPr lang="en-US" sz="3200" b="1" dirty="0">
              <a:solidFill>
                <a:srgbClr val="2D3750"/>
              </a:solidFill>
              <a:latin typeface="Aptos ExtraBold" panose="020B0004020202020204" pitchFamily="34" charset="0"/>
            </a:endParaRPr>
          </a:p>
        </p:txBody>
      </p:sp>
      <p:sp>
        <p:nvSpPr>
          <p:cNvPr id="8" name="Rectangle 7">
            <a:extLst>
              <a:ext uri="{FF2B5EF4-FFF2-40B4-BE49-F238E27FC236}">
                <a16:creationId xmlns:a16="http://schemas.microsoft.com/office/drawing/2014/main" id="{552456EE-895C-E819-BF73-94E0C212AA7A}"/>
              </a:ext>
            </a:extLst>
          </p:cNvPr>
          <p:cNvSpPr/>
          <p:nvPr/>
        </p:nvSpPr>
        <p:spPr>
          <a:xfrm>
            <a:off x="8105456" y="-32107"/>
            <a:ext cx="4086544" cy="642334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rtl="0"/>
            <a:r>
              <a:rPr lang="en-US" sz="1600" b="1" baseline="0" dirty="0">
                <a:solidFill>
                  <a:srgbClr val="3CA1D5"/>
                </a:solidFill>
                <a:latin typeface="Aptos"/>
                <a:ea typeface="Arial"/>
                <a:cs typeface="Arial"/>
              </a:rPr>
              <a:t>FEATURES: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 pitchFamily="2" charset="2"/>
              <a:buChar char="ü"/>
            </a:pPr>
            <a:r>
              <a:rPr lang="en-US" sz="1400" dirty="0">
                <a:solidFill>
                  <a:schemeClr val="bg1"/>
                </a:solidFill>
                <a:latin typeface="Aptos"/>
                <a:ea typeface="Arial"/>
                <a:cs typeface="Arial"/>
              </a:rPr>
              <a:t>24-hour multi-functional timer</a:t>
            </a:r>
          </a:p>
          <a:p>
            <a:pPr marL="285750" lvl="0" indent="-285750" rtl="0">
              <a:buFont typeface="Wingdings" pitchFamily="2" charset="2"/>
              <a:buChar char="ü"/>
            </a:pPr>
            <a:r>
              <a:rPr lang="en-US" sz="1400" dirty="0">
                <a:solidFill>
                  <a:schemeClr val="bg1"/>
                </a:solidFill>
                <a:latin typeface="Aptos"/>
                <a:ea typeface="Arial"/>
                <a:cs typeface="Arial"/>
              </a:rPr>
              <a:t>Timed or manual termination</a:t>
            </a:r>
          </a:p>
          <a:p>
            <a:pPr marL="285750" lvl="0" indent="-285750" rtl="0">
              <a:buFont typeface="Wingdings" pitchFamily="2" charset="2"/>
              <a:buChar char="ü"/>
            </a:pPr>
            <a:r>
              <a:rPr lang="en-US" sz="1400" dirty="0">
                <a:solidFill>
                  <a:schemeClr val="bg1"/>
                </a:solidFill>
                <a:latin typeface="Aptos"/>
                <a:ea typeface="Arial"/>
                <a:cs typeface="Arial"/>
              </a:rPr>
              <a:t>Adjustable 15 minutes to 23 hours 45 minutes defrost cycle</a:t>
            </a:r>
          </a:p>
          <a:p>
            <a:pPr marL="285750" lvl="0" indent="-285750" rtl="0">
              <a:buFont typeface="Wingdings" pitchFamily="2" charset="2"/>
              <a:buChar char="ü"/>
            </a:pPr>
            <a:r>
              <a:rPr lang="en-US" sz="1400" dirty="0">
                <a:solidFill>
                  <a:schemeClr val="bg1"/>
                </a:solidFill>
                <a:latin typeface="Aptos"/>
                <a:ea typeface="Arial"/>
                <a:cs typeface="Arial"/>
              </a:rPr>
              <a:t>High power relay outputs</a:t>
            </a:r>
          </a:p>
          <a:p>
            <a:pPr marL="285750" lvl="0" indent="-285750" rtl="0">
              <a:buFont typeface="Wingdings" pitchFamily="2" charset="2"/>
              <a:buChar char="ü"/>
            </a:pPr>
            <a:r>
              <a:rPr lang="en-US" sz="1400" dirty="0">
                <a:solidFill>
                  <a:schemeClr val="bg1"/>
                </a:solidFill>
                <a:latin typeface="Aptos"/>
                <a:ea typeface="Arial"/>
                <a:cs typeface="Arial"/>
              </a:rPr>
              <a:t>100% monitoring of inputs and outputs</a:t>
            </a:r>
          </a:p>
          <a:p>
            <a:pPr marL="285750" lvl="0" indent="-285750" rtl="0">
              <a:buFont typeface="Wingdings" pitchFamily="2" charset="2"/>
              <a:buChar char="ü"/>
            </a:pPr>
            <a:r>
              <a:rPr lang="en-US" sz="1400" dirty="0">
                <a:solidFill>
                  <a:schemeClr val="bg1"/>
                </a:solidFill>
                <a:latin typeface="Aptos"/>
                <a:ea typeface="Arial"/>
                <a:cs typeface="Arial"/>
              </a:rPr>
              <a:t>Simple to use, drag &amp; drop replacement for popular models</a:t>
            </a:r>
          </a:p>
          <a:p>
            <a:pPr marL="285750" lvl="0" indent="-285750" rtl="0">
              <a:buFont typeface="Wingdings" pitchFamily="2" charset="2"/>
              <a:buChar char="ü"/>
            </a:pPr>
            <a:r>
              <a:rPr lang="en-US" sz="1400" dirty="0">
                <a:solidFill>
                  <a:schemeClr val="bg1"/>
                </a:solidFill>
                <a:latin typeface="Aptos"/>
                <a:ea typeface="Arial"/>
                <a:cs typeface="Arial"/>
              </a:rPr>
              <a:t>User-friendly time clock</a:t>
            </a:r>
          </a:p>
          <a:p>
            <a:pPr marL="285750" lvl="0" indent="-285750" rtl="0">
              <a:buFont typeface="Wingdings" pitchFamily="2" charset="2"/>
              <a:buChar char="ü"/>
            </a:pPr>
            <a:r>
              <a:rPr lang="en-US" sz="1400" dirty="0">
                <a:solidFill>
                  <a:schemeClr val="bg1"/>
                </a:solidFill>
                <a:latin typeface="Aptos"/>
                <a:ea typeface="Arial"/>
                <a:cs typeface="Arial"/>
              </a:rPr>
              <a:t>For replacement board only order: ICM550</a:t>
            </a:r>
          </a:p>
          <a:p>
            <a:pPr lvl="0" rtl="0"/>
            <a:r>
              <a:rPr lang="en-US" sz="1600" b="1" baseline="0" dirty="0">
                <a:solidFill>
                  <a:srgbClr val="3CA1D5"/>
                </a:solidFill>
                <a:latin typeface="Aptos"/>
                <a:ea typeface="Arial"/>
                <a:cs typeface="Arial"/>
              </a:rPr>
              <a:t>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r>
              <a:rPr lang="en-US" sz="1400" b="1" dirty="0">
                <a:latin typeface="Aptos"/>
                <a:cs typeface="Arial"/>
              </a:rPr>
              <a:t>Electrical Rating</a:t>
            </a:r>
          </a:p>
          <a:p>
            <a:pPr marL="285750" indent="-285750">
              <a:buFont typeface="Wingdings" pitchFamily="2" charset="2"/>
              <a:buChar char="ü"/>
            </a:pPr>
            <a:r>
              <a:rPr lang="en-US" sz="1400" b="1" dirty="0">
                <a:latin typeface="Aptos"/>
                <a:cs typeface="Arial"/>
              </a:rPr>
              <a:t>Voltage</a:t>
            </a:r>
            <a:r>
              <a:rPr lang="en-US" sz="1400" dirty="0">
                <a:latin typeface="Aptos"/>
                <a:cs typeface="Arial"/>
              </a:rPr>
              <a:t>: 120-240VAC</a:t>
            </a:r>
          </a:p>
          <a:p>
            <a:pPr marL="285750" indent="-285750">
              <a:buFont typeface="Wingdings" pitchFamily="2" charset="2"/>
              <a:buChar char="ü"/>
            </a:pPr>
            <a:r>
              <a:rPr lang="en-US" sz="1400" b="1" dirty="0">
                <a:latin typeface="Aptos"/>
                <a:cs typeface="Arial"/>
              </a:rPr>
              <a:t>Frequency</a:t>
            </a:r>
            <a:r>
              <a:rPr lang="en-US" sz="1400" dirty="0">
                <a:latin typeface="Aptos"/>
                <a:cs typeface="Arial"/>
              </a:rPr>
              <a:t>: 60Hz</a:t>
            </a:r>
          </a:p>
          <a:p>
            <a:r>
              <a:rPr lang="en-US" sz="1400" b="1" dirty="0">
                <a:latin typeface="Aptos"/>
                <a:cs typeface="Arial"/>
              </a:rPr>
              <a:t>OUTPUT</a:t>
            </a:r>
            <a:r>
              <a:rPr lang="en-US" sz="1400" dirty="0">
                <a:latin typeface="Aptos"/>
                <a:cs typeface="Arial"/>
              </a:rPr>
              <a:t>:</a:t>
            </a:r>
          </a:p>
          <a:p>
            <a:pPr marL="285750" indent="-285750">
              <a:buFont typeface="Wingdings" pitchFamily="2" charset="2"/>
              <a:buChar char="ü"/>
            </a:pPr>
            <a:r>
              <a:rPr lang="en-US" sz="1400" b="1" dirty="0">
                <a:latin typeface="Aptos"/>
                <a:cs typeface="Arial"/>
              </a:rPr>
              <a:t>Type</a:t>
            </a:r>
            <a:r>
              <a:rPr lang="en-US" sz="1400" dirty="0">
                <a:latin typeface="Aptos"/>
                <a:cs typeface="Arial"/>
              </a:rPr>
              <a:t>: Relay</a:t>
            </a:r>
          </a:p>
          <a:p>
            <a:pPr marL="285750" indent="-285750">
              <a:buFont typeface="Wingdings" pitchFamily="2" charset="2"/>
              <a:buChar char="ü"/>
            </a:pPr>
            <a:r>
              <a:rPr lang="en-US" sz="1400" b="1" dirty="0">
                <a:latin typeface="Aptos"/>
                <a:cs typeface="Arial"/>
              </a:rPr>
              <a:t>Form</a:t>
            </a:r>
            <a:r>
              <a:rPr lang="en-US" sz="1400" dirty="0">
                <a:latin typeface="Aptos"/>
                <a:cs typeface="Arial"/>
              </a:rPr>
              <a:t>: SPDT, SPST</a:t>
            </a:r>
          </a:p>
          <a:p>
            <a:pPr marL="285750" indent="-285750">
              <a:buFont typeface="Wingdings" pitchFamily="2" charset="2"/>
              <a:buChar char="ü"/>
            </a:pPr>
            <a:r>
              <a:rPr lang="en-US" sz="1400" b="1" dirty="0">
                <a:latin typeface="Aptos"/>
                <a:cs typeface="Arial"/>
              </a:rPr>
              <a:t>Rating</a:t>
            </a:r>
            <a:r>
              <a:rPr lang="en-US" sz="1400" dirty="0">
                <a:latin typeface="Aptos"/>
                <a:cs typeface="Arial"/>
              </a:rPr>
              <a:t>:</a:t>
            </a:r>
          </a:p>
          <a:p>
            <a:pPr marL="742950" lvl="1" indent="-285750">
              <a:buFont typeface="Wingdings" pitchFamily="2" charset="2"/>
              <a:buChar char="ü"/>
            </a:pPr>
            <a:r>
              <a:rPr lang="en-US" sz="1400" dirty="0">
                <a:latin typeface="Aptos"/>
                <a:cs typeface="Arial"/>
              </a:rPr>
              <a:t>[2] &amp; [4]: 30A R, 1HP @ 120VAC, 2HP @240VAC</a:t>
            </a:r>
          </a:p>
          <a:p>
            <a:pPr marL="742950" lvl="1" indent="-285750">
              <a:buFont typeface="Wingdings" pitchFamily="2" charset="2"/>
              <a:buChar char="ü"/>
            </a:pPr>
            <a:r>
              <a:rPr lang="en-US" sz="1400" dirty="0">
                <a:latin typeface="Aptos"/>
                <a:cs typeface="Arial"/>
              </a:rPr>
              <a:t>[1] &amp; [3]: 40A R, 1HP @120VAC, 2HP @ 240VAC</a:t>
            </a:r>
          </a:p>
          <a:p>
            <a:pPr marL="742950" lvl="1" indent="-285750">
              <a:buFont typeface="Wingdings" pitchFamily="2" charset="2"/>
              <a:buChar char="ü"/>
            </a:pPr>
            <a:r>
              <a:rPr lang="en-US" sz="1400" dirty="0">
                <a:latin typeface="Aptos"/>
                <a:cs typeface="Arial"/>
              </a:rPr>
              <a:t>[1]</a:t>
            </a:r>
            <a:r>
              <a:rPr lang="en-US" sz="1400" dirty="0">
                <a:cs typeface="Arial"/>
              </a:rPr>
              <a:t> &amp; [F]: 30A R, 1HP @ 120VAC, 2HP @240VAC</a:t>
            </a:r>
            <a:endParaRPr lang="en-US" sz="1400" dirty="0">
              <a:latin typeface="Aptos"/>
              <a:cs typeface="Arial"/>
            </a:endParaRPr>
          </a:p>
        </p:txBody>
      </p:sp>
      <p:pic>
        <p:nvPicPr>
          <p:cNvPr id="5" name="Picture 4" descr="A white and blue tool&#10;&#10;Description automatically generated">
            <a:extLst>
              <a:ext uri="{FF2B5EF4-FFF2-40B4-BE49-F238E27FC236}">
                <a16:creationId xmlns:a16="http://schemas.microsoft.com/office/drawing/2014/main" id="{2094A70E-5C17-89AC-6881-C6F17285C2FD}"/>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CBBA0658-BDD7-932A-DB82-311D662A0463}"/>
              </a:ext>
            </a:extLst>
          </p:cNvPr>
          <p:cNvGrpSpPr/>
          <p:nvPr/>
        </p:nvGrpSpPr>
        <p:grpSpPr>
          <a:xfrm>
            <a:off x="3433865" y="6504921"/>
            <a:ext cx="8472791" cy="389999"/>
            <a:chOff x="3433865" y="6391059"/>
            <a:chExt cx="8472791" cy="389999"/>
          </a:xfrm>
        </p:grpSpPr>
        <p:sp>
          <p:nvSpPr>
            <p:cNvPr id="9" name="TextBox 8">
              <a:extLst>
                <a:ext uri="{FF2B5EF4-FFF2-40B4-BE49-F238E27FC236}">
                  <a16:creationId xmlns:a16="http://schemas.microsoft.com/office/drawing/2014/main" id="{046F5BF7-DA1A-31CF-C077-51DBC05E515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1" name="TextBox 10">
              <a:extLst>
                <a:ext uri="{FF2B5EF4-FFF2-40B4-BE49-F238E27FC236}">
                  <a16:creationId xmlns:a16="http://schemas.microsoft.com/office/drawing/2014/main" id="{4EEC9EF4-E0ED-5125-5D02-931E3A70104B}"/>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3" name="TextBox 12">
              <a:extLst>
                <a:ext uri="{FF2B5EF4-FFF2-40B4-BE49-F238E27FC236}">
                  <a16:creationId xmlns:a16="http://schemas.microsoft.com/office/drawing/2014/main" id="{CAA76FCB-A052-5514-3B6F-2C1606462538}"/>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A52A47D-17D5-A78E-EE32-D1A8E386F4EE}"/>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13F79115-79CE-2F1A-3D57-D94F3D51EE20}"/>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DAA6D2AE-FDA0-88D7-7EAE-949A50744084}"/>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22" name="Group 21">
            <a:extLst>
              <a:ext uri="{FF2B5EF4-FFF2-40B4-BE49-F238E27FC236}">
                <a16:creationId xmlns:a16="http://schemas.microsoft.com/office/drawing/2014/main" id="{29940E66-54CD-CF47-81FC-9A68D026EF1F}"/>
              </a:ext>
            </a:extLst>
          </p:cNvPr>
          <p:cNvGrpSpPr/>
          <p:nvPr/>
        </p:nvGrpSpPr>
        <p:grpSpPr>
          <a:xfrm>
            <a:off x="10976907" y="106010"/>
            <a:ext cx="1074383" cy="746856"/>
            <a:chOff x="10987618" y="59026"/>
            <a:chExt cx="1074383" cy="746856"/>
          </a:xfrm>
        </p:grpSpPr>
        <p:sp>
          <p:nvSpPr>
            <p:cNvPr id="20" name="Rectangle 19">
              <a:extLst>
                <a:ext uri="{FF2B5EF4-FFF2-40B4-BE49-F238E27FC236}">
                  <a16:creationId xmlns:a16="http://schemas.microsoft.com/office/drawing/2014/main" id="{48302ABE-2AB5-F693-C3A5-837ED81A9AEE}"/>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flag with black and blue stripes&#10;&#10;Description automatically generated">
              <a:extLst>
                <a:ext uri="{FF2B5EF4-FFF2-40B4-BE49-F238E27FC236}">
                  <a16:creationId xmlns:a16="http://schemas.microsoft.com/office/drawing/2014/main" id="{68CCB1C7-AF63-7F27-4400-6FF44A37FD0D}"/>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7" name="TextBox 6">
            <a:extLst>
              <a:ext uri="{FF2B5EF4-FFF2-40B4-BE49-F238E27FC236}">
                <a16:creationId xmlns:a16="http://schemas.microsoft.com/office/drawing/2014/main" id="{2887E431-C1D8-76CF-CAD2-2B01E9A1447F}"/>
              </a:ext>
            </a:extLst>
          </p:cNvPr>
          <p:cNvSpPr txBox="1"/>
          <p:nvPr/>
        </p:nvSpPr>
        <p:spPr>
          <a:xfrm>
            <a:off x="314533" y="4636295"/>
            <a:ext cx="6103089" cy="1438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dirty="0"/>
              <a:t>Operation</a:t>
            </a:r>
            <a:r>
              <a:rPr lang="en-US" sz="1600" dirty="0"/>
              <a:t>​</a:t>
            </a:r>
          </a:p>
          <a:p>
            <a:r>
              <a:rPr lang="en-US" sz="1400" dirty="0">
                <a:cs typeface="Arial" panose="020B0604020202020204" pitchFamily="34" charset="0"/>
              </a:rPr>
              <a:t>When mode B is selected and the unit is in the timed cycle (clock dip switches in the on position), the load will be turned on with the back up source. At the end of the timed cycle, the unit will return to normal operation until the next preset interval occurs. Mode A offers opposite operation, where the load is off during the timed cycle.</a:t>
            </a:r>
          </a:p>
        </p:txBody>
      </p:sp>
      <p:pic>
        <p:nvPicPr>
          <p:cNvPr id="3" name="Picture 2" descr="A blue safe with a dial&#10;&#10;AI-generated content may be incorrect.">
            <a:extLst>
              <a:ext uri="{FF2B5EF4-FFF2-40B4-BE49-F238E27FC236}">
                <a16:creationId xmlns:a16="http://schemas.microsoft.com/office/drawing/2014/main" id="{B56673D6-C7BE-7CA2-223F-99DA942537B9}"/>
              </a:ext>
            </a:extLst>
          </p:cNvPr>
          <p:cNvPicPr>
            <a:picLocks noChangeAspect="1"/>
          </p:cNvPicPr>
          <p:nvPr/>
        </p:nvPicPr>
        <p:blipFill>
          <a:blip r:embed="rId7"/>
          <a:stretch>
            <a:fillRect/>
          </a:stretch>
        </p:blipFill>
        <p:spPr>
          <a:xfrm>
            <a:off x="6439234" y="3010077"/>
            <a:ext cx="1308609" cy="945235"/>
          </a:xfrm>
          <a:prstGeom prst="rect">
            <a:avLst/>
          </a:prstGeom>
        </p:spPr>
      </p:pic>
      <p:pic>
        <p:nvPicPr>
          <p:cNvPr id="12" name="Picture 11" descr="A green circuit board with a timer&#10;&#10;AI-generated content may be incorrect.">
            <a:extLst>
              <a:ext uri="{FF2B5EF4-FFF2-40B4-BE49-F238E27FC236}">
                <a16:creationId xmlns:a16="http://schemas.microsoft.com/office/drawing/2014/main" id="{574A8384-7E38-D725-1FEF-BAA597916FDB}"/>
              </a:ext>
            </a:extLst>
          </p:cNvPr>
          <p:cNvPicPr>
            <a:picLocks noChangeAspect="1"/>
          </p:cNvPicPr>
          <p:nvPr/>
        </p:nvPicPr>
        <p:blipFill>
          <a:blip r:embed="rId8"/>
          <a:stretch>
            <a:fillRect/>
          </a:stretch>
        </p:blipFill>
        <p:spPr>
          <a:xfrm>
            <a:off x="6642784" y="4074017"/>
            <a:ext cx="1237508" cy="1168207"/>
          </a:xfrm>
          <a:prstGeom prst="rect">
            <a:avLst/>
          </a:prstGeom>
        </p:spPr>
      </p:pic>
      <p:sp>
        <p:nvSpPr>
          <p:cNvPr id="19" name="TextBox 18">
            <a:extLst>
              <a:ext uri="{FF2B5EF4-FFF2-40B4-BE49-F238E27FC236}">
                <a16:creationId xmlns:a16="http://schemas.microsoft.com/office/drawing/2014/main" id="{8FAB7CFA-C59A-1293-7B69-EB864E299A13}"/>
              </a:ext>
            </a:extLst>
          </p:cNvPr>
          <p:cNvSpPr txBox="1"/>
          <p:nvPr/>
        </p:nvSpPr>
        <p:spPr>
          <a:xfrm>
            <a:off x="336146" y="2721838"/>
            <a:ext cx="6103088" cy="1877437"/>
          </a:xfrm>
          <a:prstGeom prst="rect">
            <a:avLst/>
          </a:prstGeom>
          <a:noFill/>
        </p:spPr>
        <p:txBody>
          <a:bodyPr wrap="square">
            <a:spAutoFit/>
          </a:bodyPr>
          <a:lstStyle/>
          <a:p>
            <a:r>
              <a:rPr lang="en-US" sz="1800" b="1" dirty="0">
                <a:ea typeface="DM Sans"/>
                <a:cs typeface="DM Sans"/>
                <a:sym typeface="DM Sans"/>
              </a:rPr>
              <a:t>The value of using ICM’s Multi-functional timer:</a:t>
            </a:r>
          </a:p>
          <a:p>
            <a:pPr marL="285750" indent="-285750">
              <a:buFont typeface="Arial" panose="020B0604020202020204" pitchFamily="34" charset="0"/>
              <a:buChar char="•"/>
            </a:pPr>
            <a:r>
              <a:rPr lang="en-US" sz="1400" dirty="0">
                <a:ea typeface="DM Sans"/>
                <a:cs typeface="DM Sans"/>
                <a:sym typeface="DM Sans"/>
              </a:rPr>
              <a:t>Very robust design</a:t>
            </a:r>
          </a:p>
          <a:p>
            <a:pPr marL="285750" indent="-285750">
              <a:buFont typeface="Arial" panose="020B0604020202020204" pitchFamily="34" charset="0"/>
              <a:buChar char="•"/>
            </a:pPr>
            <a:r>
              <a:rPr lang="en-US" sz="1400" dirty="0">
                <a:ea typeface="DM Sans"/>
                <a:cs typeface="DM Sans"/>
                <a:sym typeface="DM Sans"/>
              </a:rPr>
              <a:t>User-friendly time click</a:t>
            </a:r>
          </a:p>
          <a:p>
            <a:pPr marL="285750" indent="-285750">
              <a:buFont typeface="Arial" panose="020B0604020202020204" pitchFamily="34" charset="0"/>
              <a:buChar char="•"/>
            </a:pPr>
            <a:r>
              <a:rPr lang="en-US" sz="1400" dirty="0">
                <a:ea typeface="DM Sans"/>
                <a:cs typeface="DM Sans"/>
                <a:sym typeface="DM Sans"/>
              </a:rPr>
              <a:t>Heavy duty output relays</a:t>
            </a:r>
          </a:p>
          <a:p>
            <a:pPr marL="285750" indent="-285750">
              <a:buFont typeface="Arial" panose="020B0604020202020204" pitchFamily="34" charset="0"/>
              <a:buChar char="•"/>
            </a:pPr>
            <a:r>
              <a:rPr lang="en-US" sz="1400" dirty="0">
                <a:ea typeface="DM Sans"/>
                <a:cs typeface="DM Sans"/>
                <a:sym typeface="DM Sans"/>
              </a:rPr>
              <a:t>Available with NEMA 4X weatherproof enclosure for applications such as water irrigation or pool &amp; spa applications</a:t>
            </a:r>
          </a:p>
          <a:p>
            <a:pPr marL="285750" indent="-285750">
              <a:buFont typeface="Arial" panose="020B0604020202020204" pitchFamily="34" charset="0"/>
              <a:buChar char="•"/>
            </a:pPr>
            <a:r>
              <a:rPr lang="en-US" sz="1400" dirty="0">
                <a:ea typeface="DM Sans"/>
                <a:cs typeface="DM Sans"/>
                <a:sym typeface="DM Sans"/>
              </a:rPr>
              <a:t>Drag and drop replacement for popular brands like: </a:t>
            </a:r>
            <a:r>
              <a:rPr lang="en-US" sz="1400" dirty="0" err="1">
                <a:ea typeface="DM Sans"/>
                <a:cs typeface="DM Sans"/>
                <a:sym typeface="DM Sans"/>
              </a:rPr>
              <a:t>Intermatic</a:t>
            </a:r>
            <a:r>
              <a:rPr lang="en-US" sz="1400" dirty="0">
                <a:ea typeface="DM Sans"/>
                <a:cs typeface="DM Sans"/>
                <a:sym typeface="DM Sans"/>
              </a:rPr>
              <a:t>, </a:t>
            </a:r>
            <a:r>
              <a:rPr lang="en-US" sz="1400" dirty="0" err="1">
                <a:ea typeface="DM Sans"/>
                <a:cs typeface="DM Sans"/>
                <a:sym typeface="DM Sans"/>
              </a:rPr>
              <a:t>Grasslin</a:t>
            </a:r>
            <a:r>
              <a:rPr lang="en-US" sz="1400" dirty="0">
                <a:ea typeface="DM Sans"/>
                <a:cs typeface="DM Sans"/>
                <a:sym typeface="DM Sans"/>
              </a:rPr>
              <a:t> and Paragon models</a:t>
            </a:r>
          </a:p>
        </p:txBody>
      </p:sp>
    </p:spTree>
    <p:extLst>
      <p:ext uri="{BB962C8B-B14F-4D97-AF65-F5344CB8AC3E}">
        <p14:creationId xmlns:p14="http://schemas.microsoft.com/office/powerpoint/2010/main" val="4065235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B094-A385-E10A-E86B-7ECF85335C5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BE53A6-B3AB-7B76-5662-7E2FDF5A30A2}"/>
              </a:ext>
            </a:extLst>
          </p:cNvPr>
          <p:cNvPicPr>
            <a:picLocks noChangeAspect="1"/>
          </p:cNvPicPr>
          <p:nvPr/>
        </p:nvPicPr>
        <p:blipFill>
          <a:blip r:embed="rId3"/>
          <a:srcRect l="10401" t="14913" r="14051" b="13239"/>
          <a:stretch>
            <a:fillRect/>
          </a:stretch>
        </p:blipFill>
        <p:spPr>
          <a:xfrm>
            <a:off x="6094212" y="909486"/>
            <a:ext cx="1787125" cy="1136285"/>
          </a:xfrm>
          <a:prstGeom prst="rect">
            <a:avLst/>
          </a:prstGeom>
        </p:spPr>
      </p:pic>
      <p:sp>
        <p:nvSpPr>
          <p:cNvPr id="42" name="Rectangle 41">
            <a:extLst>
              <a:ext uri="{FF2B5EF4-FFF2-40B4-BE49-F238E27FC236}">
                <a16:creationId xmlns:a16="http://schemas.microsoft.com/office/drawing/2014/main" id="{6F938C8F-8AB2-9435-9F1C-B503DE5F4CB9}"/>
              </a:ext>
            </a:extLst>
          </p:cNvPr>
          <p:cNvSpPr/>
          <p:nvPr/>
        </p:nvSpPr>
        <p:spPr>
          <a:xfrm rot="10800000">
            <a:off x="8055202" y="-12169"/>
            <a:ext cx="4137663" cy="537250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4A79408-D429-2A6C-6BBE-2E8C7AFC7F3F}"/>
              </a:ext>
            </a:extLst>
          </p:cNvPr>
          <p:cNvPicPr>
            <a:picLocks noChangeAspect="1"/>
          </p:cNvPicPr>
          <p:nvPr/>
        </p:nvPicPr>
        <p:blipFill>
          <a:blip r:embed="rId4">
            <a:alphaModFix amt="54000"/>
          </a:blip>
          <a:srcRect l="8792" r="758"/>
          <a:stretch/>
        </p:blipFill>
        <p:spPr>
          <a:xfrm rot="5400000">
            <a:off x="3571196" y="-3585224"/>
            <a:ext cx="926825" cy="8069216"/>
          </a:xfrm>
          <a:prstGeom prst="rect">
            <a:avLst/>
          </a:prstGeom>
        </p:spPr>
      </p:pic>
      <p:sp>
        <p:nvSpPr>
          <p:cNvPr id="13" name="Title 1">
            <a:extLst>
              <a:ext uri="{FF2B5EF4-FFF2-40B4-BE49-F238E27FC236}">
                <a16:creationId xmlns:a16="http://schemas.microsoft.com/office/drawing/2014/main" id="{1C897B08-0427-B591-A02E-BC89CE5219C1}"/>
              </a:ext>
            </a:extLst>
          </p:cNvPr>
          <p:cNvSpPr txBox="1">
            <a:spLocks/>
          </p:cNvSpPr>
          <p:nvPr/>
        </p:nvSpPr>
        <p:spPr>
          <a:xfrm>
            <a:off x="295451" y="683243"/>
            <a:ext cx="5868334" cy="92654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ICM325A – Single-Phase Universal Head Pressure Control</a:t>
            </a:r>
            <a:endParaRPr lang="en-US" sz="2800" b="1">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3E41ADCB-FCC6-6FA6-9BBF-81C503FADB41}"/>
              </a:ext>
            </a:extLst>
          </p:cNvPr>
          <p:cNvSpPr txBox="1"/>
          <p:nvPr/>
        </p:nvSpPr>
        <p:spPr>
          <a:xfrm>
            <a:off x="8293248" y="3428436"/>
            <a:ext cx="3609267" cy="2292487"/>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a:p>
          <a:p>
            <a:pPr marL="171450" indent="-171450">
              <a:buFont typeface="Arial" panose="020B0604020202020204" pitchFamily="34" charset="0"/>
              <a:buChar char="•"/>
            </a:pPr>
            <a:r>
              <a:rPr lang="en-US" sz="1400" b="1" dirty="0">
                <a:solidFill>
                  <a:schemeClr val="bg1"/>
                </a:solidFill>
                <a:ea typeface="+mn-lt"/>
                <a:cs typeface="+mn-lt"/>
              </a:rPr>
              <a:t>ACT: </a:t>
            </a:r>
            <a:r>
              <a:rPr lang="en-US" sz="1400" dirty="0">
                <a:solidFill>
                  <a:schemeClr val="bg1"/>
                </a:solidFill>
                <a:ea typeface="+mn-lt"/>
                <a:cs typeface="+mn-lt"/>
              </a:rPr>
              <a:t>FM2000</a:t>
            </a:r>
          </a:p>
          <a:p>
            <a:pPr marL="171450" indent="-171450">
              <a:buFont typeface="Arial" panose="020B0604020202020204" pitchFamily="34" charset="0"/>
              <a:buChar char="•"/>
            </a:pPr>
            <a:r>
              <a:rPr lang="en-US" sz="1400" b="1" dirty="0">
                <a:solidFill>
                  <a:schemeClr val="bg1"/>
                </a:solidFill>
                <a:ea typeface="+mn-lt"/>
                <a:cs typeface="+mn-lt"/>
              </a:rPr>
              <a:t>Hoffman: </a:t>
            </a:r>
            <a:r>
              <a:rPr lang="en-US" sz="1400" dirty="0">
                <a:solidFill>
                  <a:schemeClr val="bg1"/>
                </a:solidFill>
                <a:ea typeface="+mn-lt"/>
                <a:cs typeface="+mn-lt"/>
              </a:rPr>
              <a:t>800, 800A, 800AA, 814-50, 816-10</a:t>
            </a:r>
          </a:p>
          <a:p>
            <a:pPr marL="171450" indent="-171450">
              <a:buFont typeface="Arial" panose="020B0604020202020204" pitchFamily="34" charset="0"/>
              <a:buChar char="•"/>
            </a:pPr>
            <a:r>
              <a:rPr lang="en-US" sz="1400" b="1" dirty="0">
                <a:solidFill>
                  <a:schemeClr val="bg1"/>
                </a:solidFill>
                <a:ea typeface="+mn-lt"/>
                <a:cs typeface="+mn-lt"/>
              </a:rPr>
              <a:t>Ranco: </a:t>
            </a:r>
            <a:r>
              <a:rPr lang="en-US" sz="1400" dirty="0">
                <a:solidFill>
                  <a:schemeClr val="bg1"/>
                </a:solidFill>
                <a:ea typeface="+mn-lt"/>
                <a:cs typeface="+mn-lt"/>
              </a:rPr>
              <a:t>E31Series</a:t>
            </a:r>
          </a:p>
          <a:p>
            <a:pPr marL="171450" indent="-171450">
              <a:buFont typeface="Arial" panose="020B0604020202020204" pitchFamily="34" charset="0"/>
              <a:buChar char="•"/>
            </a:pPr>
            <a:r>
              <a:rPr lang="en-US" sz="1400" b="1" dirty="0">
                <a:solidFill>
                  <a:schemeClr val="bg1"/>
                </a:solidFill>
                <a:ea typeface="+mn-lt"/>
                <a:cs typeface="+mn-lt"/>
              </a:rPr>
              <a:t>Johnson Controls: </a:t>
            </a:r>
            <a:r>
              <a:rPr lang="en-US" sz="1400" dirty="0">
                <a:solidFill>
                  <a:schemeClr val="bg1"/>
                </a:solidFill>
                <a:ea typeface="+mn-lt"/>
                <a:cs typeface="+mn-lt"/>
              </a:rPr>
              <a:t>P66AAB/P66AAD</a:t>
            </a:r>
          </a:p>
          <a:p>
            <a:pPr marL="171450" indent="-171450">
              <a:buFont typeface="Arial" panose="020B0604020202020204" pitchFamily="34" charset="0"/>
              <a:buChar char="•"/>
            </a:pPr>
            <a:r>
              <a:rPr lang="en-US" sz="1400" b="1" dirty="0">
                <a:solidFill>
                  <a:schemeClr val="bg1"/>
                </a:solidFill>
                <a:ea typeface="+mn-lt"/>
                <a:cs typeface="+mn-lt"/>
              </a:rPr>
              <a:t>ICM: </a:t>
            </a:r>
            <a:r>
              <a:rPr lang="en-US" sz="1400" dirty="0">
                <a:solidFill>
                  <a:schemeClr val="bg1"/>
                </a:solidFill>
                <a:ea typeface="+mn-lt"/>
                <a:cs typeface="+mn-lt"/>
              </a:rPr>
              <a:t>All Single-Phase Head Pressure Controls Models; ICM325H, ICM325HNV, ICM326HN, ICM327HN, ICM333</a:t>
            </a:r>
            <a:endParaRPr lang="en-US" sz="1600" b="1">
              <a:solidFill>
                <a:schemeClr val="bg1"/>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CE4F0E99-8B6F-AF78-69F9-42855E35B96B}"/>
              </a:ext>
            </a:extLst>
          </p:cNvPr>
          <p:cNvSpPr txBox="1"/>
          <p:nvPr/>
        </p:nvSpPr>
        <p:spPr>
          <a:xfrm>
            <a:off x="8366282" y="109417"/>
            <a:ext cx="3542212" cy="3203441"/>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ea typeface="DM Sans Bold"/>
                <a:cs typeface="DM Sans Bold"/>
                <a:sym typeface="DM Sans Bold"/>
              </a:rPr>
              <a:t>FEATURES:</a:t>
            </a:r>
            <a:endParaRPr lang="en-US" sz="1400" dirty="0">
              <a:solidFill>
                <a:schemeClr val="bg1"/>
              </a:solidFill>
              <a:ea typeface="+mn-lt"/>
              <a:cs typeface="+mn-lt"/>
            </a:endParaRPr>
          </a:p>
          <a:p>
            <a:pPr marL="285750" indent="-285750">
              <a:buFont typeface="Wingdings"/>
              <a:buChar char="ü"/>
            </a:pPr>
            <a:r>
              <a:rPr lang="en-US" sz="1400" dirty="0">
                <a:solidFill>
                  <a:schemeClr val="bg1"/>
                </a:solidFill>
                <a:ea typeface="+mn-lt"/>
                <a:cs typeface="+mn-lt"/>
              </a:rPr>
              <a:t>Near field communication via the ICM Omni App</a:t>
            </a:r>
          </a:p>
          <a:p>
            <a:pPr marL="285750" indent="-285750">
              <a:buFont typeface="Wingdings"/>
              <a:buChar char="ü"/>
            </a:pPr>
            <a:r>
              <a:rPr lang="en-US" sz="1400" dirty="0">
                <a:solidFill>
                  <a:schemeClr val="bg1"/>
                </a:solidFill>
                <a:ea typeface="+mn-lt"/>
                <a:cs typeface="+mn-lt"/>
              </a:rPr>
              <a:t>2 senor inputs</a:t>
            </a:r>
            <a:endParaRPr lang="en-US" sz="1400" dirty="0">
              <a:solidFill>
                <a:schemeClr val="bg1"/>
              </a:solidFill>
            </a:endParaRPr>
          </a:p>
          <a:p>
            <a:pPr marL="285750" indent="-285750">
              <a:buFont typeface="Wingdings"/>
              <a:buChar char="ü"/>
            </a:pPr>
            <a:r>
              <a:rPr lang="en-US" sz="1400" dirty="0">
                <a:solidFill>
                  <a:schemeClr val="bg1"/>
                </a:solidFill>
                <a:ea typeface="+mn-lt"/>
                <a:cs typeface="+mn-lt"/>
              </a:rPr>
              <a:t>Universal control and input voltage</a:t>
            </a:r>
            <a:endParaRPr lang="en-US" sz="1400" dirty="0">
              <a:solidFill>
                <a:schemeClr val="bg1"/>
              </a:solidFill>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b="1" dirty="0">
                <a:solidFill>
                  <a:schemeClr val="bg1"/>
                </a:solidFill>
                <a:ea typeface="+mn-lt"/>
                <a:cs typeface="+mn-lt"/>
              </a:rPr>
              <a:t>Input:</a:t>
            </a:r>
            <a:br>
              <a:rPr lang="en-US" sz="1400" b="1" dirty="0">
                <a:ea typeface="+mn-lt"/>
                <a:cs typeface="+mn-lt"/>
              </a:rPr>
            </a:br>
            <a:r>
              <a:rPr lang="en-US" sz="1400" b="1" dirty="0">
                <a:solidFill>
                  <a:schemeClr val="bg1"/>
                </a:solidFill>
                <a:ea typeface="+mn-lt"/>
                <a:cs typeface="+mn-lt"/>
              </a:rPr>
              <a:t>• Voltage Range:</a:t>
            </a:r>
            <a:r>
              <a:rPr lang="en-US" sz="1400" dirty="0">
                <a:solidFill>
                  <a:schemeClr val="bg1"/>
                </a:solidFill>
                <a:ea typeface="+mn-lt"/>
                <a:cs typeface="+mn-lt"/>
              </a:rPr>
              <a:t> Universal 120 – 600 VAC</a:t>
            </a:r>
            <a:br>
              <a:rPr lang="en-US" sz="1400" dirty="0">
                <a:ea typeface="+mn-lt"/>
                <a:cs typeface="+mn-lt"/>
              </a:rPr>
            </a:br>
            <a:r>
              <a:rPr lang="en-US" sz="1400" dirty="0">
                <a:solidFill>
                  <a:schemeClr val="bg1"/>
                </a:solidFill>
                <a:ea typeface="+mn-lt"/>
                <a:cs typeface="+mn-lt"/>
              </a:rPr>
              <a:t>• </a:t>
            </a:r>
            <a:r>
              <a:rPr lang="en-US" sz="1400" b="1" dirty="0">
                <a:solidFill>
                  <a:schemeClr val="bg1"/>
                </a:solidFill>
                <a:ea typeface="+mn-lt"/>
                <a:cs typeface="+mn-lt"/>
              </a:rPr>
              <a:t>Control Voltage</a:t>
            </a:r>
            <a:r>
              <a:rPr lang="en-US" sz="1400" dirty="0">
                <a:solidFill>
                  <a:schemeClr val="bg1"/>
                </a:solidFill>
                <a:ea typeface="+mn-lt"/>
                <a:cs typeface="+mn-lt"/>
              </a:rPr>
              <a:t>: 24 – 240 VAC (jumper enabled)</a:t>
            </a:r>
            <a:endParaRPr lang="en-US" sz="1400" dirty="0">
              <a:solidFill>
                <a:schemeClr val="bg1"/>
              </a:solidFill>
            </a:endParaRPr>
          </a:p>
          <a:p>
            <a:pPr marL="171450" indent="-171450">
              <a:buFont typeface="Wingdings"/>
              <a:buChar char="ü"/>
            </a:pPr>
            <a:r>
              <a:rPr lang="en-US" sz="1400" b="1" dirty="0">
                <a:solidFill>
                  <a:schemeClr val="bg1"/>
                </a:solidFill>
                <a:ea typeface="+mn-lt"/>
                <a:cs typeface="+mn-lt"/>
              </a:rPr>
              <a:t>Output:</a:t>
            </a:r>
            <a:br>
              <a:rPr lang="en-US" sz="1400" b="1" dirty="0">
                <a:ea typeface="+mn-lt"/>
                <a:cs typeface="+mn-lt"/>
              </a:rPr>
            </a:br>
            <a:r>
              <a:rPr lang="en-US" sz="1400" b="1" dirty="0">
                <a:solidFill>
                  <a:schemeClr val="bg1"/>
                </a:solidFill>
                <a:ea typeface="+mn-lt"/>
                <a:cs typeface="+mn-lt"/>
              </a:rPr>
              <a:t>• Motor 2: 10A maximum</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D03182CC-0FB3-B6E9-A3EC-C2D82278C077}"/>
              </a:ext>
            </a:extLst>
          </p:cNvPr>
          <p:cNvPicPr>
            <a:picLocks noChangeAspect="1"/>
          </p:cNvPicPr>
          <p:nvPr/>
        </p:nvPicPr>
        <p:blipFill>
          <a:blip r:embed="rId5"/>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26B9B8E9-3118-CCAA-901F-817671BC04ED}"/>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C0F7E545-61A2-2E01-39D8-1EE68C84BFA4}"/>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92E6EDBA-5397-993F-DE8C-76FD58B84A28}"/>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E7435C7E-59F9-BDF5-B96E-2673DA8D9679}"/>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66D3B87-F019-8496-972E-5B531D96252A}"/>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98DFD4DF-6EBF-7D63-EE75-8F44935EF7E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1A27A7D2-A2E5-77ED-61D0-2D7BC9BA4B56}"/>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61C6F347-2F9D-1338-C7D5-1A3C82D310D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5FF96D28-C9BB-BAC0-810A-30B50D0CEB6E}"/>
              </a:ext>
            </a:extLst>
          </p:cNvPr>
          <p:cNvSpPr txBox="1"/>
          <p:nvPr/>
        </p:nvSpPr>
        <p:spPr>
          <a:xfrm>
            <a:off x="385672" y="1477408"/>
            <a:ext cx="6901480" cy="4770537"/>
          </a:xfrm>
          <a:prstGeom prst="rect">
            <a:avLst/>
          </a:prstGeom>
          <a:noFill/>
        </p:spPr>
        <p:txBody>
          <a:bodyPr wrap="square" lIns="91440" tIns="45720" rIns="91440" bIns="45720" rtlCol="0" anchor="t">
            <a:spAutoFit/>
          </a:bodyPr>
          <a:lstStyle/>
          <a:p>
            <a:endParaRPr lang="en-US" b="1">
              <a:ea typeface="DM Sans"/>
              <a:cs typeface="DM Sans"/>
              <a:sym typeface="DM Sans"/>
            </a:endParaRPr>
          </a:p>
          <a:p>
            <a:r>
              <a:rPr lang="en-US" sz="1600" b="1" dirty="0">
                <a:ea typeface="DM Sans"/>
                <a:cs typeface="DM Sans"/>
                <a:sym typeface="DM Sans"/>
              </a:rPr>
              <a:t>Why we need </a:t>
            </a:r>
            <a:r>
              <a:rPr lang="en-US" sz="1600" b="1" dirty="0">
                <a:solidFill>
                  <a:srgbClr val="2D3750"/>
                </a:solidFill>
              </a:rPr>
              <a:t>Head Pressure Controls and their applications </a:t>
            </a:r>
            <a:r>
              <a:rPr lang="en-US" sz="1600" b="1" dirty="0">
                <a:ea typeface="DM Sans"/>
                <a:cs typeface="DM Sans"/>
                <a:sym typeface="DM Sans"/>
              </a:rPr>
              <a:t>?</a:t>
            </a:r>
            <a:endParaRPr lang="en-US" sz="1600"/>
          </a:p>
          <a:p>
            <a:pPr marL="285750" indent="-285750">
              <a:buFont typeface="Arial" panose="020B0604020202020204" pitchFamily="34" charset="0"/>
              <a:buChar char="•"/>
            </a:pPr>
            <a:r>
              <a:rPr lang="en-US" sz="1400" dirty="0">
                <a:ea typeface="DM Sans"/>
                <a:cs typeface="DM Sans"/>
              </a:rPr>
              <a:t>Supermarkets, grow houses and computer rooms still require air conditioning and refrigeration during low-ambient conditions.</a:t>
            </a:r>
          </a:p>
          <a:p>
            <a:pPr marL="285750" indent="-285750">
              <a:buFont typeface="Arial" panose="020B0604020202020204" pitchFamily="34" charset="0"/>
              <a:buChar char="•"/>
            </a:pPr>
            <a:r>
              <a:rPr lang="en-US" sz="1400" dirty="0">
                <a:ea typeface="DM Sans"/>
                <a:cs typeface="DM Sans"/>
              </a:rPr>
              <a:t>To prevent the loss of perishable goods and damage to sensitive equipment</a:t>
            </a:r>
          </a:p>
          <a:p>
            <a:pPr marL="285750" indent="-285750">
              <a:buFont typeface="Arial" panose="020B0604020202020204" pitchFamily="34" charset="0"/>
              <a:buChar char="•"/>
            </a:pPr>
            <a:r>
              <a:rPr lang="en-US" sz="1400" dirty="0">
                <a:ea typeface="DM Sans"/>
                <a:cs typeface="DM Sans"/>
              </a:rPr>
              <a:t>Prevents issues like liquid slugging and evaporator freeze-ups.  </a:t>
            </a:r>
          </a:p>
          <a:p>
            <a:pPr marL="285750" indent="-285750">
              <a:buFont typeface="Arial" panose="020B0604020202020204" pitchFamily="34" charset="0"/>
              <a:buChar char="•"/>
            </a:pPr>
            <a:r>
              <a:rPr lang="en-US" sz="1400" dirty="0">
                <a:ea typeface="DM Sans"/>
                <a:cs typeface="DM Sans"/>
                <a:sym typeface="DM Sans"/>
              </a:rPr>
              <a:t>Helps regulate the system pressure. </a:t>
            </a:r>
            <a:endParaRPr lang="en-US" sz="1400">
              <a:ea typeface="DM Sans"/>
              <a:cs typeface="DM Sans"/>
            </a:endParaRPr>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sym typeface="DM Sans"/>
              </a:rPr>
              <a:t>The value of the ICM’s </a:t>
            </a:r>
            <a:r>
              <a:rPr lang="en-US" sz="1600" dirty="0">
                <a:solidFill>
                  <a:srgbClr val="2D3750"/>
                </a:solidFill>
                <a:latin typeface="Aptos ExtraBold"/>
              </a:rPr>
              <a:t>Head Pressure Controls</a:t>
            </a:r>
            <a:endParaRPr lang="en-US" sz="1400"/>
          </a:p>
          <a:p>
            <a:pPr marL="285750" indent="-285750">
              <a:buFont typeface="Arial" panose="020B0604020202020204" pitchFamily="34" charset="0"/>
              <a:buChar char="•"/>
            </a:pPr>
            <a:r>
              <a:rPr lang="en-US" sz="1400" dirty="0"/>
              <a:t>Universal input voltage 120-600VAC</a:t>
            </a:r>
          </a:p>
          <a:p>
            <a:pPr marL="285750" indent="-285750">
              <a:buFont typeface="Arial" panose="020B0604020202020204" pitchFamily="34" charset="0"/>
              <a:buChar char="•"/>
            </a:pPr>
            <a:r>
              <a:rPr lang="en-US" sz="1400" dirty="0"/>
              <a:t>NFC technology allows for easy programming and setup without the need for external power by using the power of your mobile device and the ICM OMNI App!</a:t>
            </a:r>
          </a:p>
          <a:p>
            <a:pPr marL="285750" indent="-285750">
              <a:buFont typeface="Arial" panose="020B0604020202020204" pitchFamily="34" charset="0"/>
              <a:buChar char="•"/>
            </a:pPr>
            <a:r>
              <a:rPr lang="en-US" sz="1400" dirty="0"/>
              <a:t>NFC does not require internet connection and is more reliable than Bluetooth</a:t>
            </a:r>
          </a:p>
          <a:p>
            <a:pPr marL="285750" indent="-285750">
              <a:buFont typeface="Arial" panose="020B0604020202020204" pitchFamily="34" charset="0"/>
              <a:buChar char="•"/>
            </a:pPr>
            <a:r>
              <a:rPr lang="en-US" sz="1400" dirty="0"/>
              <a:t>More reliable and accurate than setting with basic potentiometers  </a:t>
            </a:r>
          </a:p>
          <a:p>
            <a:pPr marL="285750" indent="-285750">
              <a:buFont typeface="Arial" panose="020B0604020202020204" pitchFamily="34" charset="0"/>
              <a:buChar char="•"/>
            </a:pPr>
            <a:r>
              <a:rPr lang="en-US" sz="1400" dirty="0"/>
              <a:t>Universal operation reduces truck stock and multiple SKU’s making it a great choice for both stocking distributors and contractor alike</a:t>
            </a:r>
          </a:p>
          <a:p>
            <a:pPr marL="285750" indent="-285750">
              <a:buFont typeface="Arial" panose="020B0604020202020204" pitchFamily="34" charset="0"/>
              <a:buChar char="•"/>
            </a:pPr>
            <a:endParaRPr lang="en-US" sz="1400" dirty="0"/>
          </a:p>
          <a:p>
            <a:r>
              <a:rPr lang="en-US" sz="1600" b="1" dirty="0"/>
              <a:t>Operation</a:t>
            </a:r>
          </a:p>
          <a:p>
            <a:r>
              <a:rPr lang="en-US" sz="1400" dirty="0"/>
              <a:t>The ICM325A will control the head pressure on a heat pump or HVAC unit by adjusting  the condenser fan speed thus allowing the heat pump or air conditioner to operate in low ambient conditions.</a:t>
            </a:r>
          </a:p>
        </p:txBody>
      </p:sp>
      <p:grpSp>
        <p:nvGrpSpPr>
          <p:cNvPr id="38" name="Group 37">
            <a:extLst>
              <a:ext uri="{FF2B5EF4-FFF2-40B4-BE49-F238E27FC236}">
                <a16:creationId xmlns:a16="http://schemas.microsoft.com/office/drawing/2014/main" id="{81621AD2-9505-63A7-BE67-E677B5336F80}"/>
              </a:ext>
            </a:extLst>
          </p:cNvPr>
          <p:cNvGrpSpPr/>
          <p:nvPr/>
        </p:nvGrpSpPr>
        <p:grpSpPr>
          <a:xfrm>
            <a:off x="11009864" y="8516"/>
            <a:ext cx="1074383" cy="746856"/>
            <a:chOff x="10987618" y="59026"/>
            <a:chExt cx="1074383" cy="746856"/>
          </a:xfrm>
        </p:grpSpPr>
        <p:sp>
          <p:nvSpPr>
            <p:cNvPr id="36" name="Rectangle 35">
              <a:extLst>
                <a:ext uri="{FF2B5EF4-FFF2-40B4-BE49-F238E27FC236}">
                  <a16:creationId xmlns:a16="http://schemas.microsoft.com/office/drawing/2014/main" id="{26ED9C87-1903-8EEB-4417-0B640D71B21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46F5A69F-3BBA-1258-A8A4-1509E3E4A063}"/>
                </a:ext>
              </a:extLst>
            </p:cNvPr>
            <p:cNvPicPr>
              <a:picLocks noChangeAspect="1"/>
            </p:cNvPicPr>
            <p:nvPr/>
          </p:nvPicPr>
          <p:blipFill>
            <a:blip r:embed="rId7"/>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4316480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DBE703-B934-0387-6FAD-B57AF8A735E0}"/>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FDA388AD-D2A7-02D6-FE9A-ACC74738EC7F}"/>
              </a:ext>
            </a:extLst>
          </p:cNvPr>
          <p:cNvSpPr/>
          <p:nvPr/>
        </p:nvSpPr>
        <p:spPr>
          <a:xfrm rot="10800000">
            <a:off x="7659053" y="68"/>
            <a:ext cx="4536426" cy="3359351"/>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3D05FCD-16B3-7F9B-614E-1E7C2DEBF3BA}"/>
              </a:ext>
            </a:extLst>
          </p:cNvPr>
          <p:cNvPicPr>
            <a:picLocks noChangeAspect="1"/>
          </p:cNvPicPr>
          <p:nvPr/>
        </p:nvPicPr>
        <p:blipFill>
          <a:blip r:embed="rId3">
            <a:alphaModFix amt="54000"/>
          </a:blip>
          <a:srcRect l="8792" r="758"/>
          <a:stretch/>
        </p:blipFill>
        <p:spPr>
          <a:xfrm rot="5400000">
            <a:off x="3354340" y="-3368367"/>
            <a:ext cx="937444" cy="7646123"/>
          </a:xfrm>
          <a:prstGeom prst="rect">
            <a:avLst/>
          </a:prstGeom>
        </p:spPr>
      </p:pic>
      <p:sp>
        <p:nvSpPr>
          <p:cNvPr id="13" name="Title 1">
            <a:extLst>
              <a:ext uri="{FF2B5EF4-FFF2-40B4-BE49-F238E27FC236}">
                <a16:creationId xmlns:a16="http://schemas.microsoft.com/office/drawing/2014/main" id="{BC96FAC0-2D29-0F19-B59E-BE249654CDFC}"/>
              </a:ext>
            </a:extLst>
          </p:cNvPr>
          <p:cNvSpPr txBox="1">
            <a:spLocks/>
          </p:cNvSpPr>
          <p:nvPr/>
        </p:nvSpPr>
        <p:spPr>
          <a:xfrm>
            <a:off x="128623" y="807576"/>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2D3750"/>
                </a:solidFill>
                <a:latin typeface="Aptos ExtraBold"/>
              </a:rPr>
              <a:t>ICM334 – Three-Phase </a:t>
            </a:r>
            <a:endParaRPr lang="en-US" sz="2800" b="1">
              <a:solidFill>
                <a:srgbClr val="2D3750"/>
              </a:solidFill>
              <a:latin typeface="Aptos ExtraBold" panose="020B0004020202020204" pitchFamily="34" charset="0"/>
            </a:endParaRPr>
          </a:p>
          <a:p>
            <a:r>
              <a:rPr lang="en-US" sz="2800" b="1">
                <a:solidFill>
                  <a:srgbClr val="2D3750"/>
                </a:solidFill>
                <a:latin typeface="Aptos ExtraBold"/>
              </a:rPr>
              <a:t>Head Pressure Contro</a:t>
            </a:r>
            <a:r>
              <a:rPr lang="en-US" sz="3200" b="1">
                <a:solidFill>
                  <a:srgbClr val="2D3750"/>
                </a:solidFill>
                <a:latin typeface="Aptos ExtraBold"/>
              </a:rPr>
              <a:t>l</a:t>
            </a:r>
            <a:endParaRPr lang="en-US" sz="3200" b="1">
              <a:solidFill>
                <a:srgbClr val="2D3750"/>
              </a:solidFill>
              <a:latin typeface="Aptos ExtraBold" panose="020B0004020202020204" pitchFamily="34" charset="0"/>
            </a:endParaRPr>
          </a:p>
        </p:txBody>
      </p:sp>
      <p:sp>
        <p:nvSpPr>
          <p:cNvPr id="48" name="TextBox 12">
            <a:extLst>
              <a:ext uri="{FF2B5EF4-FFF2-40B4-BE49-F238E27FC236}">
                <a16:creationId xmlns:a16="http://schemas.microsoft.com/office/drawing/2014/main" id="{550FD4E3-8BEA-5C6D-4AB4-8BC574E02E94}"/>
              </a:ext>
            </a:extLst>
          </p:cNvPr>
          <p:cNvSpPr txBox="1"/>
          <p:nvPr/>
        </p:nvSpPr>
        <p:spPr>
          <a:xfrm>
            <a:off x="7878739" y="390751"/>
            <a:ext cx="4097968" cy="2646878"/>
          </a:xfrm>
          <a:prstGeom prst="rect">
            <a:avLst/>
          </a:prstGeom>
        </p:spPr>
        <p:txBody>
          <a:bodyPr wrap="square" lIns="0" tIns="0" rIns="0" bIns="0" rtlCol="0" anchor="t">
            <a:spAutoFit/>
          </a:bodyPr>
          <a:lstStyle/>
          <a:p>
            <a:pPr marL="0" lvl="0" indent="0" algn="l">
              <a:spcBef>
                <a:spcPct val="0"/>
              </a:spcBef>
            </a:pPr>
            <a:r>
              <a:rPr lang="en-US" sz="1600" b="1">
                <a:solidFill>
                  <a:srgbClr val="3CA1D5"/>
                </a:solidFill>
                <a:ea typeface="DM Sans Bold"/>
                <a:cs typeface="DM Sans Bold"/>
                <a:sym typeface="DM Sans Bold"/>
              </a:rPr>
              <a:t>FEATURES:</a:t>
            </a:r>
            <a:endParaRPr lang="en-US"/>
          </a:p>
          <a:p>
            <a:pPr marL="285750" indent="-285750">
              <a:buFont typeface="Wingdings"/>
              <a:buChar char="ü"/>
            </a:pPr>
            <a:r>
              <a:rPr lang="en-US" sz="1400" dirty="0">
                <a:solidFill>
                  <a:schemeClr val="bg1"/>
                </a:solidFill>
                <a:ea typeface="+mn-lt"/>
                <a:cs typeface="+mn-lt"/>
              </a:rPr>
              <a:t>3-phase ON/OFF control</a:t>
            </a:r>
          </a:p>
          <a:p>
            <a:pPr marL="285750" indent="-285750">
              <a:buFont typeface="Wingdings"/>
              <a:buChar char="ü"/>
            </a:pPr>
            <a:r>
              <a:rPr lang="en-US" sz="1400" dirty="0">
                <a:solidFill>
                  <a:schemeClr val="bg1"/>
                </a:solidFill>
                <a:ea typeface="+mn-lt"/>
                <a:cs typeface="+mn-lt"/>
              </a:rPr>
              <a:t>Heat pump bypass </a:t>
            </a:r>
          </a:p>
          <a:p>
            <a:pPr marL="285750" indent="-285750">
              <a:buFont typeface="Wingdings"/>
              <a:buChar char="ü"/>
            </a:pPr>
            <a:r>
              <a:rPr lang="en-US" sz="1400" dirty="0">
                <a:solidFill>
                  <a:schemeClr val="bg1"/>
                </a:solidFill>
                <a:ea typeface="+mn-lt"/>
                <a:cs typeface="+mn-lt"/>
              </a:rPr>
              <a:t>10-amp load carrying capability</a:t>
            </a:r>
          </a:p>
          <a:p>
            <a:pPr marL="285750" indent="-285750">
              <a:buFont typeface="Wingdings"/>
              <a:buChar char="ü"/>
            </a:pPr>
            <a:endParaRPr lang="en-US" sz="1400">
              <a:solidFill>
                <a:schemeClr val="bg1"/>
              </a:solidFill>
              <a:ea typeface="+mn-lt"/>
              <a:cs typeface="+mn-lt"/>
            </a:endParaRPr>
          </a:p>
          <a:p>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b="1" dirty="0">
                <a:solidFill>
                  <a:schemeClr val="bg1"/>
                </a:solidFill>
                <a:ea typeface="+mn-lt"/>
                <a:cs typeface="+mn-lt"/>
              </a:rPr>
              <a:t>Input:</a:t>
            </a:r>
            <a:br>
              <a:rPr lang="en-US" sz="1400" b="1" dirty="0">
                <a:ea typeface="+mn-lt"/>
                <a:cs typeface="+mn-lt"/>
              </a:rPr>
            </a:br>
            <a:r>
              <a:rPr lang="en-US" sz="1400" b="1" dirty="0">
                <a:solidFill>
                  <a:schemeClr val="bg1"/>
                </a:solidFill>
                <a:ea typeface="+mn-lt"/>
                <a:cs typeface="+mn-lt"/>
              </a:rPr>
              <a:t>• Voltage Range:</a:t>
            </a:r>
            <a:r>
              <a:rPr lang="en-US" sz="1400" dirty="0">
                <a:solidFill>
                  <a:schemeClr val="bg1"/>
                </a:solidFill>
                <a:ea typeface="+mn-lt"/>
                <a:cs typeface="+mn-lt"/>
              </a:rPr>
              <a:t> 120 – 600 VAC</a:t>
            </a:r>
            <a:br>
              <a:rPr lang="en-US" sz="1400" dirty="0">
                <a:ea typeface="+mn-lt"/>
                <a:cs typeface="+mn-lt"/>
              </a:rPr>
            </a:br>
            <a:r>
              <a:rPr lang="en-US" sz="1400" dirty="0">
                <a:solidFill>
                  <a:schemeClr val="bg1"/>
                </a:solidFill>
                <a:ea typeface="+mn-lt"/>
                <a:cs typeface="+mn-lt"/>
              </a:rPr>
              <a:t>• </a:t>
            </a:r>
            <a:r>
              <a:rPr lang="en-US" sz="1400" b="1" dirty="0">
                <a:solidFill>
                  <a:schemeClr val="bg1"/>
                </a:solidFill>
                <a:ea typeface="+mn-lt"/>
                <a:cs typeface="+mn-lt"/>
              </a:rPr>
              <a:t>Control Voltage: </a:t>
            </a:r>
            <a:r>
              <a:rPr lang="en-US" sz="1400" dirty="0">
                <a:solidFill>
                  <a:schemeClr val="bg1"/>
                </a:solidFill>
                <a:ea typeface="+mn-lt"/>
                <a:cs typeface="+mn-lt"/>
              </a:rPr>
              <a:t>18 – 30 VAC</a:t>
            </a:r>
            <a:endParaRPr lang="en-US" sz="1400" dirty="0">
              <a:solidFill>
                <a:schemeClr val="bg1"/>
              </a:solidFill>
            </a:endParaRPr>
          </a:p>
          <a:p>
            <a:pPr marL="171450" indent="-171450">
              <a:buFont typeface="Wingdings"/>
              <a:buChar char="ü"/>
            </a:pPr>
            <a:r>
              <a:rPr lang="en-US" sz="1400" b="1" dirty="0">
                <a:solidFill>
                  <a:schemeClr val="bg1"/>
                </a:solidFill>
                <a:ea typeface="+mn-lt"/>
                <a:cs typeface="+mn-lt"/>
              </a:rPr>
              <a:t>Output:</a:t>
            </a:r>
            <a:br>
              <a:rPr lang="en-US" sz="1400" b="1" dirty="0">
                <a:ea typeface="+mn-lt"/>
                <a:cs typeface="+mn-lt"/>
              </a:rPr>
            </a:br>
            <a:r>
              <a:rPr lang="en-US" sz="1400" b="1" dirty="0">
                <a:solidFill>
                  <a:schemeClr val="bg1"/>
                </a:solidFill>
                <a:ea typeface="+mn-lt"/>
                <a:cs typeface="+mn-lt"/>
              </a:rPr>
              <a:t>• Type:</a:t>
            </a:r>
            <a:r>
              <a:rPr lang="en-US" sz="1400" dirty="0">
                <a:solidFill>
                  <a:schemeClr val="bg1"/>
                </a:solidFill>
                <a:ea typeface="+mn-lt"/>
                <a:cs typeface="+mn-lt"/>
              </a:rPr>
              <a:t> Relay, SPDT</a:t>
            </a:r>
            <a:br>
              <a:rPr lang="en-US" sz="1400" dirty="0">
                <a:ea typeface="+mn-lt"/>
                <a:cs typeface="+mn-lt"/>
              </a:rPr>
            </a:br>
            <a:r>
              <a:rPr lang="en-US" sz="1400" dirty="0">
                <a:solidFill>
                  <a:schemeClr val="bg1"/>
                </a:solidFill>
                <a:ea typeface="+mn-lt"/>
                <a:cs typeface="+mn-lt"/>
              </a:rPr>
              <a:t>• </a:t>
            </a:r>
            <a:r>
              <a:rPr lang="en-US" sz="1400" b="1" dirty="0">
                <a:solidFill>
                  <a:schemeClr val="bg1"/>
                </a:solidFill>
                <a:ea typeface="+mn-lt"/>
                <a:cs typeface="+mn-lt"/>
              </a:rPr>
              <a:t>Voltage Range: </a:t>
            </a:r>
            <a:r>
              <a:rPr lang="en-US" sz="1400" dirty="0">
                <a:solidFill>
                  <a:schemeClr val="bg1"/>
                </a:solidFill>
                <a:ea typeface="+mn-lt"/>
                <a:cs typeface="+mn-lt"/>
              </a:rPr>
              <a:t>277 VAC @ 10A maximum</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25FC7EE8-C3DB-67EC-91A4-70C09908FCED}"/>
              </a:ext>
            </a:extLst>
          </p:cNvPr>
          <p:cNvPicPr>
            <a:picLocks noChangeAspect="1"/>
          </p:cNvPicPr>
          <p:nvPr/>
        </p:nvPicPr>
        <p:blipFill>
          <a:blip r:embed="rId4"/>
          <a:stretch>
            <a:fillRect/>
          </a:stretch>
        </p:blipFill>
        <p:spPr>
          <a:xfrm>
            <a:off x="458160" y="74640"/>
            <a:ext cx="1946229" cy="613281"/>
          </a:xfrm>
          <a:prstGeom prst="rect">
            <a:avLst/>
          </a:prstGeom>
        </p:spPr>
      </p:pic>
      <p:sp>
        <p:nvSpPr>
          <p:cNvPr id="10" name="TextBox 9">
            <a:extLst>
              <a:ext uri="{FF2B5EF4-FFF2-40B4-BE49-F238E27FC236}">
                <a16:creationId xmlns:a16="http://schemas.microsoft.com/office/drawing/2014/main" id="{D97F06C7-66DB-0AE7-809E-F564952C41F2}"/>
              </a:ext>
            </a:extLst>
          </p:cNvPr>
          <p:cNvSpPr txBox="1"/>
          <p:nvPr/>
        </p:nvSpPr>
        <p:spPr>
          <a:xfrm>
            <a:off x="128796" y="1609607"/>
            <a:ext cx="6921945" cy="3354765"/>
          </a:xfrm>
          <a:prstGeom prst="rect">
            <a:avLst/>
          </a:prstGeom>
          <a:noFill/>
        </p:spPr>
        <p:txBody>
          <a:bodyPr wrap="square" lIns="91440" tIns="45720" rIns="91440" bIns="45720" rtlCol="0" anchor="t">
            <a:spAutoFit/>
          </a:bodyPr>
          <a:lstStyle/>
          <a:p>
            <a:endParaRPr lang="en-US" sz="1200" b="1" dirty="0">
              <a:ea typeface="DM Sans"/>
              <a:cs typeface="DM Sans"/>
              <a:sym typeface="DM Sans"/>
            </a:endParaRPr>
          </a:p>
          <a:p>
            <a:r>
              <a:rPr lang="en-US" sz="1600" b="1" dirty="0">
                <a:ea typeface="DM Sans"/>
                <a:cs typeface="DM Sans"/>
                <a:sym typeface="DM Sans"/>
              </a:rPr>
              <a:t>Why do we need 3-Phase Head Pressure Controls?</a:t>
            </a:r>
            <a:endParaRPr lang="en-US" sz="1600" dirty="0"/>
          </a:p>
          <a:p>
            <a:pPr marL="285750" indent="-285750">
              <a:buFont typeface="Arial" panose="020B0604020202020204" pitchFamily="34" charset="0"/>
              <a:buChar char="•"/>
            </a:pPr>
            <a:r>
              <a:rPr lang="en-US" sz="1400" dirty="0">
                <a:ea typeface="DM Sans"/>
                <a:cs typeface="DM Sans"/>
              </a:rPr>
              <a:t>Commercial and Industrial sites still require AC in low ambient conditions</a:t>
            </a:r>
          </a:p>
          <a:p>
            <a:pPr marL="285750" indent="-285750">
              <a:buFont typeface="Arial" panose="020B0604020202020204" pitchFamily="34" charset="0"/>
              <a:buChar char="•"/>
            </a:pPr>
            <a:r>
              <a:rPr lang="en-US" sz="1400" dirty="0">
                <a:ea typeface="DM Sans"/>
                <a:cs typeface="DM Sans"/>
              </a:rPr>
              <a:t>3-phase head pressure controls are needed to operate large scale cooling applications  year–round such as large walk-in freezers, industrial manufacturing buildings etc. </a:t>
            </a:r>
          </a:p>
          <a:p>
            <a:pPr marL="285750" indent="-285750">
              <a:buFont typeface="Arial" panose="020B0604020202020204" pitchFamily="34" charset="0"/>
              <a:buChar char="•"/>
            </a:pPr>
            <a:r>
              <a:rPr lang="en-US" sz="1400" dirty="0">
                <a:ea typeface="DM Sans"/>
                <a:cs typeface="DM Sans"/>
              </a:rPr>
              <a:t>Temperature sensitive  3-phase equipment may be damaged by excessive heat without cooling</a:t>
            </a:r>
          </a:p>
          <a:p>
            <a:pPr marL="285750" indent="-285750">
              <a:buFont typeface="Arial" panose="020B0604020202020204" pitchFamily="34" charset="0"/>
              <a:buChar char="•"/>
            </a:pPr>
            <a:endParaRPr lang="en-US" sz="1400" dirty="0">
              <a:ea typeface="DM Sans"/>
              <a:cs typeface="DM Sans"/>
              <a:sym typeface="DM Sans"/>
            </a:endParaRPr>
          </a:p>
          <a:p>
            <a:r>
              <a:rPr lang="en-US" sz="1600" b="1" dirty="0">
                <a:ea typeface="DM Sans"/>
                <a:cs typeface="DM Sans"/>
                <a:sym typeface="DM Sans"/>
              </a:rPr>
              <a:t>The value of the ICM’s 3-Phase Head Pressure Controls</a:t>
            </a:r>
            <a:endParaRPr lang="en-US" sz="1600" b="1"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Low-cost alternative to expensive VFD’s</a:t>
            </a:r>
            <a:endParaRPr lang="en-US" sz="1400" dirty="0">
              <a:ea typeface="DM Sans"/>
              <a:cs typeface="DM Sans"/>
            </a:endParaRPr>
          </a:p>
          <a:p>
            <a:pPr marL="285750" indent="-285750">
              <a:buFont typeface="Arial" panose="020B0604020202020204" pitchFamily="34" charset="0"/>
              <a:buChar char="•"/>
            </a:pPr>
            <a:r>
              <a:rPr lang="en-US" sz="1400" dirty="0"/>
              <a:t>Built in a vertically integrated  state-of-the-art facility in North America supporting local economy</a:t>
            </a:r>
          </a:p>
          <a:p>
            <a:pPr marL="285750" indent="-285750">
              <a:buFont typeface="Arial" panose="020B0604020202020204" pitchFamily="34" charset="0"/>
              <a:buChar char="•"/>
            </a:pPr>
            <a:r>
              <a:rPr lang="en-US" sz="1400" dirty="0"/>
              <a:t>Allows for a solution when other three phase head pressure controls are not available or not an option</a:t>
            </a:r>
          </a:p>
        </p:txBody>
      </p:sp>
      <p:grpSp>
        <p:nvGrpSpPr>
          <p:cNvPr id="6" name="Group 5">
            <a:extLst>
              <a:ext uri="{FF2B5EF4-FFF2-40B4-BE49-F238E27FC236}">
                <a16:creationId xmlns:a16="http://schemas.microsoft.com/office/drawing/2014/main" id="{3C60D3D9-BD88-9D25-4506-1EC4E703E204}"/>
              </a:ext>
            </a:extLst>
          </p:cNvPr>
          <p:cNvGrpSpPr/>
          <p:nvPr/>
        </p:nvGrpSpPr>
        <p:grpSpPr>
          <a:xfrm>
            <a:off x="10978600" y="180766"/>
            <a:ext cx="1074383" cy="746856"/>
            <a:chOff x="10987618" y="59026"/>
            <a:chExt cx="1074383" cy="746856"/>
          </a:xfrm>
        </p:grpSpPr>
        <p:sp>
          <p:nvSpPr>
            <p:cNvPr id="3" name="Rectangle 2">
              <a:extLst>
                <a:ext uri="{FF2B5EF4-FFF2-40B4-BE49-F238E27FC236}">
                  <a16:creationId xmlns:a16="http://schemas.microsoft.com/office/drawing/2014/main" id="{94E2ECB4-B1AE-9A04-AAD9-E285099EF380}"/>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flag with black and blue stripes&#10;&#10;Description automatically generated">
              <a:extLst>
                <a:ext uri="{FF2B5EF4-FFF2-40B4-BE49-F238E27FC236}">
                  <a16:creationId xmlns:a16="http://schemas.microsoft.com/office/drawing/2014/main" id="{0387FA4E-6A9C-34BB-4130-E2AC1F3CAB82}"/>
                </a:ext>
              </a:extLst>
            </p:cNvPr>
            <p:cNvPicPr>
              <a:picLocks noChangeAspect="1"/>
            </p:cNvPicPr>
            <p:nvPr/>
          </p:nvPicPr>
          <p:blipFill>
            <a:blip r:embed="rId5"/>
            <a:stretch>
              <a:fillRect/>
            </a:stretch>
          </p:blipFill>
          <p:spPr>
            <a:xfrm>
              <a:off x="11028816" y="113925"/>
              <a:ext cx="988032" cy="687578"/>
            </a:xfrm>
            <a:prstGeom prst="rect">
              <a:avLst/>
            </a:prstGeom>
            <a:ln>
              <a:noFill/>
            </a:ln>
          </p:spPr>
        </p:pic>
      </p:grpSp>
      <p:pic>
        <p:nvPicPr>
          <p:cNvPr id="8" name="Picture 7" descr="A white and blue tool&#10;&#10;Description automatically generated">
            <a:extLst>
              <a:ext uri="{FF2B5EF4-FFF2-40B4-BE49-F238E27FC236}">
                <a16:creationId xmlns:a16="http://schemas.microsoft.com/office/drawing/2014/main" id="{13628B56-1997-0212-58B4-A459139F9AB4}"/>
              </a:ext>
            </a:extLst>
          </p:cNvPr>
          <p:cNvPicPr>
            <a:picLocks noChangeAspect="1"/>
          </p:cNvPicPr>
          <p:nvPr/>
        </p:nvPicPr>
        <p:blipFill>
          <a:blip r:embed="rId6"/>
          <a:srcRect l="9420" t="46422" r="9087" b="47098"/>
          <a:stretch/>
        </p:blipFill>
        <p:spPr>
          <a:xfrm>
            <a:off x="-2" y="6272365"/>
            <a:ext cx="12192002" cy="746856"/>
          </a:xfrm>
          <a:prstGeom prst="rect">
            <a:avLst/>
          </a:prstGeom>
        </p:spPr>
      </p:pic>
      <p:grpSp>
        <p:nvGrpSpPr>
          <p:cNvPr id="18" name="Group 17">
            <a:extLst>
              <a:ext uri="{FF2B5EF4-FFF2-40B4-BE49-F238E27FC236}">
                <a16:creationId xmlns:a16="http://schemas.microsoft.com/office/drawing/2014/main" id="{77AE7EFF-3183-C46C-3CB8-A1DA3B6285AF}"/>
              </a:ext>
            </a:extLst>
          </p:cNvPr>
          <p:cNvGrpSpPr/>
          <p:nvPr/>
        </p:nvGrpSpPr>
        <p:grpSpPr>
          <a:xfrm>
            <a:off x="3433865" y="6504921"/>
            <a:ext cx="8472791" cy="389999"/>
            <a:chOff x="3433865" y="6391059"/>
            <a:chExt cx="8472791" cy="389999"/>
          </a:xfrm>
        </p:grpSpPr>
        <p:sp>
          <p:nvSpPr>
            <p:cNvPr id="11" name="TextBox 10">
              <a:extLst>
                <a:ext uri="{FF2B5EF4-FFF2-40B4-BE49-F238E27FC236}">
                  <a16:creationId xmlns:a16="http://schemas.microsoft.com/office/drawing/2014/main" id="{C3B9A29C-2EDC-F5A2-0EC3-7BE457A238C1}"/>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12" name="TextBox 11">
              <a:extLst>
                <a:ext uri="{FF2B5EF4-FFF2-40B4-BE49-F238E27FC236}">
                  <a16:creationId xmlns:a16="http://schemas.microsoft.com/office/drawing/2014/main" id="{EAC2C238-86F8-ECFC-DC22-FAE84378C848}"/>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4" name="TextBox 13">
              <a:extLst>
                <a:ext uri="{FF2B5EF4-FFF2-40B4-BE49-F238E27FC236}">
                  <a16:creationId xmlns:a16="http://schemas.microsoft.com/office/drawing/2014/main" id="{C425B184-A545-CB49-9E01-F035413C9DA5}"/>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5" name="TextBox 14">
              <a:extLst>
                <a:ext uri="{FF2B5EF4-FFF2-40B4-BE49-F238E27FC236}">
                  <a16:creationId xmlns:a16="http://schemas.microsoft.com/office/drawing/2014/main" id="{45EA7E46-039A-82C8-3A38-CB8153D19BC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6" name="TextBox 15">
              <a:extLst>
                <a:ext uri="{FF2B5EF4-FFF2-40B4-BE49-F238E27FC236}">
                  <a16:creationId xmlns:a16="http://schemas.microsoft.com/office/drawing/2014/main" id="{9D7EBC72-5E0C-E07B-A319-D79D1BF75297}"/>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7" name="TextBox 16">
              <a:extLst>
                <a:ext uri="{FF2B5EF4-FFF2-40B4-BE49-F238E27FC236}">
                  <a16:creationId xmlns:a16="http://schemas.microsoft.com/office/drawing/2014/main" id="{FA88904D-46E8-29B9-E46E-DFCF3C0D2C7E}"/>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pic>
        <p:nvPicPr>
          <p:cNvPr id="19" name="Picture 18">
            <a:extLst>
              <a:ext uri="{FF2B5EF4-FFF2-40B4-BE49-F238E27FC236}">
                <a16:creationId xmlns:a16="http://schemas.microsoft.com/office/drawing/2014/main" id="{C9F0FF21-E7AE-30F4-398D-78CB3319E2B4}"/>
              </a:ext>
            </a:extLst>
          </p:cNvPr>
          <p:cNvPicPr>
            <a:picLocks noChangeAspect="1"/>
          </p:cNvPicPr>
          <p:nvPr/>
        </p:nvPicPr>
        <p:blipFill>
          <a:blip r:embed="rId7"/>
          <a:stretch>
            <a:fillRect/>
          </a:stretch>
        </p:blipFill>
        <p:spPr>
          <a:xfrm>
            <a:off x="4917497" y="182450"/>
            <a:ext cx="1684765" cy="1744563"/>
          </a:xfrm>
          <a:prstGeom prst="rect">
            <a:avLst/>
          </a:prstGeom>
        </p:spPr>
      </p:pic>
      <p:sp>
        <p:nvSpPr>
          <p:cNvPr id="2" name="TextBox 1">
            <a:extLst>
              <a:ext uri="{FF2B5EF4-FFF2-40B4-BE49-F238E27FC236}">
                <a16:creationId xmlns:a16="http://schemas.microsoft.com/office/drawing/2014/main" id="{0B5176A2-01F1-D113-A128-090A9F52EE50}"/>
              </a:ext>
            </a:extLst>
          </p:cNvPr>
          <p:cNvSpPr txBox="1"/>
          <p:nvPr/>
        </p:nvSpPr>
        <p:spPr>
          <a:xfrm>
            <a:off x="130313" y="4993473"/>
            <a:ext cx="11574300" cy="1277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00"/>
              </a:lnSpc>
            </a:pPr>
            <a:r>
              <a:rPr lang="en-US" sz="1600" b="1"/>
              <a:t>Operation​</a:t>
            </a:r>
          </a:p>
          <a:p>
            <a:pPr marL="285750" indent="-285750">
              <a:lnSpc>
                <a:spcPts val="1838"/>
              </a:lnSpc>
              <a:buFont typeface="Arial,Sans-Serif"/>
              <a:buChar char="•"/>
            </a:pPr>
            <a:r>
              <a:rPr lang="en-US" sz="1400">
                <a:cs typeface="Arial"/>
              </a:rPr>
              <a:t>Using a temperature sensor and up to two pressure sensors; the ICM334 will monitor the ambient temperature and system pressure. The ICM334 will be energized when there is a Y call. When the ambient temperature is above 50°F (10°C), the motor will be energized continuously. When the ambient temperature is below 50°F, the pressure sensor is used to determine whether the motor is on or off. When the pressure is 15 psi below the pressure setting the motor will be turned off. When the pressure is 15 psi above the setting, the motor will be turned on</a:t>
            </a:r>
          </a:p>
        </p:txBody>
      </p:sp>
    </p:spTree>
    <p:extLst>
      <p:ext uri="{BB962C8B-B14F-4D97-AF65-F5344CB8AC3E}">
        <p14:creationId xmlns:p14="http://schemas.microsoft.com/office/powerpoint/2010/main" val="2237304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DBDE1-DA56-98E4-42FF-7D2E7941BF87}"/>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FC2821F2-CFE0-EA30-BAF8-4031AADFA5E1}"/>
              </a:ext>
            </a:extLst>
          </p:cNvPr>
          <p:cNvSpPr/>
          <p:nvPr/>
        </p:nvSpPr>
        <p:spPr>
          <a:xfrm rot="10800000">
            <a:off x="7819103" y="172"/>
            <a:ext cx="4374671" cy="5425993"/>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50BA33DB-116E-9B8B-2C0E-D92AB646A280}"/>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96D33D02-8722-348D-2D37-41A9F4BCA136}"/>
              </a:ext>
            </a:extLst>
          </p:cNvPr>
          <p:cNvSpPr txBox="1">
            <a:spLocks/>
          </p:cNvSpPr>
          <p:nvPr/>
        </p:nvSpPr>
        <p:spPr>
          <a:xfrm>
            <a:off x="128623" y="460821"/>
            <a:ext cx="7539350" cy="11489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 Controls Thermostats</a:t>
            </a:r>
            <a:endParaRPr lang="en-US" sz="3200" b="1">
              <a:solidFill>
                <a:srgbClr val="2D3750"/>
              </a:solidFill>
              <a:latin typeface="Aptos ExtraBold" panose="020B0004020202020204" pitchFamily="34" charset="0"/>
            </a:endParaRPr>
          </a:p>
        </p:txBody>
      </p:sp>
      <p:sp>
        <p:nvSpPr>
          <p:cNvPr id="48" name="TextBox 12">
            <a:extLst>
              <a:ext uri="{FF2B5EF4-FFF2-40B4-BE49-F238E27FC236}">
                <a16:creationId xmlns:a16="http://schemas.microsoft.com/office/drawing/2014/main" id="{41D1A9E1-D9A6-DB3D-087B-1B81D8A002D1}"/>
              </a:ext>
            </a:extLst>
          </p:cNvPr>
          <p:cNvSpPr txBox="1"/>
          <p:nvPr/>
        </p:nvSpPr>
        <p:spPr>
          <a:xfrm>
            <a:off x="8047744" y="1668"/>
            <a:ext cx="4155417" cy="5313654"/>
          </a:xfrm>
          <a:prstGeom prst="rect">
            <a:avLst/>
          </a:prstGeom>
        </p:spPr>
        <p:txBody>
          <a:bodyPr wrap="square" lIns="0" tIns="0" rIns="0" bIns="0" rtlCol="0" anchor="t">
            <a:spAutoFit/>
          </a:bodyPr>
          <a:lstStyle/>
          <a:p>
            <a:pPr>
              <a:lnSpc>
                <a:spcPct val="150000"/>
              </a:lnSpc>
              <a:spcBef>
                <a:spcPct val="0"/>
              </a:spcBef>
            </a:pPr>
            <a:r>
              <a:rPr lang="en-US" sz="1600" b="1">
                <a:solidFill>
                  <a:srgbClr val="3CA1D5"/>
                </a:solidFill>
                <a:ea typeface="DM Sans Bold"/>
                <a:cs typeface="DM Sans Bold"/>
                <a:sym typeface="DM Sans Bold"/>
              </a:rPr>
              <a:t>SIMPLE COMFORT FEATURES:</a:t>
            </a:r>
            <a:endParaRPr lang="en-US" sz="1600"/>
          </a:p>
          <a:p>
            <a:pPr marL="285750" indent="-285750">
              <a:lnSpc>
                <a:spcPct val="150000"/>
              </a:lnSpc>
              <a:buFont typeface="Wingdings"/>
              <a:buChar char="ü"/>
            </a:pPr>
            <a:r>
              <a:rPr lang="en-US" sz="1400">
                <a:solidFill>
                  <a:schemeClr val="bg1"/>
                </a:solidFill>
                <a:ea typeface="+mn-lt"/>
                <a:cs typeface="+mn-lt"/>
              </a:rPr>
              <a:t>Large LCD display with backlight</a:t>
            </a:r>
            <a:endParaRPr lang="en-US" sz="1400">
              <a:solidFill>
                <a:schemeClr val="bg1"/>
              </a:solidFill>
            </a:endParaRPr>
          </a:p>
          <a:p>
            <a:pPr marL="285750" indent="-285750">
              <a:buFont typeface="Wingdings"/>
              <a:buChar char="ü"/>
            </a:pPr>
            <a:r>
              <a:rPr lang="en-US" sz="1400">
                <a:solidFill>
                  <a:schemeClr val="bg1"/>
                </a:solidFill>
                <a:ea typeface="+mn-lt"/>
                <a:cs typeface="+mn-lt"/>
              </a:rPr>
              <a:t>Precise temperature sensing</a:t>
            </a:r>
            <a:endParaRPr lang="en-US" sz="1400">
              <a:solidFill>
                <a:schemeClr val="bg1"/>
              </a:solidFill>
            </a:endParaRPr>
          </a:p>
          <a:p>
            <a:pPr marL="285750" indent="-285750">
              <a:buFont typeface="Wingdings"/>
              <a:buChar char="ü"/>
            </a:pPr>
            <a:r>
              <a:rPr lang="en-US" sz="1400">
                <a:solidFill>
                  <a:schemeClr val="bg1"/>
                </a:solidFill>
              </a:rPr>
              <a:t>User friendly operation</a:t>
            </a:r>
          </a:p>
          <a:p>
            <a:pPr marL="285750" indent="-285750">
              <a:buFont typeface="Wingdings"/>
              <a:buChar char="ü"/>
            </a:pPr>
            <a:r>
              <a:rPr lang="en-US" sz="1400">
                <a:solidFill>
                  <a:schemeClr val="bg1"/>
                </a:solidFill>
                <a:ea typeface="+mn-lt"/>
                <a:cs typeface="+mn-lt"/>
              </a:rPr>
              <a:t>Soft-touch controls</a:t>
            </a:r>
            <a:endParaRPr lang="en-US" sz="1400">
              <a:solidFill>
                <a:schemeClr val="bg1"/>
              </a:solidFill>
            </a:endParaRPr>
          </a:p>
          <a:p>
            <a:pPr marL="285750" indent="-285750">
              <a:buFont typeface="Wingdings"/>
              <a:buChar char="ü"/>
            </a:pPr>
            <a:r>
              <a:rPr lang="en-US" sz="1400">
                <a:solidFill>
                  <a:schemeClr val="bg1"/>
                </a:solidFill>
                <a:ea typeface="+mn-lt"/>
                <a:cs typeface="+mn-lt"/>
              </a:rPr>
              <a:t>Electrical Rating:</a:t>
            </a:r>
            <a:br>
              <a:rPr lang="en-US" sz="1400">
                <a:ea typeface="+mn-lt"/>
                <a:cs typeface="+mn-lt"/>
              </a:rPr>
            </a:br>
            <a:r>
              <a:rPr lang="en-US" sz="1400">
                <a:solidFill>
                  <a:schemeClr val="bg1"/>
                </a:solidFill>
                <a:ea typeface="+mn-lt"/>
                <a:cs typeface="+mn-lt"/>
              </a:rPr>
              <a:t>– 24 VAC (18-30 VAC)</a:t>
            </a:r>
            <a:br>
              <a:rPr lang="en-US" sz="1400">
                <a:ea typeface="+mn-lt"/>
                <a:cs typeface="+mn-lt"/>
              </a:rPr>
            </a:br>
            <a:r>
              <a:rPr lang="en-US" sz="1400">
                <a:solidFill>
                  <a:schemeClr val="bg1"/>
                </a:solidFill>
                <a:ea typeface="+mn-lt"/>
                <a:cs typeface="+mn-lt"/>
              </a:rPr>
              <a:t>– 1 amp maximum per terminal</a:t>
            </a:r>
          </a:p>
          <a:p>
            <a:pPr>
              <a:lnSpc>
                <a:spcPct val="150000"/>
              </a:lnSpc>
              <a:spcBef>
                <a:spcPct val="0"/>
              </a:spcBef>
            </a:pPr>
            <a:r>
              <a:rPr lang="en-US" sz="1600" b="1">
                <a:solidFill>
                  <a:srgbClr val="3CA1D5"/>
                </a:solidFill>
                <a:ea typeface="DM Sans Bold"/>
                <a:cs typeface="DM Sans Bold"/>
              </a:rPr>
              <a:t>FROST SENTRY FEATURES:</a:t>
            </a:r>
          </a:p>
          <a:p>
            <a:pPr marL="285750" indent="-285750">
              <a:buFont typeface="Wingdings"/>
              <a:buChar char="ü"/>
            </a:pPr>
            <a:r>
              <a:rPr lang="en-US" sz="1400">
                <a:solidFill>
                  <a:schemeClr val="bg1"/>
                </a:solidFill>
                <a:ea typeface="+mn-lt"/>
                <a:cs typeface="+mn-lt"/>
              </a:rPr>
              <a:t>Manual changeover</a:t>
            </a:r>
          </a:p>
          <a:p>
            <a:pPr marL="285750" indent="-285750">
              <a:buFont typeface="Wingdings"/>
              <a:buChar char="ü"/>
            </a:pPr>
            <a:r>
              <a:rPr lang="en-US" sz="1400">
                <a:solidFill>
                  <a:schemeClr val="bg1"/>
                </a:solidFill>
                <a:ea typeface="+mn-lt"/>
                <a:cs typeface="+mn-lt"/>
              </a:rPr>
              <a:t>Backlit display</a:t>
            </a:r>
          </a:p>
          <a:p>
            <a:pPr marL="285750" indent="-285750">
              <a:buFont typeface="Wingdings"/>
              <a:buChar char="ü"/>
            </a:pPr>
            <a:r>
              <a:rPr lang="en-US" sz="1400">
                <a:solidFill>
                  <a:schemeClr val="bg1"/>
                </a:solidFill>
                <a:ea typeface="+mn-lt"/>
                <a:cs typeface="+mn-lt"/>
              </a:rPr>
              <a:t>Manual changeover</a:t>
            </a:r>
          </a:p>
          <a:p>
            <a:pPr marL="285750" indent="-285750">
              <a:buFont typeface="Wingdings"/>
              <a:buChar char="ü"/>
            </a:pPr>
            <a:r>
              <a:rPr lang="en-US" sz="1400">
                <a:solidFill>
                  <a:schemeClr val="bg1"/>
                </a:solidFill>
                <a:ea typeface="+mn-lt"/>
                <a:cs typeface="+mn-lt"/>
              </a:rPr>
              <a:t>Battery Operated </a:t>
            </a:r>
          </a:p>
          <a:p>
            <a:pPr marL="285750" indent="-285750">
              <a:buFont typeface="Wingdings"/>
              <a:buChar char="ü"/>
            </a:pPr>
            <a:r>
              <a:rPr lang="en-US" sz="1400">
                <a:solidFill>
                  <a:schemeClr val="bg1"/>
                </a:solidFill>
                <a:ea typeface="+mn-lt"/>
                <a:cs typeface="+mn-lt"/>
              </a:rPr>
              <a:t>Electrical rating: </a:t>
            </a:r>
          </a:p>
          <a:p>
            <a:r>
              <a:rPr lang="en-US" sz="1400">
                <a:solidFill>
                  <a:schemeClr val="bg1"/>
                </a:solidFill>
                <a:ea typeface="+mn-lt"/>
                <a:cs typeface="+mn-lt"/>
              </a:rPr>
              <a:t>        - 24 VAC (18-30 VAC) </a:t>
            </a:r>
          </a:p>
          <a:p>
            <a:r>
              <a:rPr lang="en-US" sz="1400">
                <a:solidFill>
                  <a:schemeClr val="bg1"/>
                </a:solidFill>
                <a:ea typeface="+mn-lt"/>
                <a:cs typeface="+mn-lt"/>
              </a:rPr>
              <a:t>        - 1 amp maximum per terminal</a:t>
            </a:r>
          </a:p>
          <a:p>
            <a:pPr>
              <a:lnSpc>
                <a:spcPct val="150000"/>
              </a:lnSpc>
              <a:spcBef>
                <a:spcPct val="0"/>
              </a:spcBef>
            </a:pPr>
            <a:r>
              <a:rPr lang="en-US" sz="1600" b="1">
                <a:solidFill>
                  <a:srgbClr val="3CA1D5"/>
                </a:solidFill>
              </a:rPr>
              <a:t>TEMPORARY FIXED THERMOSTAT FEATURES:</a:t>
            </a:r>
            <a:endParaRPr lang="en-US" sz="1600">
              <a:solidFill>
                <a:srgbClr val="000000"/>
              </a:solidFill>
            </a:endParaRPr>
          </a:p>
          <a:p>
            <a:pPr marL="285750" indent="-285750">
              <a:buFont typeface="Wingdings"/>
              <a:buChar char="ü"/>
            </a:pPr>
            <a:r>
              <a:rPr lang="en-US" sz="1400">
                <a:solidFill>
                  <a:schemeClr val="bg1"/>
                </a:solidFill>
                <a:ea typeface="+mn-lt"/>
                <a:cs typeface="+mn-lt"/>
              </a:rPr>
              <a:t>Seven fixed set point models to choose from:   45°F to 85°F</a:t>
            </a:r>
            <a:endParaRPr lang="en-US" sz="1400">
              <a:solidFill>
                <a:schemeClr val="bg1"/>
              </a:solidFill>
            </a:endParaRPr>
          </a:p>
          <a:p>
            <a:pPr marL="171450" indent="-171450">
              <a:buFont typeface="Wingdings"/>
              <a:buChar char="ü"/>
            </a:pPr>
            <a:r>
              <a:rPr lang="en-US" sz="1400">
                <a:solidFill>
                  <a:schemeClr val="bg1"/>
                </a:solidFill>
                <a:ea typeface="+mn-lt"/>
                <a:cs typeface="+mn-lt"/>
              </a:rPr>
              <a:t>    Can be used as a low ambient cutoff switch</a:t>
            </a:r>
          </a:p>
          <a:p>
            <a:pPr marL="171450" indent="-171450">
              <a:buFont typeface="Wingdings"/>
              <a:buChar char="ü"/>
            </a:pPr>
            <a:r>
              <a:rPr lang="en-US" sz="1400">
                <a:solidFill>
                  <a:schemeClr val="bg1"/>
                </a:solidFill>
              </a:rPr>
              <a:t>    Electrical Rating:</a:t>
            </a:r>
          </a:p>
          <a:p>
            <a:r>
              <a:rPr lang="en-US" sz="1400">
                <a:solidFill>
                  <a:schemeClr val="bg1"/>
                </a:solidFill>
              </a:rPr>
              <a:t>          -24 VAC (18-30 VAC)</a:t>
            </a:r>
          </a:p>
        </p:txBody>
      </p:sp>
      <p:pic>
        <p:nvPicPr>
          <p:cNvPr id="55" name="Picture 54" descr="A blue and black logo&#10;&#10;Description automatically generated">
            <a:extLst>
              <a:ext uri="{FF2B5EF4-FFF2-40B4-BE49-F238E27FC236}">
                <a16:creationId xmlns:a16="http://schemas.microsoft.com/office/drawing/2014/main" id="{0E4B2E4D-0463-D130-A7E3-B688B32FFCE3}"/>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38FEAF73-79FC-9CDD-2C8C-466437991840}"/>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50FAB396-AE45-EA0F-0D13-A4C1337CB31E}"/>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14C548D7-5775-FF0F-0DEB-0CB35F4C01D6}"/>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3D6447ED-B300-69A3-BFDD-A8E6B01347D8}"/>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954260B-B458-B053-205A-5E923E6F04B0}"/>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83432F23-EA5A-942E-CBA5-C7C3FE185961}"/>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CFA32C40-17BE-41BF-C195-08932EB8D3BE}"/>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F66DBF59-4D35-CCA2-F148-80B82FDA471C}"/>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0277218B-2E08-0A43-A2EB-4CFF2844EDB6}"/>
              </a:ext>
            </a:extLst>
          </p:cNvPr>
          <p:cNvSpPr txBox="1"/>
          <p:nvPr/>
        </p:nvSpPr>
        <p:spPr>
          <a:xfrm>
            <a:off x="129495" y="1246695"/>
            <a:ext cx="6138924" cy="5940088"/>
          </a:xfrm>
          <a:prstGeom prst="rect">
            <a:avLst/>
          </a:prstGeom>
          <a:noFill/>
        </p:spPr>
        <p:txBody>
          <a:bodyPr wrap="square" lIns="91440" tIns="45720" rIns="91440" bIns="45720" rtlCol="0" anchor="t">
            <a:spAutoFit/>
          </a:bodyPr>
          <a:lstStyle/>
          <a:p>
            <a:r>
              <a:rPr lang="en-US" b="1" dirty="0">
                <a:ea typeface="DM Sans"/>
                <a:cs typeface="DM Sans"/>
                <a:sym typeface="DM Sans"/>
              </a:rPr>
              <a:t>What kinds of thermostats does ICM Controls offer?</a:t>
            </a:r>
            <a:endParaRPr lang="en-US" b="1" dirty="0">
              <a:ea typeface="DM Sans"/>
              <a:cs typeface="DM Sans"/>
            </a:endParaRPr>
          </a:p>
          <a:p>
            <a:endParaRPr lang="en-US" b="1" dirty="0"/>
          </a:p>
          <a:p>
            <a:r>
              <a:rPr lang="en-US" sz="1400" b="1" u="sng" dirty="0"/>
              <a:t>Simple Comfort Series</a:t>
            </a:r>
          </a:p>
          <a:p>
            <a:pPr marL="285750" indent="-285750">
              <a:buFont typeface="Arial"/>
              <a:buChar char="•"/>
            </a:pPr>
            <a:r>
              <a:rPr lang="en-US" sz="1400" dirty="0"/>
              <a:t>The Simple Comfort series offers programmable and non-programmable thermostat options that can be used in everyday 24V home and office applications.</a:t>
            </a:r>
          </a:p>
          <a:p>
            <a:pPr marL="742950" lvl="1" indent="-285750">
              <a:buFont typeface="Courier New"/>
              <a:buChar char="o"/>
            </a:pPr>
            <a:r>
              <a:rPr lang="en-US" sz="1200" dirty="0"/>
              <a:t>SC1600L – Non-Programmable Single Stage Heat Only</a:t>
            </a:r>
          </a:p>
          <a:p>
            <a:pPr marL="742950" lvl="1" indent="-285750">
              <a:buFont typeface="Courier New"/>
              <a:buChar char="o"/>
            </a:pPr>
            <a:r>
              <a:rPr lang="en-US" sz="1200" dirty="0"/>
              <a:t>SC2010L - Non-Programmable </a:t>
            </a:r>
            <a:r>
              <a:rPr lang="en-US" sz="1200" dirty="0">
                <a:solidFill>
                  <a:srgbClr val="0A0A0A"/>
                </a:solidFill>
                <a:ea typeface="+mn-lt"/>
                <a:cs typeface="+mn-lt"/>
              </a:rPr>
              <a:t>Single-Stage Heat/Cool and Single-Stage Heat Pump</a:t>
            </a:r>
            <a:endParaRPr lang="en-US" sz="1200" dirty="0">
              <a:solidFill>
                <a:srgbClr val="000000"/>
              </a:solidFill>
              <a:ea typeface="+mn-lt"/>
              <a:cs typeface="+mn-lt"/>
            </a:endParaRPr>
          </a:p>
          <a:p>
            <a:pPr marL="742950" lvl="1" indent="-285750">
              <a:buFont typeface="Courier New"/>
              <a:buChar char="o"/>
            </a:pPr>
            <a:r>
              <a:rPr lang="en-US" sz="1200" dirty="0">
                <a:solidFill>
                  <a:srgbClr val="000000"/>
                </a:solidFill>
              </a:rPr>
              <a:t>SC5010 - Programmable </a:t>
            </a:r>
            <a:r>
              <a:rPr lang="en-US" sz="1200" dirty="0">
                <a:solidFill>
                  <a:srgbClr val="0A0A0A"/>
                </a:solidFill>
                <a:ea typeface="+mn-lt"/>
                <a:cs typeface="+mn-lt"/>
              </a:rPr>
              <a:t>Single-stage Heat/Cool and Single-Stage Heat Pump</a:t>
            </a:r>
            <a:endParaRPr lang="en-US" sz="1200" dirty="0">
              <a:solidFill>
                <a:srgbClr val="000000"/>
              </a:solidFill>
              <a:ea typeface="+mn-lt"/>
              <a:cs typeface="+mn-lt"/>
            </a:endParaRPr>
          </a:p>
          <a:p>
            <a:pPr marL="742950" lvl="1" indent="-285750">
              <a:buFont typeface="Courier New"/>
              <a:buChar char="o"/>
            </a:pPr>
            <a:r>
              <a:rPr lang="en-US" sz="1200" dirty="0">
                <a:solidFill>
                  <a:srgbClr val="000000"/>
                </a:solidFill>
                <a:ea typeface="+mn-lt"/>
                <a:cs typeface="+mn-lt"/>
              </a:rPr>
              <a:t>SC5811</a:t>
            </a:r>
            <a:r>
              <a:rPr lang="en-US" sz="1200" dirty="0">
                <a:solidFill>
                  <a:srgbClr val="000000"/>
                </a:solidFill>
              </a:rPr>
              <a:t> – Programmable </a:t>
            </a:r>
            <a:r>
              <a:rPr lang="en-US" sz="1200" dirty="0">
                <a:solidFill>
                  <a:srgbClr val="0A0A0A"/>
                </a:solidFill>
                <a:ea typeface="+mn-lt"/>
                <a:cs typeface="+mn-lt"/>
              </a:rPr>
              <a:t>Two-stage heat/cool and Two-stage Heat pump</a:t>
            </a:r>
            <a:endParaRPr lang="en-US" sz="1200" dirty="0"/>
          </a:p>
          <a:p>
            <a:pPr>
              <a:buFont typeface="Arial"/>
              <a:buChar char="•"/>
            </a:pPr>
            <a:endParaRPr lang="en-US" sz="1200" dirty="0">
              <a:solidFill>
                <a:srgbClr val="0A0A0A"/>
              </a:solidFill>
            </a:endParaRPr>
          </a:p>
          <a:p>
            <a:r>
              <a:rPr lang="en-US" sz="1400" b="1" u="sng" dirty="0"/>
              <a:t>Frost Sentry </a:t>
            </a:r>
          </a:p>
          <a:p>
            <a:pPr marL="285750" indent="-285750">
              <a:buFont typeface="Arial"/>
              <a:buChar char="•"/>
            </a:pPr>
            <a:r>
              <a:rPr lang="en-US" sz="1400" dirty="0"/>
              <a:t>The Frost Sentry thermostat is a 35° - 75° easy to use thermostat that is </a:t>
            </a:r>
            <a:r>
              <a:rPr lang="en-US" sz="1400" dirty="0">
                <a:ea typeface="+mn-lt"/>
                <a:cs typeface="+mn-lt"/>
              </a:rPr>
              <a:t>Ideal for garages, warehouse, storage facilities, etc.</a:t>
            </a:r>
          </a:p>
          <a:p>
            <a:pPr marL="742950" lvl="1" indent="-285750">
              <a:buFont typeface="Courier New"/>
              <a:buChar char="o"/>
            </a:pPr>
            <a:r>
              <a:rPr lang="en-US" sz="1200" dirty="0"/>
              <a:t>FS1500L – Non-Programmable </a:t>
            </a:r>
            <a:r>
              <a:rPr lang="en-US" sz="1200" dirty="0">
                <a:ea typeface="+mn-lt"/>
                <a:cs typeface="+mn-lt"/>
              </a:rPr>
              <a:t>Single Stage Heat Only</a:t>
            </a:r>
            <a:endParaRPr lang="en-US" sz="1200" dirty="0"/>
          </a:p>
          <a:p>
            <a:pPr marL="285750" indent="-285750">
              <a:buFont typeface="Arial"/>
              <a:buChar char="•"/>
            </a:pPr>
            <a:endParaRPr lang="en-US" sz="1200" dirty="0"/>
          </a:p>
          <a:p>
            <a:r>
              <a:rPr lang="en-US" sz="1400" b="1" u="sng" dirty="0"/>
              <a:t>Temporary Fixed Thermostats</a:t>
            </a:r>
          </a:p>
          <a:p>
            <a:pPr marL="285750" indent="-285750">
              <a:buFont typeface="Arial"/>
              <a:buChar char="•"/>
            </a:pPr>
            <a:r>
              <a:rPr lang="en-US" sz="1400" dirty="0">
                <a:ea typeface="+mn-lt"/>
                <a:cs typeface="+mn-lt"/>
              </a:rPr>
              <a:t>The ACH045 to ACH085 series thermostats are low-cost, single set point, 2-wire thermostats intended for use as temporary devices to provide heating or cooling to allow drywall to dry during construction.</a:t>
            </a:r>
            <a:endParaRPr lang="en-US" sz="1400" dirty="0"/>
          </a:p>
          <a:p>
            <a:pPr marL="742950" lvl="1" indent="-285750">
              <a:buFont typeface="Courier New"/>
              <a:buChar char="o"/>
            </a:pPr>
            <a:r>
              <a:rPr lang="en-US" sz="1200" dirty="0">
                <a:ea typeface="+mn-lt"/>
                <a:cs typeface="+mn-lt"/>
              </a:rPr>
              <a:t>ACH045 (45°), ACH055 (55°), ACH075 (75°), and ACH085 (85°) for cooling applications</a:t>
            </a:r>
          </a:p>
          <a:p>
            <a:pPr marL="742950" lvl="1" indent="-285750">
              <a:buFont typeface="Courier New"/>
              <a:buChar char="o"/>
            </a:pPr>
            <a:r>
              <a:rPr lang="en-US" sz="1200" dirty="0">
                <a:ea typeface="+mn-lt"/>
                <a:cs typeface="+mn-lt"/>
              </a:rPr>
              <a:t>ACH060 (60°), ACH065 (65°), and ACH070 (70°) for heating applications</a:t>
            </a:r>
          </a:p>
          <a:p>
            <a:endParaRPr lang="en-US" sz="1400" dirty="0">
              <a:ea typeface="+mn-lt"/>
              <a:cs typeface="+mn-lt"/>
            </a:endParaRPr>
          </a:p>
          <a:p>
            <a:endParaRPr lang="en-US" sz="1400" dirty="0">
              <a:ea typeface="+mn-lt"/>
              <a:cs typeface="+mn-lt"/>
            </a:endParaRPr>
          </a:p>
          <a:p>
            <a:endParaRPr lang="en-US" sz="1400" dirty="0">
              <a:ea typeface="+mn-lt"/>
              <a:cs typeface="+mn-lt"/>
            </a:endParaRPr>
          </a:p>
          <a:p>
            <a:endParaRPr lang="en-US" sz="1600" b="1" dirty="0">
              <a:ea typeface="+mn-lt"/>
              <a:cs typeface="+mn-lt"/>
            </a:endParaRPr>
          </a:p>
        </p:txBody>
      </p:sp>
      <p:grpSp>
        <p:nvGrpSpPr>
          <p:cNvPr id="38" name="Group 37">
            <a:extLst>
              <a:ext uri="{FF2B5EF4-FFF2-40B4-BE49-F238E27FC236}">
                <a16:creationId xmlns:a16="http://schemas.microsoft.com/office/drawing/2014/main" id="{1D91CCDD-00C6-DE22-4954-62DF4CF68A5A}"/>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73C50F6E-321D-70A1-549B-F8BBDA80AB4C}"/>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F419B6DE-F79C-616C-05CC-059892690330}"/>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5" name="Picture 4" descr="A white thermostat with a digital display&#10;&#10;AI-generated content may be incorrect.">
            <a:extLst>
              <a:ext uri="{FF2B5EF4-FFF2-40B4-BE49-F238E27FC236}">
                <a16:creationId xmlns:a16="http://schemas.microsoft.com/office/drawing/2014/main" id="{C0987E41-1AFE-D9D3-61AE-02140B6B7FAB}"/>
              </a:ext>
            </a:extLst>
          </p:cNvPr>
          <p:cNvPicPr>
            <a:picLocks noChangeAspect="1"/>
          </p:cNvPicPr>
          <p:nvPr/>
        </p:nvPicPr>
        <p:blipFill>
          <a:blip r:embed="rId7"/>
          <a:stretch>
            <a:fillRect/>
          </a:stretch>
        </p:blipFill>
        <p:spPr>
          <a:xfrm>
            <a:off x="6081482" y="2128849"/>
            <a:ext cx="1545004" cy="1525954"/>
          </a:xfrm>
          <a:prstGeom prst="rect">
            <a:avLst/>
          </a:prstGeom>
        </p:spPr>
      </p:pic>
      <p:pic>
        <p:nvPicPr>
          <p:cNvPr id="7" name="Picture 6" descr="A white device with a display&#10;&#10;AI-generated content may be incorrect.">
            <a:extLst>
              <a:ext uri="{FF2B5EF4-FFF2-40B4-BE49-F238E27FC236}">
                <a16:creationId xmlns:a16="http://schemas.microsoft.com/office/drawing/2014/main" id="{86E942E0-F1DB-F0A7-2774-266361587B46}"/>
              </a:ext>
            </a:extLst>
          </p:cNvPr>
          <p:cNvPicPr>
            <a:picLocks noChangeAspect="1"/>
          </p:cNvPicPr>
          <p:nvPr/>
        </p:nvPicPr>
        <p:blipFill>
          <a:blip r:embed="rId8"/>
          <a:stretch>
            <a:fillRect/>
          </a:stretch>
        </p:blipFill>
        <p:spPr>
          <a:xfrm>
            <a:off x="6065606" y="3703750"/>
            <a:ext cx="1554530" cy="1456593"/>
          </a:xfrm>
          <a:prstGeom prst="rect">
            <a:avLst/>
          </a:prstGeom>
        </p:spPr>
      </p:pic>
      <p:pic>
        <p:nvPicPr>
          <p:cNvPr id="17" name="Picture 16" descr="A close-up of a blue and black wire&#10;&#10;AI-generated content may be incorrect.">
            <a:extLst>
              <a:ext uri="{FF2B5EF4-FFF2-40B4-BE49-F238E27FC236}">
                <a16:creationId xmlns:a16="http://schemas.microsoft.com/office/drawing/2014/main" id="{452C1EF4-47A7-DF52-FC64-A08313CBAF3F}"/>
              </a:ext>
            </a:extLst>
          </p:cNvPr>
          <p:cNvPicPr>
            <a:picLocks noChangeAspect="1"/>
          </p:cNvPicPr>
          <p:nvPr/>
        </p:nvPicPr>
        <p:blipFill>
          <a:blip r:embed="rId9"/>
          <a:srcRect l="-187" t="23792" r="746" b="10781"/>
          <a:stretch/>
        </p:blipFill>
        <p:spPr>
          <a:xfrm>
            <a:off x="8568405" y="5506326"/>
            <a:ext cx="1323608" cy="877270"/>
          </a:xfrm>
          <a:prstGeom prst="rect">
            <a:avLst/>
          </a:prstGeom>
        </p:spPr>
      </p:pic>
      <p:pic>
        <p:nvPicPr>
          <p:cNvPr id="18" name="Picture 17" descr="A black and red electrical wire&#10;&#10;AI-generated content may be incorrect.">
            <a:extLst>
              <a:ext uri="{FF2B5EF4-FFF2-40B4-BE49-F238E27FC236}">
                <a16:creationId xmlns:a16="http://schemas.microsoft.com/office/drawing/2014/main" id="{9190730E-20F9-0A3B-733F-11E9E9D4EDFB}"/>
              </a:ext>
            </a:extLst>
          </p:cNvPr>
          <p:cNvPicPr>
            <a:picLocks noChangeAspect="1"/>
          </p:cNvPicPr>
          <p:nvPr/>
        </p:nvPicPr>
        <p:blipFill>
          <a:blip r:embed="rId10"/>
          <a:srcRect t="23792" b="10293"/>
          <a:stretch/>
        </p:blipFill>
        <p:spPr>
          <a:xfrm>
            <a:off x="10325145" y="5495121"/>
            <a:ext cx="1331058" cy="883813"/>
          </a:xfrm>
          <a:prstGeom prst="rect">
            <a:avLst/>
          </a:prstGeom>
        </p:spPr>
      </p:pic>
    </p:spTree>
    <p:extLst>
      <p:ext uri="{BB962C8B-B14F-4D97-AF65-F5344CB8AC3E}">
        <p14:creationId xmlns:p14="http://schemas.microsoft.com/office/powerpoint/2010/main" val="27516007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9715F-A485-96C6-B017-7BAF721F20F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641DB1D-E0B2-CFC6-26DC-E6FA5B8A9D35}"/>
              </a:ext>
            </a:extLst>
          </p:cNvPr>
          <p:cNvSpPr/>
          <p:nvPr/>
        </p:nvSpPr>
        <p:spPr>
          <a:xfrm>
            <a:off x="7800901" y="-35559"/>
            <a:ext cx="4392918" cy="4472656"/>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FE7D7D3E-9DB6-200E-3C65-891B00661981}"/>
              </a:ext>
            </a:extLst>
          </p:cNvPr>
          <p:cNvPicPr>
            <a:picLocks noChangeAspect="1"/>
          </p:cNvPicPr>
          <p:nvPr/>
        </p:nvPicPr>
        <p:blipFill>
          <a:blip r:embed="rId3">
            <a:alphaModFix amt="54000"/>
          </a:blip>
          <a:srcRect l="8792" r="758"/>
          <a:stretch/>
        </p:blipFill>
        <p:spPr>
          <a:xfrm rot="5400000">
            <a:off x="3429958" y="-3438835"/>
            <a:ext cx="941156" cy="7801069"/>
          </a:xfrm>
          <a:prstGeom prst="rect">
            <a:avLst/>
          </a:prstGeom>
        </p:spPr>
      </p:pic>
      <p:sp>
        <p:nvSpPr>
          <p:cNvPr id="13" name="Title 1">
            <a:extLst>
              <a:ext uri="{FF2B5EF4-FFF2-40B4-BE49-F238E27FC236}">
                <a16:creationId xmlns:a16="http://schemas.microsoft.com/office/drawing/2014/main" id="{81CBDE0B-6F78-9951-F3DD-887F3E43A8F1}"/>
              </a:ext>
            </a:extLst>
          </p:cNvPr>
          <p:cNvSpPr txBox="1">
            <a:spLocks/>
          </p:cNvSpPr>
          <p:nvPr/>
        </p:nvSpPr>
        <p:spPr>
          <a:xfrm>
            <a:off x="293380" y="691968"/>
            <a:ext cx="565952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ICM175 - Bypass Timer</a:t>
            </a:r>
            <a:endParaRPr lang="en-US" sz="3200" b="1">
              <a:solidFill>
                <a:srgbClr val="FF0000"/>
              </a:solidFill>
              <a:latin typeface="Aptos ExtraBold" panose="020B0004020202020204" pitchFamily="34" charset="0"/>
            </a:endParaRPr>
          </a:p>
        </p:txBody>
      </p:sp>
      <p:pic>
        <p:nvPicPr>
          <p:cNvPr id="55" name="Picture 54" descr="A blue and black logo&#10;&#10;Description automatically generated">
            <a:extLst>
              <a:ext uri="{FF2B5EF4-FFF2-40B4-BE49-F238E27FC236}">
                <a16:creationId xmlns:a16="http://schemas.microsoft.com/office/drawing/2014/main" id="{5B032653-3349-269F-23C6-BEAB7A69B289}"/>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8067FA08-6F34-805B-C649-C7E2B33FC177}"/>
              </a:ext>
            </a:extLst>
          </p:cNvPr>
          <p:cNvPicPr>
            <a:picLocks noChangeAspect="1"/>
          </p:cNvPicPr>
          <p:nvPr/>
        </p:nvPicPr>
        <p:blipFill>
          <a:blip r:embed="rId5"/>
          <a:srcRect l="9420" t="46422" r="9087" b="47098"/>
          <a:stretch/>
        </p:blipFill>
        <p:spPr>
          <a:xfrm>
            <a:off x="-1437" y="6243739"/>
            <a:ext cx="12192002" cy="746856"/>
          </a:xfrm>
          <a:prstGeom prst="rect">
            <a:avLst/>
          </a:prstGeom>
        </p:spPr>
      </p:pic>
      <p:grpSp>
        <p:nvGrpSpPr>
          <p:cNvPr id="16" name="Group 15">
            <a:extLst>
              <a:ext uri="{FF2B5EF4-FFF2-40B4-BE49-F238E27FC236}">
                <a16:creationId xmlns:a16="http://schemas.microsoft.com/office/drawing/2014/main" id="{535B3CDA-5ECC-4C5A-A2B5-EAC4FEF987B2}"/>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87DF4FF0-640F-7C3D-2CA9-940AA86CB88E}"/>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437EE446-EC0F-12EF-7F42-8C57C0244597}"/>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C91028A9-3C8C-AB13-B455-E8824840BB4C}"/>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26081FCF-C62F-3474-24D6-AC47AF98811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411FA00B-59D2-D30D-FCFD-ED2E024ACAD3}"/>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21E88E66-A62D-F148-A3C8-EEB90632C4B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3B15CE33-D7BD-4F37-7037-7A00B2C80BC0}"/>
              </a:ext>
            </a:extLst>
          </p:cNvPr>
          <p:cNvGrpSpPr/>
          <p:nvPr/>
        </p:nvGrpSpPr>
        <p:grpSpPr>
          <a:xfrm>
            <a:off x="10832918" y="90331"/>
            <a:ext cx="1074383" cy="746856"/>
            <a:chOff x="10987618" y="59026"/>
            <a:chExt cx="1074383" cy="746856"/>
          </a:xfrm>
        </p:grpSpPr>
        <p:sp>
          <p:nvSpPr>
            <p:cNvPr id="36" name="Rectangle 35">
              <a:extLst>
                <a:ext uri="{FF2B5EF4-FFF2-40B4-BE49-F238E27FC236}">
                  <a16:creationId xmlns:a16="http://schemas.microsoft.com/office/drawing/2014/main" id="{56A85B44-9458-1877-BBF2-7638593A4C90}"/>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D88C253E-9689-660D-8F75-4A2A2A86C39A}"/>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3" name="TextBox 2">
            <a:extLst>
              <a:ext uri="{FF2B5EF4-FFF2-40B4-BE49-F238E27FC236}">
                <a16:creationId xmlns:a16="http://schemas.microsoft.com/office/drawing/2014/main" id="{E2E189C6-5597-EB6F-33AC-E1D07845F9FB}"/>
              </a:ext>
            </a:extLst>
          </p:cNvPr>
          <p:cNvSpPr txBox="1"/>
          <p:nvPr/>
        </p:nvSpPr>
        <p:spPr>
          <a:xfrm>
            <a:off x="8008642" y="383575"/>
            <a:ext cx="3895127" cy="4801314"/>
          </a:xfrm>
          <a:prstGeom prst="rect">
            <a:avLst/>
          </a:prstGeom>
          <a:noFill/>
        </p:spPr>
        <p:txBody>
          <a:bodyPr wrap="square" lIns="91440" tIns="45720" rIns="91440" bIns="45720" anchor="t">
            <a:spAutoFit/>
          </a:bodyPr>
          <a:lstStyle/>
          <a:p>
            <a:endParaRPr lang="en-US" b="1">
              <a:solidFill>
                <a:srgbClr val="3CA1D5"/>
              </a:solidFill>
              <a:latin typeface="Aptos"/>
              <a:ea typeface="Arial"/>
              <a:cs typeface="Arial"/>
            </a:endParaRPr>
          </a:p>
          <a:p>
            <a:r>
              <a:rPr lang="en-US" sz="1800" b="1" baseline="0" dirty="0">
                <a:solidFill>
                  <a:srgbClr val="3CA1D5"/>
                </a:solidFill>
                <a:latin typeface="Aptos"/>
                <a:ea typeface="Arial"/>
                <a:cs typeface="Arial"/>
              </a:rPr>
              <a:t>Features:</a:t>
            </a:r>
            <a:endParaRPr lang="en-US" dirty="0"/>
          </a:p>
          <a:p>
            <a:pPr marL="285750" indent="-285750">
              <a:buFont typeface="Wingdings" panose="05000000000000000000" pitchFamily="2" charset="2"/>
              <a:buChar char="ü"/>
            </a:pPr>
            <a:r>
              <a:rPr lang="en-US" sz="1400" dirty="0">
                <a:solidFill>
                  <a:schemeClr val="bg1"/>
                </a:solidFill>
              </a:rPr>
              <a:t>Designed to bypass a low-pressure switch or other device during startup </a:t>
            </a:r>
          </a:p>
          <a:p>
            <a:pPr marL="285750" indent="-285750">
              <a:buFont typeface="Wingdings" panose="05000000000000000000" pitchFamily="2" charset="2"/>
              <a:buChar char="ü"/>
            </a:pPr>
            <a:r>
              <a:rPr lang="en-US" sz="1400" dirty="0">
                <a:solidFill>
                  <a:schemeClr val="bg1"/>
                </a:solidFill>
              </a:rPr>
              <a:t>Ideal for low ambient startups </a:t>
            </a:r>
          </a:p>
          <a:p>
            <a:pPr marL="285750" indent="-285750">
              <a:buFont typeface="Wingdings" panose="05000000000000000000" pitchFamily="2" charset="2"/>
              <a:buChar char="ü"/>
            </a:pPr>
            <a:r>
              <a:rPr lang="en-US" sz="1400" dirty="0">
                <a:solidFill>
                  <a:schemeClr val="bg1"/>
                </a:solidFill>
              </a:rPr>
              <a:t>Helps to reduce nuisance lockouts </a:t>
            </a:r>
          </a:p>
          <a:p>
            <a:pPr marL="285750" indent="-285750">
              <a:buFont typeface="Wingdings" panose="05000000000000000000" pitchFamily="2" charset="2"/>
              <a:buChar char="ü"/>
            </a:pPr>
            <a:r>
              <a:rPr lang="en-US" sz="1400" dirty="0">
                <a:solidFill>
                  <a:schemeClr val="bg1"/>
                </a:solidFill>
              </a:rPr>
              <a:t>Universal AC voltage operation </a:t>
            </a:r>
          </a:p>
          <a:p>
            <a:endParaRPr lang="en-US" sz="1600" b="1" baseline="0">
              <a:solidFill>
                <a:srgbClr val="3CA1D5"/>
              </a:solidFill>
              <a:latin typeface="Aptos"/>
              <a:ea typeface="Arial"/>
              <a:cs typeface="Arial"/>
            </a:endParaRPr>
          </a:p>
          <a:p>
            <a:pPr lvl="0" rtl="0"/>
            <a:r>
              <a:rPr lang="en-US" sz="1600" b="1" baseline="0" dirty="0">
                <a:solidFill>
                  <a:srgbClr val="3CA1D5"/>
                </a:solidFill>
                <a:latin typeface="Aptos"/>
                <a:ea typeface="Arial"/>
                <a:cs typeface="Arial"/>
              </a:rPr>
              <a:t>ICM175 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indent="-285750">
              <a:buFont typeface="Wingdings" panose="05000000000000000000" pitchFamily="2" charset="2"/>
              <a:buChar char="ü"/>
            </a:pPr>
            <a:r>
              <a:rPr lang="en-US" sz="1400" b="1" dirty="0">
                <a:solidFill>
                  <a:schemeClr val="bg1"/>
                </a:solidFill>
              </a:rPr>
              <a:t>Voltage: </a:t>
            </a:r>
            <a:r>
              <a:rPr lang="en-US" sz="1400" dirty="0">
                <a:solidFill>
                  <a:schemeClr val="bg1"/>
                </a:solidFill>
              </a:rPr>
              <a:t>18-240 VAC  40mA min,1A max, 10A inrush</a:t>
            </a:r>
          </a:p>
          <a:p>
            <a:pPr marL="285750" indent="-285750">
              <a:buFont typeface="Wingdings" panose="05000000000000000000" pitchFamily="2" charset="2"/>
              <a:buChar char="ü"/>
            </a:pPr>
            <a:r>
              <a:rPr lang="en-US" sz="1400" b="1" dirty="0">
                <a:solidFill>
                  <a:schemeClr val="bg1"/>
                </a:solidFill>
              </a:rPr>
              <a:t>Adjustable delay: </a:t>
            </a:r>
            <a:r>
              <a:rPr lang="en-US" sz="1400" dirty="0">
                <a:solidFill>
                  <a:schemeClr val="bg1"/>
                </a:solidFill>
              </a:rPr>
              <a:t>10-1000 seconds </a:t>
            </a:r>
          </a:p>
          <a:p>
            <a:endParaRPr lang="en-US" sz="1400">
              <a:cs typeface="Arial"/>
            </a:endParaRPr>
          </a:p>
          <a:p>
            <a:r>
              <a:rPr lang="en-US" sz="1400" b="1" dirty="0">
                <a:solidFill>
                  <a:srgbClr val="3CA1D5"/>
                </a:solidFill>
                <a:latin typeface="Aptos"/>
                <a:ea typeface="Arial"/>
                <a:cs typeface="Arial"/>
              </a:rPr>
              <a:t>Replaces</a:t>
            </a:r>
            <a:r>
              <a:rPr lang="en-US" sz="1400" b="1" baseline="0" dirty="0">
                <a:solidFill>
                  <a:srgbClr val="3CA1D5"/>
                </a:solidFill>
                <a:latin typeface="Aptos"/>
                <a:ea typeface="Arial"/>
                <a:cs typeface="Arial"/>
              </a:rPr>
              <a:t>:</a:t>
            </a:r>
          </a:p>
          <a:p>
            <a:pPr marL="285750" indent="-285750">
              <a:buFont typeface="Wingdings"/>
              <a:buChar char="ü"/>
            </a:pPr>
            <a:r>
              <a:rPr lang="en-US" sz="1400" b="1" dirty="0">
                <a:solidFill>
                  <a:schemeClr val="bg1"/>
                </a:solidFill>
              </a:rPr>
              <a:t>Mars:</a:t>
            </a:r>
            <a:r>
              <a:rPr lang="en-US" sz="1400" dirty="0">
                <a:solidFill>
                  <a:schemeClr val="bg1"/>
                </a:solidFill>
              </a:rPr>
              <a:t> 32395 </a:t>
            </a:r>
          </a:p>
          <a:p>
            <a:pPr marL="285750" indent="-285750">
              <a:buFont typeface="Wingdings"/>
              <a:buChar char="ü"/>
            </a:pPr>
            <a:r>
              <a:rPr lang="en-US" sz="1400" b="1" dirty="0" err="1">
                <a:solidFill>
                  <a:schemeClr val="bg1"/>
                </a:solidFill>
              </a:rPr>
              <a:t>Supco</a:t>
            </a:r>
            <a:r>
              <a:rPr lang="en-US" sz="1400" b="1" dirty="0">
                <a:solidFill>
                  <a:schemeClr val="bg1"/>
                </a:solidFill>
              </a:rPr>
              <a:t>:</a:t>
            </a:r>
            <a:r>
              <a:rPr lang="en-US" sz="1400" dirty="0">
                <a:solidFill>
                  <a:schemeClr val="bg1"/>
                </a:solidFill>
              </a:rPr>
              <a:t> TD32</a:t>
            </a:r>
            <a:endParaRPr lang="en-US" sz="1400" b="1" baseline="0" dirty="0">
              <a:solidFill>
                <a:schemeClr val="bg1"/>
              </a:solidFill>
              <a:latin typeface="Aptos"/>
              <a:ea typeface="Arial"/>
              <a:cs typeface="Arial"/>
            </a:endParaRPr>
          </a:p>
          <a:p>
            <a:endParaRPr lang="en-US" sz="1400"/>
          </a:p>
          <a:p>
            <a:endParaRPr lang="en-US" sz="1200"/>
          </a:p>
          <a:p>
            <a:endParaRPr lang="en-US" sz="1200">
              <a:latin typeface="Aptos"/>
              <a:ea typeface="Arial"/>
              <a:cs typeface="Arial"/>
            </a:endParaRPr>
          </a:p>
          <a:p>
            <a:endParaRPr lang="en-US" sz="1600">
              <a:latin typeface="Aptos"/>
              <a:ea typeface="Arial"/>
              <a:cs typeface="Arial"/>
            </a:endParaRPr>
          </a:p>
          <a:p>
            <a:pPr lvl="0" rtl="0"/>
            <a:endParaRPr lang="en-US" sz="1600">
              <a:latin typeface="Aptos"/>
              <a:ea typeface="Arial"/>
              <a:cs typeface="Arial"/>
            </a:endParaRPr>
          </a:p>
        </p:txBody>
      </p:sp>
      <p:pic>
        <p:nvPicPr>
          <p:cNvPr id="2054" name="Picture 6">
            <a:extLst>
              <a:ext uri="{FF2B5EF4-FFF2-40B4-BE49-F238E27FC236}">
                <a16:creationId xmlns:a16="http://schemas.microsoft.com/office/drawing/2014/main" id="{8FE6463D-CBE7-A3E8-0C44-32DE2E1584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51955" y="880439"/>
            <a:ext cx="1683584" cy="166298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20FBF15-578E-FDA3-7A68-B87E1350CDA5}"/>
              </a:ext>
            </a:extLst>
          </p:cNvPr>
          <p:cNvSpPr txBox="1"/>
          <p:nvPr/>
        </p:nvSpPr>
        <p:spPr>
          <a:xfrm>
            <a:off x="312050" y="1625573"/>
            <a:ext cx="5652406" cy="1802357"/>
          </a:xfrm>
          <a:prstGeom prst="rect">
            <a:avLst/>
          </a:prstGeom>
          <a:noFill/>
        </p:spPr>
        <p:txBody>
          <a:bodyPr wrap="square" lIns="91440" tIns="45720" rIns="91440" bIns="45720" anchor="t">
            <a:spAutoFit/>
          </a:bodyPr>
          <a:lstStyle/>
          <a:p>
            <a:r>
              <a:rPr lang="en-US" sz="1600" b="1" dirty="0">
                <a:ea typeface="DM Sans"/>
                <a:cs typeface="DM Sans"/>
                <a:sym typeface="DM Sans"/>
              </a:rPr>
              <a:t>Why we need Bypass timers and their applications?</a:t>
            </a:r>
          </a:p>
          <a:p>
            <a:pPr marL="285750" indent="-285750">
              <a:buFont typeface="Arial"/>
              <a:buChar char="•"/>
            </a:pPr>
            <a:r>
              <a:rPr lang="en-US" sz="1400" dirty="0">
                <a:ea typeface="DM Sans"/>
                <a:cs typeface="DM Sans"/>
                <a:sym typeface="DM Sans"/>
              </a:rPr>
              <a:t>Bypass timers provide the ability to temporarily bypass a switch function to allow operation under a normally locked out condition when necessary for operation. </a:t>
            </a:r>
            <a:endParaRPr lang="en-US" sz="1400" dirty="0">
              <a:ea typeface="DM Sans"/>
              <a:cs typeface="DM Sans"/>
            </a:endParaRPr>
          </a:p>
          <a:p>
            <a:pPr marL="285750" indent="-285750">
              <a:buFont typeface="Arial"/>
              <a:buChar char="•"/>
            </a:pPr>
            <a:r>
              <a:rPr lang="en-US" sz="1400" dirty="0">
                <a:ea typeface="DM Sans"/>
                <a:cs typeface="DM Sans"/>
                <a:sym typeface="DM Sans"/>
              </a:rPr>
              <a:t>Bypass timers allow compressors to start during low ambient conditions when operation would normally be locked out due to low pressures in the system. </a:t>
            </a:r>
            <a:endParaRPr lang="en-US" dirty="0"/>
          </a:p>
          <a:p>
            <a:endParaRPr lang="en-US" sz="1200" b="1">
              <a:ea typeface="DM Sans"/>
              <a:cs typeface="DM Sans"/>
              <a:sym typeface="DM Sans"/>
            </a:endParaRPr>
          </a:p>
        </p:txBody>
      </p:sp>
      <p:sp>
        <p:nvSpPr>
          <p:cNvPr id="17" name="TextBox 16">
            <a:extLst>
              <a:ext uri="{FF2B5EF4-FFF2-40B4-BE49-F238E27FC236}">
                <a16:creationId xmlns:a16="http://schemas.microsoft.com/office/drawing/2014/main" id="{479258A6-F630-ABC9-048A-523ABF6B702F}"/>
              </a:ext>
            </a:extLst>
          </p:cNvPr>
          <p:cNvSpPr txBox="1"/>
          <p:nvPr/>
        </p:nvSpPr>
        <p:spPr>
          <a:xfrm>
            <a:off x="293860" y="3428463"/>
            <a:ext cx="7071050" cy="1415772"/>
          </a:xfrm>
          <a:prstGeom prst="rect">
            <a:avLst/>
          </a:prstGeom>
          <a:noFill/>
        </p:spPr>
        <p:txBody>
          <a:bodyPr wrap="square" lIns="91440" tIns="45720" rIns="91440" bIns="45720" anchor="t">
            <a:spAutoFit/>
          </a:bodyPr>
          <a:lstStyle/>
          <a:p>
            <a:r>
              <a:rPr lang="en-US" sz="1600" b="1" dirty="0">
                <a:ea typeface="DM Sans"/>
                <a:cs typeface="DM Sans"/>
                <a:sym typeface="DM Sans"/>
              </a:rPr>
              <a:t>The value of ICM controls Bypass timer</a:t>
            </a:r>
          </a:p>
          <a:p>
            <a:pPr marL="285750" indent="-285750">
              <a:buFont typeface="Arial"/>
              <a:buChar char="•"/>
            </a:pPr>
            <a:r>
              <a:rPr lang="en-US" sz="1400">
                <a:ea typeface="DM Sans"/>
                <a:cs typeface="DM Sans"/>
                <a:sym typeface="DM Sans"/>
              </a:rPr>
              <a:t>Manufactured in the USA to high quality standards</a:t>
            </a:r>
            <a:endParaRPr lang="en-US" sz="1400">
              <a:ea typeface="DM Sans"/>
              <a:cs typeface="DM Sans"/>
            </a:endParaRPr>
          </a:p>
          <a:p>
            <a:pPr marL="285750" indent="-285750">
              <a:buFont typeface="Arial"/>
              <a:buChar char="•"/>
            </a:pPr>
            <a:r>
              <a:rPr lang="en-US" sz="1400">
                <a:ea typeface="DM Sans"/>
                <a:cs typeface="DM Sans"/>
                <a:sym typeface="DM Sans"/>
              </a:rPr>
              <a:t>Low-cost option to more expensive custom designs</a:t>
            </a:r>
            <a:endParaRPr lang="en-US" sz="1400">
              <a:ea typeface="DM Sans"/>
              <a:cs typeface="DM Sans"/>
            </a:endParaRPr>
          </a:p>
          <a:p>
            <a:pPr marL="285750" indent="-285750">
              <a:buFont typeface="Arial"/>
              <a:buChar char="•"/>
            </a:pPr>
            <a:r>
              <a:rPr lang="en-US" sz="1400">
                <a:ea typeface="DM Sans"/>
                <a:cs typeface="DM Sans"/>
                <a:sym typeface="DM Sans"/>
              </a:rPr>
              <a:t>Universal operating voltage makes it a versatile choice</a:t>
            </a:r>
            <a:endParaRPr lang="en-US" sz="1400">
              <a:ea typeface="DM Sans"/>
              <a:cs typeface="DM Sans"/>
            </a:endParaRPr>
          </a:p>
          <a:p>
            <a:pPr marL="285750" indent="-285750">
              <a:buFont typeface="Arial"/>
              <a:buChar char="•"/>
            </a:pPr>
            <a:r>
              <a:rPr lang="en-US" sz="1400"/>
              <a:t>Key component for “winter start” kits </a:t>
            </a:r>
          </a:p>
          <a:p>
            <a:pPr marL="285750" indent="-285750">
              <a:buFont typeface="Arial"/>
              <a:buChar char="•"/>
            </a:pPr>
            <a:endParaRPr lang="en-US" sz="1400"/>
          </a:p>
        </p:txBody>
      </p:sp>
      <p:sp>
        <p:nvSpPr>
          <p:cNvPr id="19" name="TextBox 18">
            <a:extLst>
              <a:ext uri="{FF2B5EF4-FFF2-40B4-BE49-F238E27FC236}">
                <a16:creationId xmlns:a16="http://schemas.microsoft.com/office/drawing/2014/main" id="{70EB1B6D-CBC5-E45F-931D-798A95A9EF8D}"/>
              </a:ext>
            </a:extLst>
          </p:cNvPr>
          <p:cNvSpPr txBox="1"/>
          <p:nvPr/>
        </p:nvSpPr>
        <p:spPr>
          <a:xfrm>
            <a:off x="383619" y="4583046"/>
            <a:ext cx="7308376" cy="1446550"/>
          </a:xfrm>
          <a:prstGeom prst="rect">
            <a:avLst/>
          </a:prstGeom>
          <a:noFill/>
        </p:spPr>
        <p:txBody>
          <a:bodyPr wrap="square" lIns="91440" tIns="45720" rIns="91440" bIns="45720" anchor="t">
            <a:spAutoFit/>
          </a:bodyPr>
          <a:lstStyle/>
          <a:p>
            <a:endParaRPr lang="en-US" sz="1600" b="1"/>
          </a:p>
          <a:p>
            <a:r>
              <a:rPr lang="en-US" sz="1600" b="1"/>
              <a:t>Operation</a:t>
            </a:r>
            <a:endParaRPr lang="en-US"/>
          </a:p>
          <a:p>
            <a:r>
              <a:rPr lang="en-US" sz="1400" b="0" i="0">
                <a:solidFill>
                  <a:srgbClr val="2D3750"/>
                </a:solidFill>
                <a:effectLst/>
                <a:latin typeface="Aptos" panose="020B0004020202020204" pitchFamily="34" charset="0"/>
              </a:rPr>
              <a:t>With power applied to the input, the load energizes immediately and remains energized for the length of the time delay, regardless of the state of the switch being bypassed. At the end of the time delay, the condition of the load is determined by the state of the switch.</a:t>
            </a:r>
            <a:endParaRPr lang="en-US" sz="1400">
              <a:latin typeface="Aptos" panose="020B0004020202020204" pitchFamily="34" charset="0"/>
            </a:endParaRPr>
          </a:p>
          <a:p>
            <a:endParaRPr lang="en-US" sz="1400" b="1"/>
          </a:p>
        </p:txBody>
      </p:sp>
    </p:spTree>
    <p:extLst>
      <p:ext uri="{BB962C8B-B14F-4D97-AF65-F5344CB8AC3E}">
        <p14:creationId xmlns:p14="http://schemas.microsoft.com/office/powerpoint/2010/main" val="2912480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88985-3FC6-1C9A-11A3-95A21FD06D90}"/>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941A05CB-EAA4-C361-C185-F0A45DDA0467}"/>
              </a:ext>
            </a:extLst>
          </p:cNvPr>
          <p:cNvSpPr/>
          <p:nvPr/>
        </p:nvSpPr>
        <p:spPr>
          <a:xfrm>
            <a:off x="7795753" y="-56153"/>
            <a:ext cx="4398066" cy="4987520"/>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600" b="1">
              <a:solidFill>
                <a:srgbClr val="3CA1D5"/>
              </a:solidFill>
              <a:cs typeface="Arial"/>
            </a:endParaRPr>
          </a:p>
          <a:p>
            <a:endParaRPr lang="en-US" sz="2000" b="1">
              <a:cs typeface="Arial"/>
            </a:endParaRPr>
          </a:p>
          <a:p>
            <a:r>
              <a:rPr lang="en-US" sz="2000" b="1">
                <a:cs typeface="Arial"/>
              </a:rPr>
              <a:t> </a:t>
            </a:r>
          </a:p>
          <a:p>
            <a:endParaRPr lang="en-US">
              <a:cs typeface="Arial"/>
            </a:endParaRPr>
          </a:p>
          <a:p>
            <a:endParaRPr lang="en-US" sz="2000" b="1">
              <a:cs typeface="Arial"/>
            </a:endParaRPr>
          </a:p>
          <a:p>
            <a:pPr marL="285750" indent="-285750">
              <a:buFont typeface="Arial"/>
              <a:buChar char="•"/>
            </a:pPr>
            <a:endParaRPr lang="en-US" sz="1600">
              <a:cs typeface="Arial"/>
            </a:endParaRPr>
          </a:p>
        </p:txBody>
      </p:sp>
      <p:pic>
        <p:nvPicPr>
          <p:cNvPr id="31" name="Picture 30">
            <a:extLst>
              <a:ext uri="{FF2B5EF4-FFF2-40B4-BE49-F238E27FC236}">
                <a16:creationId xmlns:a16="http://schemas.microsoft.com/office/drawing/2014/main" id="{C0535F5B-1B8F-4CDE-8A99-AC6892CBDA3D}"/>
              </a:ext>
            </a:extLst>
          </p:cNvPr>
          <p:cNvPicPr>
            <a:picLocks noChangeAspect="1"/>
          </p:cNvPicPr>
          <p:nvPr/>
        </p:nvPicPr>
        <p:blipFill>
          <a:blip r:embed="rId3">
            <a:alphaModFix amt="54000"/>
          </a:blip>
          <a:srcRect l="8792" r="758"/>
          <a:stretch/>
        </p:blipFill>
        <p:spPr>
          <a:xfrm rot="5400000">
            <a:off x="3422235" y="-3436261"/>
            <a:ext cx="946304" cy="7790772"/>
          </a:xfrm>
          <a:prstGeom prst="rect">
            <a:avLst/>
          </a:prstGeom>
        </p:spPr>
      </p:pic>
      <p:sp>
        <p:nvSpPr>
          <p:cNvPr id="13" name="Title 1">
            <a:extLst>
              <a:ext uri="{FF2B5EF4-FFF2-40B4-BE49-F238E27FC236}">
                <a16:creationId xmlns:a16="http://schemas.microsoft.com/office/drawing/2014/main" id="{7FFA85C9-9E40-6CAD-CC86-D8418C1C74A9}"/>
              </a:ext>
            </a:extLst>
          </p:cNvPr>
          <p:cNvSpPr txBox="1">
            <a:spLocks/>
          </p:cNvSpPr>
          <p:nvPr/>
        </p:nvSpPr>
        <p:spPr>
          <a:xfrm>
            <a:off x="375758" y="686818"/>
            <a:ext cx="6761339" cy="9229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rgbClr val="2D3750"/>
                </a:solidFill>
                <a:latin typeface="Aptos ExtraBold"/>
              </a:rPr>
              <a:t>Universal Time Delay Relays</a:t>
            </a:r>
            <a:endParaRPr lang="en-US" sz="2800" b="1">
              <a:solidFill>
                <a:srgbClr val="2D3750"/>
              </a:solidFill>
              <a:latin typeface="Aptos ExtraBold" panose="020B0004020202020204" pitchFamily="34" charset="0"/>
            </a:endParaRPr>
          </a:p>
        </p:txBody>
      </p:sp>
      <p:pic>
        <p:nvPicPr>
          <p:cNvPr id="55" name="Picture 54" descr="A blue and black logo&#10;&#10;Description automatically generated">
            <a:extLst>
              <a:ext uri="{FF2B5EF4-FFF2-40B4-BE49-F238E27FC236}">
                <a16:creationId xmlns:a16="http://schemas.microsoft.com/office/drawing/2014/main" id="{365AB25D-406D-6AF4-1695-1F4DBBF06347}"/>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EB5E78D3-7581-6815-E7D7-93215D09ABCC}"/>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62A7A682-A669-19B7-11C7-A7A361E7A20A}"/>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32AD2818-0728-3BB0-68A6-4E3FB2A181D0}"/>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F3DC622A-618B-C982-9554-037E9AEAAFD2}"/>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CA49D278-D7E9-BC3A-871E-B24E0A9BBEB4}"/>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D36F53F9-9C62-A91C-59DF-469EB370ED0F}"/>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169311D9-1EA0-1B17-7A09-01EF1EAA8274}"/>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2B3B64B0-72EC-C125-F65A-0B3EE290DE19}"/>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grpSp>
        <p:nvGrpSpPr>
          <p:cNvPr id="38" name="Group 37">
            <a:extLst>
              <a:ext uri="{FF2B5EF4-FFF2-40B4-BE49-F238E27FC236}">
                <a16:creationId xmlns:a16="http://schemas.microsoft.com/office/drawing/2014/main" id="{A83FCC6A-F842-DEF8-C434-A5560132F2A9}"/>
              </a:ext>
            </a:extLst>
          </p:cNvPr>
          <p:cNvGrpSpPr/>
          <p:nvPr/>
        </p:nvGrpSpPr>
        <p:grpSpPr>
          <a:xfrm>
            <a:off x="10899051" y="383281"/>
            <a:ext cx="1074383" cy="746856"/>
            <a:chOff x="10987618" y="59026"/>
            <a:chExt cx="1074383" cy="746856"/>
          </a:xfrm>
        </p:grpSpPr>
        <p:sp>
          <p:nvSpPr>
            <p:cNvPr id="36" name="Rectangle 35">
              <a:extLst>
                <a:ext uri="{FF2B5EF4-FFF2-40B4-BE49-F238E27FC236}">
                  <a16:creationId xmlns:a16="http://schemas.microsoft.com/office/drawing/2014/main" id="{4E940500-FE12-DD50-C2FB-5D016FA4B4F4}"/>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312DEE47-6A37-380A-1477-C868144813DA}"/>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sp>
        <p:nvSpPr>
          <p:cNvPr id="3" name="TextBox 2">
            <a:extLst>
              <a:ext uri="{FF2B5EF4-FFF2-40B4-BE49-F238E27FC236}">
                <a16:creationId xmlns:a16="http://schemas.microsoft.com/office/drawing/2014/main" id="{EA469B83-42CD-D17F-74AE-BEBCA4619844}"/>
              </a:ext>
            </a:extLst>
          </p:cNvPr>
          <p:cNvSpPr txBox="1"/>
          <p:nvPr/>
        </p:nvSpPr>
        <p:spPr>
          <a:xfrm>
            <a:off x="7950648" y="284666"/>
            <a:ext cx="4035901" cy="5155427"/>
          </a:xfrm>
          <a:prstGeom prst="rect">
            <a:avLst/>
          </a:prstGeom>
          <a:noFill/>
        </p:spPr>
        <p:txBody>
          <a:bodyPr wrap="square" lIns="91440" tIns="45720" rIns="91440" bIns="45720" anchor="t">
            <a:spAutoFit/>
          </a:bodyPr>
          <a:lstStyle/>
          <a:p>
            <a:pPr lvl="0" rtl="0"/>
            <a:r>
              <a:rPr lang="en-US" sz="1600" b="1" baseline="0" dirty="0">
                <a:solidFill>
                  <a:srgbClr val="3CA1D5"/>
                </a:solidFill>
                <a:latin typeface="Aptos"/>
                <a:ea typeface="Arial"/>
                <a:cs typeface="Arial"/>
              </a:rPr>
              <a:t>ICM-UFPT-2 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lvl="0" indent="-285750" rtl="0">
              <a:buFont typeface="Wingdings" panose="05000000000000000000" pitchFamily="2" charset="2"/>
              <a:buChar char="ü"/>
            </a:pPr>
            <a:r>
              <a:rPr lang="en-US" sz="1400" dirty="0">
                <a:solidFill>
                  <a:schemeClr val="bg1"/>
                </a:solidFill>
              </a:rPr>
              <a:t>Voltage: 24-240 VAC </a:t>
            </a:r>
          </a:p>
          <a:p>
            <a:pPr marL="285750" indent="-285750">
              <a:buFont typeface="Wingdings" panose="05000000000000000000" pitchFamily="2" charset="2"/>
              <a:buChar char="ü"/>
            </a:pPr>
            <a:r>
              <a:rPr lang="en-US" sz="1400" dirty="0">
                <a:solidFill>
                  <a:schemeClr val="bg1"/>
                </a:solidFill>
              </a:rPr>
              <a:t>40mA minimum</a:t>
            </a:r>
            <a:r>
              <a:rPr lang="en-US" sz="1400" dirty="0">
                <a:solidFill>
                  <a:schemeClr val="bg1"/>
                </a:solidFill>
                <a:latin typeface="Aptos"/>
                <a:cs typeface="Arial"/>
              </a:rPr>
              <a:t>-</a:t>
            </a:r>
            <a:r>
              <a:rPr lang="en-US" sz="1400" dirty="0">
                <a:solidFill>
                  <a:schemeClr val="bg1"/>
                </a:solidFill>
              </a:rPr>
              <a:t>0.5A max</a:t>
            </a:r>
          </a:p>
          <a:p>
            <a:endParaRPr lang="en-US" sz="1400">
              <a:solidFill>
                <a:schemeClr val="bg1"/>
              </a:solidFill>
              <a:latin typeface="Aptos"/>
              <a:ea typeface="Arial"/>
              <a:cs typeface="Arial"/>
            </a:endParaRPr>
          </a:p>
          <a:p>
            <a:pPr lvl="0" rtl="0"/>
            <a:r>
              <a:rPr lang="en-US" sz="1600" b="1" baseline="0" dirty="0">
                <a:solidFill>
                  <a:srgbClr val="3CA1D5"/>
                </a:solidFill>
                <a:latin typeface="Aptos"/>
                <a:ea typeface="Arial"/>
                <a:cs typeface="Arial"/>
              </a:rPr>
              <a:t>ICM-UFPT-5 SPECIFICATIONS:</a:t>
            </a:r>
            <a:r>
              <a:rPr lang="en-US" sz="1600" baseline="0" dirty="0">
                <a:solidFill>
                  <a:srgbClr val="FFFFFF"/>
                </a:solidFill>
                <a:latin typeface="Aptos"/>
                <a:ea typeface="Arial"/>
                <a:cs typeface="Arial"/>
              </a:rPr>
              <a:t>​</a:t>
            </a:r>
            <a:r>
              <a:rPr lang="en-US" sz="1600" dirty="0">
                <a:latin typeface="Aptos"/>
                <a:ea typeface="Arial"/>
                <a:cs typeface="Arial"/>
              </a:rPr>
              <a:t>​ </a:t>
            </a:r>
          </a:p>
          <a:p>
            <a:pPr marL="171450" indent="-171450">
              <a:buFont typeface="Wingdings" panose="05000000000000000000" pitchFamily="2" charset="2"/>
              <a:buChar char="ü"/>
            </a:pPr>
            <a:r>
              <a:rPr lang="en-US" sz="1400" dirty="0">
                <a:solidFill>
                  <a:schemeClr val="bg1"/>
                </a:solidFill>
              </a:rPr>
              <a:t>Voltage: 24-240 VAC </a:t>
            </a:r>
          </a:p>
          <a:p>
            <a:pPr marL="171450" indent="-171450">
              <a:buFont typeface="Wingdings" panose="05000000000000000000" pitchFamily="2" charset="2"/>
              <a:buChar char="ü"/>
            </a:pPr>
            <a:r>
              <a:rPr lang="en-US" sz="1400" dirty="0">
                <a:solidFill>
                  <a:schemeClr val="bg1"/>
                </a:solidFill>
              </a:rPr>
              <a:t>1A @ 240VAC (pilot duty)</a:t>
            </a:r>
          </a:p>
          <a:p>
            <a:pPr marL="171450" indent="-171450">
              <a:buFont typeface="Wingdings" panose="05000000000000000000" pitchFamily="2" charset="2"/>
              <a:buChar char="ü"/>
            </a:pPr>
            <a:r>
              <a:rPr lang="en-US" sz="1400" dirty="0">
                <a:solidFill>
                  <a:schemeClr val="bg1"/>
                </a:solidFill>
              </a:rPr>
              <a:t>4FLA/4LRA @ 277VAC (AC motor)</a:t>
            </a:r>
          </a:p>
          <a:p>
            <a:pPr marL="171450" indent="-171450">
              <a:buFont typeface="Wingdings" panose="05000000000000000000" pitchFamily="2" charset="2"/>
              <a:buChar char="ü"/>
            </a:pPr>
            <a:r>
              <a:rPr lang="en-US" sz="1400" dirty="0">
                <a:solidFill>
                  <a:schemeClr val="bg1"/>
                </a:solidFill>
              </a:rPr>
              <a:t>5A @ 277VAC (general use)</a:t>
            </a:r>
          </a:p>
          <a:p>
            <a:pPr marL="171450" indent="-171450">
              <a:buFont typeface="Wingdings" panose="05000000000000000000" pitchFamily="2" charset="2"/>
              <a:buChar char="ü"/>
            </a:pPr>
            <a:r>
              <a:rPr lang="en-US" sz="1400" dirty="0">
                <a:solidFill>
                  <a:schemeClr val="bg1"/>
                </a:solidFill>
              </a:rPr>
              <a:t>8.75A @ 240VAC (resistive)</a:t>
            </a:r>
          </a:p>
          <a:p>
            <a:endParaRPr lang="en-US" sz="1400">
              <a:solidFill>
                <a:schemeClr val="bg1"/>
              </a:solidFill>
              <a:latin typeface="Aptos"/>
              <a:ea typeface="Arial"/>
              <a:cs typeface="Arial"/>
            </a:endParaRPr>
          </a:p>
          <a:p>
            <a:r>
              <a:rPr lang="en-US" sz="1600" b="1" baseline="0" dirty="0">
                <a:solidFill>
                  <a:srgbClr val="3CA1D5"/>
                </a:solidFill>
                <a:latin typeface="Aptos"/>
                <a:ea typeface="Arial"/>
                <a:cs typeface="Arial"/>
              </a:rPr>
              <a:t>ICM-UFPT Timing Modes:</a:t>
            </a:r>
            <a:r>
              <a:rPr lang="en-US" sz="1600" baseline="0" dirty="0">
                <a:solidFill>
                  <a:srgbClr val="FFFFFF"/>
                </a:solidFill>
                <a:latin typeface="Aptos"/>
                <a:ea typeface="Arial"/>
                <a:cs typeface="Arial"/>
              </a:rPr>
              <a:t>​</a:t>
            </a:r>
            <a:r>
              <a:rPr lang="en-US" sz="1600" dirty="0">
                <a:latin typeface="Aptos"/>
                <a:ea typeface="Arial"/>
                <a:cs typeface="Arial"/>
              </a:rPr>
              <a:t>​ </a:t>
            </a:r>
          </a:p>
          <a:p>
            <a:pPr marL="285750" indent="-285750">
              <a:buFont typeface="Wingdings"/>
              <a:buChar char="ü"/>
            </a:pPr>
            <a:r>
              <a:rPr lang="en-US" sz="1400" dirty="0">
                <a:solidFill>
                  <a:schemeClr val="bg1"/>
                </a:solidFill>
                <a:latin typeface="Aptos"/>
              </a:rPr>
              <a:t>On delay </a:t>
            </a:r>
          </a:p>
          <a:p>
            <a:pPr marL="285750" indent="-285750">
              <a:buFont typeface="Wingdings"/>
              <a:buChar char="ü"/>
            </a:pPr>
            <a:r>
              <a:rPr lang="en-US" sz="1400" dirty="0">
                <a:solidFill>
                  <a:schemeClr val="bg1"/>
                </a:solidFill>
                <a:latin typeface="Aptos"/>
              </a:rPr>
              <a:t>Interval</a:t>
            </a:r>
          </a:p>
          <a:p>
            <a:pPr marL="285750" indent="-285750">
              <a:buFont typeface="Wingdings"/>
              <a:buChar char="ü"/>
            </a:pPr>
            <a:r>
              <a:rPr lang="en-US" sz="1400" dirty="0">
                <a:solidFill>
                  <a:schemeClr val="bg1"/>
                </a:solidFill>
                <a:latin typeface="Aptos"/>
              </a:rPr>
              <a:t>Anti-short cycle </a:t>
            </a:r>
          </a:p>
          <a:p>
            <a:pPr marL="285750" indent="-285750">
              <a:buFont typeface="Wingdings"/>
              <a:buChar char="ü"/>
            </a:pPr>
            <a:r>
              <a:rPr lang="en-US" sz="1400" dirty="0">
                <a:solidFill>
                  <a:schemeClr val="bg1"/>
                </a:solidFill>
                <a:latin typeface="Aptos"/>
              </a:rPr>
              <a:t>Repeat cycle </a:t>
            </a:r>
          </a:p>
          <a:p>
            <a:pPr marL="285750" indent="-285750">
              <a:buFont typeface="Wingdings"/>
              <a:buChar char="ü"/>
            </a:pPr>
            <a:r>
              <a:rPr lang="en-US" sz="1400" dirty="0">
                <a:solidFill>
                  <a:schemeClr val="bg1"/>
                </a:solidFill>
                <a:latin typeface="Aptos"/>
              </a:rPr>
              <a:t>Off delay (5-wire model only) </a:t>
            </a:r>
          </a:p>
          <a:p>
            <a:pPr marL="285750" indent="-285750">
              <a:buFont typeface="Wingdings"/>
              <a:buChar char="ü"/>
            </a:pPr>
            <a:r>
              <a:rPr lang="en-US" sz="1400" dirty="0">
                <a:solidFill>
                  <a:schemeClr val="bg1"/>
                </a:solidFill>
                <a:latin typeface="Aptos"/>
              </a:rPr>
              <a:t>Single shot (5-wire model only)</a:t>
            </a:r>
            <a:endParaRPr lang="en-US" sz="1400" dirty="0">
              <a:solidFill>
                <a:schemeClr val="bg1"/>
              </a:solidFill>
              <a:latin typeface="Aptos"/>
              <a:ea typeface="Arial"/>
              <a:cs typeface="Arial"/>
            </a:endParaRPr>
          </a:p>
          <a:p>
            <a:endParaRPr lang="en-US" sz="1200"/>
          </a:p>
          <a:p>
            <a:endParaRPr lang="en-US" sz="1200"/>
          </a:p>
          <a:p>
            <a:endParaRPr lang="en-US" sz="1200">
              <a:latin typeface="Aptos"/>
              <a:ea typeface="Arial"/>
              <a:cs typeface="Arial"/>
            </a:endParaRPr>
          </a:p>
          <a:p>
            <a:endParaRPr lang="en-US" sz="1600">
              <a:latin typeface="Aptos"/>
              <a:ea typeface="Arial"/>
              <a:cs typeface="Arial"/>
            </a:endParaRPr>
          </a:p>
          <a:p>
            <a:pPr lvl="0" rtl="0"/>
            <a:endParaRPr lang="en-US" sz="1600">
              <a:latin typeface="Aptos"/>
              <a:ea typeface="Arial"/>
              <a:cs typeface="Arial"/>
            </a:endParaRPr>
          </a:p>
        </p:txBody>
      </p:sp>
      <p:pic>
        <p:nvPicPr>
          <p:cNvPr id="2050" name="Picture 2">
            <a:extLst>
              <a:ext uri="{FF2B5EF4-FFF2-40B4-BE49-F238E27FC236}">
                <a16:creationId xmlns:a16="http://schemas.microsoft.com/office/drawing/2014/main" id="{668DB740-15FF-1A21-5ABD-7154B81934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51591" y="1510"/>
            <a:ext cx="1549444" cy="123664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D114A85-C62E-25E7-457E-8F2B1444B0C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0174" y="263741"/>
            <a:ext cx="1691312" cy="132562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5F7B41-A694-27DD-A07C-1D57DF54A4C8}"/>
              </a:ext>
            </a:extLst>
          </p:cNvPr>
          <p:cNvSpPr txBox="1"/>
          <p:nvPr/>
        </p:nvSpPr>
        <p:spPr>
          <a:xfrm>
            <a:off x="459180" y="1605818"/>
            <a:ext cx="6906010" cy="4273586"/>
          </a:xfrm>
          <a:prstGeom prst="rect">
            <a:avLst/>
          </a:prstGeom>
          <a:noFill/>
        </p:spPr>
        <p:txBody>
          <a:bodyPr wrap="square" lIns="91440" tIns="45720" rIns="91440" bIns="45720" rtlCol="0" anchor="t">
            <a:spAutoFit/>
          </a:bodyPr>
          <a:lstStyle/>
          <a:p>
            <a:r>
              <a:rPr lang="en-US" b="1" dirty="0">
                <a:ea typeface="DM Sans"/>
                <a:cs typeface="DM Sans"/>
                <a:sym typeface="DM Sans"/>
              </a:rPr>
              <a:t>Why we need a universal time delay relay and their applications?</a:t>
            </a:r>
          </a:p>
          <a:p>
            <a:pPr marL="285750" indent="-285750">
              <a:buFont typeface="Arial" panose="020B0604020202020204" pitchFamily="34" charset="0"/>
              <a:buChar char="•"/>
            </a:pPr>
            <a:r>
              <a:rPr lang="en-US" sz="1400" dirty="0">
                <a:ea typeface="DM Sans"/>
                <a:cs typeface="DM Sans"/>
              </a:rPr>
              <a:t>One stop shop for all your timing needs</a:t>
            </a:r>
            <a:endParaRPr lang="en-US" sz="1400" dirty="0">
              <a:ea typeface="DM Sans"/>
              <a:cs typeface="DM Sans"/>
              <a:sym typeface="DM Sans"/>
            </a:endParaRPr>
          </a:p>
          <a:p>
            <a:pPr marL="285750" indent="-285750">
              <a:buFont typeface="Arial" panose="020B0604020202020204" pitchFamily="34" charset="0"/>
              <a:buChar char="•"/>
            </a:pPr>
            <a:r>
              <a:rPr lang="en-US" sz="1400" dirty="0">
                <a:ea typeface="DM Sans"/>
                <a:cs typeface="DM Sans"/>
              </a:rPr>
              <a:t>Replacement option for obsolete legacy timers</a:t>
            </a:r>
          </a:p>
          <a:p>
            <a:pPr marL="285750" indent="-285750">
              <a:buFont typeface="Arial" panose="020B0604020202020204" pitchFamily="34" charset="0"/>
              <a:buChar char="•"/>
            </a:pPr>
            <a:r>
              <a:rPr lang="en-US" sz="1400" dirty="0">
                <a:ea typeface="DM Sans"/>
                <a:cs typeface="DM Sans"/>
              </a:rPr>
              <a:t>Universal application saves cost for the distributor and the technician by reducing the number of timers needed for stock</a:t>
            </a:r>
          </a:p>
          <a:p>
            <a:pPr marL="285750" indent="-285750">
              <a:buFont typeface="Arial" panose="020B0604020202020204" pitchFamily="34" charset="0"/>
              <a:buChar char="•"/>
            </a:pPr>
            <a:r>
              <a:rPr lang="en-US" sz="1400" dirty="0">
                <a:ea typeface="DM Sans"/>
                <a:cs typeface="DM Sans"/>
              </a:rPr>
              <a:t>Great option for unique timing applications </a:t>
            </a:r>
            <a:endParaRPr lang="en-US" sz="1400" dirty="0">
              <a:ea typeface="DM Sans"/>
              <a:cs typeface="DM Sans"/>
              <a:sym typeface="DM Sans"/>
            </a:endParaRPr>
          </a:p>
          <a:p>
            <a:pPr marL="285750" indent="-285750">
              <a:buFont typeface="Arial" panose="020B0604020202020204" pitchFamily="34" charset="0"/>
              <a:buChar char="•"/>
            </a:pPr>
            <a:endParaRPr lang="en-US" sz="1400" dirty="0">
              <a:ea typeface="DM Sans"/>
              <a:cs typeface="DM Sans"/>
              <a:sym typeface="DM Sans"/>
            </a:endParaRPr>
          </a:p>
          <a:p>
            <a:r>
              <a:rPr lang="en-US" sz="1600" b="1" dirty="0">
                <a:ea typeface="DM Sans"/>
                <a:cs typeface="DM Sans"/>
                <a:sym typeface="DM Sans"/>
              </a:rPr>
              <a:t>The value of ICM controls universal time delay relays</a:t>
            </a:r>
            <a:endParaRPr lang="en-US" sz="1600" b="1" dirty="0">
              <a:ea typeface="DM Sans"/>
              <a:cs typeface="DM Sans"/>
            </a:endParaRPr>
          </a:p>
          <a:p>
            <a:pPr marL="285750" indent="-285750">
              <a:buFont typeface="Arial"/>
              <a:buChar char="•"/>
            </a:pPr>
            <a:r>
              <a:rPr lang="en-US" sz="1400" dirty="0">
                <a:solidFill>
                  <a:srgbClr val="000000"/>
                </a:solidFill>
                <a:latin typeface="Aptos"/>
              </a:rPr>
              <a:t>Universal function replaces over 85 ICM legacy timers and hundreds of competitor models.</a:t>
            </a:r>
          </a:p>
          <a:p>
            <a:pPr marL="285750" indent="-285750">
              <a:buFont typeface="Arial"/>
              <a:buChar char="•"/>
            </a:pPr>
            <a:r>
              <a:rPr lang="en-US" sz="1400" dirty="0">
                <a:solidFill>
                  <a:srgbClr val="000000"/>
                </a:solidFill>
                <a:latin typeface="Aptos"/>
              </a:rPr>
              <a:t>The convenience to stock one control for all timer applications.</a:t>
            </a:r>
          </a:p>
          <a:p>
            <a:pPr marL="285750" indent="-285750">
              <a:buFont typeface="Arial"/>
              <a:buChar char="•"/>
            </a:pPr>
            <a:r>
              <a:rPr lang="en-US" sz="1400" dirty="0">
                <a:solidFill>
                  <a:srgbClr val="000000"/>
                </a:solidFill>
                <a:latin typeface="Aptos"/>
              </a:rPr>
              <a:t>State-of-the-art NFC technology allows accurate programming of all functionalities using a smart phone.</a:t>
            </a:r>
          </a:p>
          <a:p>
            <a:pPr marL="285750" indent="-285750">
              <a:buFont typeface="Arial"/>
              <a:buChar char="•"/>
            </a:pPr>
            <a:r>
              <a:rPr lang="en-US" sz="1400" dirty="0">
                <a:solidFill>
                  <a:srgbClr val="000000"/>
                </a:solidFill>
                <a:latin typeface="Aptos"/>
              </a:rPr>
              <a:t>Installation instructions, wiring diagrams, and timing diagrams are conveniently displayed on the App. </a:t>
            </a:r>
          </a:p>
          <a:p>
            <a:pPr marL="285750" indent="-285750">
              <a:buFont typeface="Arial" panose="020B0604020202020204" pitchFamily="34" charset="0"/>
              <a:buChar char="•"/>
            </a:pPr>
            <a:endParaRPr lang="en-US" sz="1400" dirty="0"/>
          </a:p>
          <a:p>
            <a:r>
              <a:rPr lang="en-US" sz="1600" b="1" dirty="0"/>
              <a:t>Operation</a:t>
            </a:r>
          </a:p>
          <a:p>
            <a:pPr marL="285750" indent="-285750">
              <a:buFont typeface="Arial"/>
              <a:buChar char="•"/>
            </a:pPr>
            <a:r>
              <a:rPr lang="en-US" sz="1400" dirty="0">
                <a:ea typeface="+mn-lt"/>
                <a:cs typeface="+mn-lt"/>
              </a:rPr>
              <a:t>Uses near field communication and the ICM OMNI app to program 6 different timing functions </a:t>
            </a:r>
          </a:p>
        </p:txBody>
      </p:sp>
    </p:spTree>
    <p:extLst>
      <p:ext uri="{BB962C8B-B14F-4D97-AF65-F5344CB8AC3E}">
        <p14:creationId xmlns:p14="http://schemas.microsoft.com/office/powerpoint/2010/main" val="2051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296FD-BD11-FF91-3ED2-9E29605322C2}"/>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85046DD-D37B-7D7B-CCB1-C6DC47F24A60}"/>
              </a:ext>
            </a:extLst>
          </p:cNvPr>
          <p:cNvSpPr/>
          <p:nvPr/>
        </p:nvSpPr>
        <p:spPr>
          <a:xfrm rot="10800000">
            <a:off x="7676591" y="-26927"/>
            <a:ext cx="4524425" cy="3413118"/>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AEF648E0-8504-F659-8BDE-FEF7C5EE5845}"/>
              </a:ext>
            </a:extLst>
          </p:cNvPr>
          <p:cNvPicPr>
            <a:picLocks noChangeAspect="1"/>
          </p:cNvPicPr>
          <p:nvPr/>
        </p:nvPicPr>
        <p:blipFill>
          <a:blip r:embed="rId3">
            <a:alphaModFix amt="54000"/>
          </a:blip>
          <a:srcRect l="8792" r="758"/>
          <a:stretch/>
        </p:blipFill>
        <p:spPr>
          <a:xfrm rot="5400000">
            <a:off x="3361418" y="-3363152"/>
            <a:ext cx="946304" cy="7663843"/>
          </a:xfrm>
          <a:prstGeom prst="rect">
            <a:avLst/>
          </a:prstGeom>
        </p:spPr>
      </p:pic>
      <p:sp>
        <p:nvSpPr>
          <p:cNvPr id="13" name="Title 1">
            <a:extLst>
              <a:ext uri="{FF2B5EF4-FFF2-40B4-BE49-F238E27FC236}">
                <a16:creationId xmlns:a16="http://schemas.microsoft.com/office/drawing/2014/main" id="{2A9C4BF9-5AD4-B747-B8EE-380BCD4B345F}"/>
              </a:ext>
            </a:extLst>
          </p:cNvPr>
          <p:cNvSpPr txBox="1">
            <a:spLocks/>
          </p:cNvSpPr>
          <p:nvPr/>
        </p:nvSpPr>
        <p:spPr>
          <a:xfrm>
            <a:off x="399333" y="751583"/>
            <a:ext cx="8421666" cy="57746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panose="020B0004020202020204" pitchFamily="34" charset="0"/>
              </a:rPr>
              <a:t>ICM220 – Lockout Relay</a:t>
            </a:r>
          </a:p>
        </p:txBody>
      </p:sp>
      <p:pic>
        <p:nvPicPr>
          <p:cNvPr id="23" name="Picture 22" descr="A white and blue tool&#10;&#10;Description automatically generated">
            <a:extLst>
              <a:ext uri="{FF2B5EF4-FFF2-40B4-BE49-F238E27FC236}">
                <a16:creationId xmlns:a16="http://schemas.microsoft.com/office/drawing/2014/main" id="{81B88B95-5FC8-BC6F-6642-90177CC6B596}"/>
              </a:ext>
            </a:extLst>
          </p:cNvPr>
          <p:cNvPicPr>
            <a:picLocks noChangeAspect="1"/>
          </p:cNvPicPr>
          <p:nvPr/>
        </p:nvPicPr>
        <p:blipFill>
          <a:blip r:embed="rId4"/>
          <a:srcRect l="9420" t="46422" r="9087" b="47098"/>
          <a:stretch/>
        </p:blipFill>
        <p:spPr>
          <a:xfrm>
            <a:off x="-2" y="6272365"/>
            <a:ext cx="12192002" cy="746856"/>
          </a:xfrm>
          <a:prstGeom prst="rect">
            <a:avLst/>
          </a:prstGeom>
        </p:spPr>
      </p:pic>
      <p:grpSp>
        <p:nvGrpSpPr>
          <p:cNvPr id="2" name="Group 1">
            <a:extLst>
              <a:ext uri="{FF2B5EF4-FFF2-40B4-BE49-F238E27FC236}">
                <a16:creationId xmlns:a16="http://schemas.microsoft.com/office/drawing/2014/main" id="{1AEC1B63-06C4-CD5A-29F5-E9E5C2F13469}"/>
              </a:ext>
            </a:extLst>
          </p:cNvPr>
          <p:cNvGrpSpPr/>
          <p:nvPr/>
        </p:nvGrpSpPr>
        <p:grpSpPr>
          <a:xfrm>
            <a:off x="3433865" y="6504921"/>
            <a:ext cx="8472791" cy="389999"/>
            <a:chOff x="3433865" y="6391059"/>
            <a:chExt cx="8472791" cy="389999"/>
          </a:xfrm>
        </p:grpSpPr>
        <p:sp>
          <p:nvSpPr>
            <p:cNvPr id="24" name="TextBox 23">
              <a:extLst>
                <a:ext uri="{FF2B5EF4-FFF2-40B4-BE49-F238E27FC236}">
                  <a16:creationId xmlns:a16="http://schemas.microsoft.com/office/drawing/2014/main" id="{C23E2AF0-0FD0-C67F-737C-8B517A98232B}"/>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25" name="TextBox 24">
              <a:extLst>
                <a:ext uri="{FF2B5EF4-FFF2-40B4-BE49-F238E27FC236}">
                  <a16:creationId xmlns:a16="http://schemas.microsoft.com/office/drawing/2014/main" id="{C9EE6FE0-4A3E-F411-C60C-8C7D0D081349}"/>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26" name="TextBox 25">
              <a:extLst>
                <a:ext uri="{FF2B5EF4-FFF2-40B4-BE49-F238E27FC236}">
                  <a16:creationId xmlns:a16="http://schemas.microsoft.com/office/drawing/2014/main" id="{89E1538A-68E2-BEE8-FB84-AABC890573CF}"/>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27" name="TextBox 26">
              <a:extLst>
                <a:ext uri="{FF2B5EF4-FFF2-40B4-BE49-F238E27FC236}">
                  <a16:creationId xmlns:a16="http://schemas.microsoft.com/office/drawing/2014/main" id="{ED30B870-AE9E-7692-1ED3-F0375E2F2E0C}"/>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28" name="TextBox 27">
              <a:extLst>
                <a:ext uri="{FF2B5EF4-FFF2-40B4-BE49-F238E27FC236}">
                  <a16:creationId xmlns:a16="http://schemas.microsoft.com/office/drawing/2014/main" id="{AF27C19A-BF99-C036-32B3-0CBD4DEF9F1B}"/>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29" name="TextBox 28">
              <a:extLst>
                <a:ext uri="{FF2B5EF4-FFF2-40B4-BE49-F238E27FC236}">
                  <a16:creationId xmlns:a16="http://schemas.microsoft.com/office/drawing/2014/main" id="{921D0C0A-1A24-4BF2-2F39-4476DA65569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47" name="TextBox 12">
            <a:extLst>
              <a:ext uri="{FF2B5EF4-FFF2-40B4-BE49-F238E27FC236}">
                <a16:creationId xmlns:a16="http://schemas.microsoft.com/office/drawing/2014/main" id="{138A89AE-3D62-4C67-E2B1-D41166837F5E}"/>
              </a:ext>
            </a:extLst>
          </p:cNvPr>
          <p:cNvSpPr txBox="1"/>
          <p:nvPr/>
        </p:nvSpPr>
        <p:spPr>
          <a:xfrm>
            <a:off x="7998529" y="2660002"/>
            <a:ext cx="3763387" cy="461665"/>
          </a:xfrm>
          <a:prstGeom prst="rect">
            <a:avLst/>
          </a:prstGeom>
        </p:spPr>
        <p:txBody>
          <a:bodyPr wrap="square" lIns="0" tIns="0" rIns="0" bIns="0" rtlCol="0" anchor="t">
            <a:spAutoFit/>
          </a:bodyPr>
          <a:lstStyle/>
          <a:p>
            <a:pPr marL="0" lvl="0" indent="0" algn="l">
              <a:spcBef>
                <a:spcPct val="0"/>
              </a:spcBef>
            </a:pPr>
            <a:r>
              <a:rPr lang="en-US" sz="1600" b="1" dirty="0">
                <a:solidFill>
                  <a:srgbClr val="3CA1D5"/>
                </a:solidFill>
                <a:ea typeface="DM Sans Bold"/>
                <a:cs typeface="DM Sans Bold"/>
                <a:sym typeface="DM Sans Bold"/>
              </a:rPr>
              <a:t> REPLACES:</a:t>
            </a:r>
            <a:endParaRPr lang="en-US" dirty="0"/>
          </a:p>
          <a:p>
            <a:pPr marL="285750" indent="-285750">
              <a:spcBef>
                <a:spcPct val="0"/>
              </a:spcBef>
              <a:buFont typeface="Wingdings" pitchFamily="2" charset="2"/>
              <a:buChar char="ü"/>
            </a:pPr>
            <a:r>
              <a:rPr lang="en-US" sz="1400" b="1" dirty="0">
                <a:solidFill>
                  <a:schemeClr val="bg1"/>
                </a:solidFill>
                <a:ea typeface="DM Sans Bold"/>
                <a:cs typeface="DM Sans Bold"/>
                <a:sym typeface="DM Sans Bold"/>
              </a:rPr>
              <a:t>Impedance Relays: </a:t>
            </a:r>
            <a:r>
              <a:rPr lang="en-US" sz="1400" dirty="0">
                <a:solidFill>
                  <a:schemeClr val="bg1"/>
                </a:solidFill>
                <a:ea typeface="DM Sans Bold"/>
                <a:cs typeface="DM Sans Bold"/>
                <a:sym typeface="DM Sans Bold"/>
              </a:rPr>
              <a:t>83 and 93</a:t>
            </a:r>
            <a:endParaRPr lang="en-US" sz="1400" dirty="0">
              <a:solidFill>
                <a:schemeClr val="bg1"/>
              </a:solidFill>
              <a:ea typeface="DM Sans Bold"/>
              <a:cs typeface="DM Sans Bold"/>
            </a:endParaRPr>
          </a:p>
        </p:txBody>
      </p:sp>
      <p:sp>
        <p:nvSpPr>
          <p:cNvPr id="48" name="TextBox 12">
            <a:extLst>
              <a:ext uri="{FF2B5EF4-FFF2-40B4-BE49-F238E27FC236}">
                <a16:creationId xmlns:a16="http://schemas.microsoft.com/office/drawing/2014/main" id="{C816F809-17DC-1247-7F79-63BF96149670}"/>
              </a:ext>
            </a:extLst>
          </p:cNvPr>
          <p:cNvSpPr txBox="1"/>
          <p:nvPr/>
        </p:nvSpPr>
        <p:spPr>
          <a:xfrm>
            <a:off x="7998529" y="442196"/>
            <a:ext cx="3667177" cy="2215991"/>
          </a:xfrm>
          <a:prstGeom prst="rect">
            <a:avLst/>
          </a:prstGeom>
        </p:spPr>
        <p:txBody>
          <a:bodyPr wrap="square" lIns="0" tIns="0" rIns="0" bIns="0" rtlCol="0" anchor="t">
            <a:spAutoFit/>
          </a:bodyPr>
          <a:lstStyle/>
          <a:p>
            <a:pPr marL="0" lvl="0" indent="0" algn="l">
              <a:spcBef>
                <a:spcPct val="0"/>
              </a:spcBef>
            </a:pPr>
            <a:r>
              <a:rPr lang="en-US" sz="1600" b="1" dirty="0">
                <a:solidFill>
                  <a:srgbClr val="3CA1D5"/>
                </a:solidFill>
                <a:ea typeface="DM Sans Bold"/>
                <a:cs typeface="DM Sans Bold"/>
                <a:sym typeface="DM Sans Bold"/>
              </a:rPr>
              <a:t>FEATURES:</a:t>
            </a:r>
            <a:endParaRPr lang="en-US" dirty="0"/>
          </a:p>
          <a:p>
            <a:pPr marL="285750" indent="-285750">
              <a:spcBef>
                <a:spcPct val="0"/>
              </a:spcBef>
              <a:buFont typeface="Wingdings" pitchFamily="2" charset="2"/>
              <a:buChar char="ü"/>
            </a:pPr>
            <a:r>
              <a:rPr lang="en-US" sz="1400" dirty="0">
                <a:solidFill>
                  <a:schemeClr val="bg1"/>
                </a:solidFill>
                <a:ea typeface="DM Sans Bold"/>
                <a:cs typeface="DM Sans Bold"/>
                <a:sym typeface="DM Sans Bold"/>
              </a:rPr>
              <a:t>UL 873 recognized as a </a:t>
            </a:r>
          </a:p>
          <a:p>
            <a:pPr>
              <a:spcBef>
                <a:spcPct val="0"/>
              </a:spcBef>
            </a:pPr>
            <a:r>
              <a:rPr lang="en-US" sz="1400" dirty="0">
                <a:solidFill>
                  <a:schemeClr val="bg1"/>
                </a:solidFill>
                <a:ea typeface="DM Sans Bold"/>
                <a:cs typeface="DM Sans Bold"/>
                <a:sym typeface="DM Sans Bold"/>
              </a:rPr>
              <a:t>        compressor controller</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Low-cost lockout relay</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dirty="0">
                <a:solidFill>
                  <a:schemeClr val="bg1"/>
                </a:solidFill>
                <a:ea typeface="DM Sans Bold"/>
                <a:cs typeface="DM Sans Bold"/>
                <a:sym typeface="DM Sans Bold"/>
              </a:rPr>
              <a:t>Ideal for use with safety/ interlock switches</a:t>
            </a:r>
            <a:endParaRPr lang="en-US" sz="1400" dirty="0">
              <a:solidFill>
                <a:schemeClr val="bg1"/>
              </a:solidFill>
              <a:ea typeface="DM Sans Bold"/>
              <a:cs typeface="DM Sans Bold"/>
            </a:endParaRPr>
          </a:p>
          <a:p>
            <a:pPr marL="285750" indent="-285750">
              <a:spcBef>
                <a:spcPct val="0"/>
              </a:spcBef>
              <a:buFont typeface="Wingdings" pitchFamily="2" charset="2"/>
              <a:buChar char="ü"/>
            </a:pPr>
            <a:endParaRPr lang="en-US" sz="1400" dirty="0">
              <a:solidFill>
                <a:schemeClr val="bg1"/>
              </a:solidFill>
              <a:ea typeface="DM Sans Bold"/>
              <a:cs typeface="DM Sans Bold"/>
              <a:sym typeface="DM Sans Bold"/>
            </a:endParaRPr>
          </a:p>
          <a:p>
            <a:pPr marL="0" lvl="0" indent="0" algn="l">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285750" lvl="0" indent="-285750" algn="l">
              <a:spcBef>
                <a:spcPct val="0"/>
              </a:spcBef>
              <a:buFont typeface="Wingdings" pitchFamily="2" charset="2"/>
              <a:buChar char="ü"/>
            </a:pPr>
            <a:r>
              <a:rPr lang="en-US" sz="1400" b="1" dirty="0">
                <a:solidFill>
                  <a:schemeClr val="bg1"/>
                </a:solidFill>
                <a:ea typeface="DM Sans Bold"/>
                <a:cs typeface="DM Sans Bold"/>
                <a:sym typeface="DM Sans Bold"/>
              </a:rPr>
              <a:t>Voltage: </a:t>
            </a:r>
            <a:r>
              <a:rPr lang="en-US" sz="1400" dirty="0">
                <a:solidFill>
                  <a:schemeClr val="bg1"/>
                </a:solidFill>
                <a:ea typeface="DM Sans Bold"/>
                <a:cs typeface="DM Sans Bold"/>
                <a:sym typeface="DM Sans Bold"/>
              </a:rPr>
              <a:t>18-30 VAC</a:t>
            </a:r>
            <a:endParaRPr lang="en-US" sz="1400" dirty="0">
              <a:solidFill>
                <a:schemeClr val="bg1"/>
              </a:solidFill>
              <a:ea typeface="DM Sans Bold"/>
              <a:cs typeface="DM Sans Bold"/>
            </a:endParaRPr>
          </a:p>
          <a:p>
            <a:pPr marL="285750" lvl="0" indent="-285750" algn="l">
              <a:spcBef>
                <a:spcPct val="0"/>
              </a:spcBef>
              <a:buFont typeface="Wingdings" pitchFamily="2" charset="2"/>
              <a:buChar char="ü"/>
            </a:pPr>
            <a:r>
              <a:rPr lang="en-US" sz="1400" b="1" dirty="0">
                <a:solidFill>
                  <a:schemeClr val="bg1"/>
                </a:solidFill>
                <a:ea typeface="DM Sans Bold"/>
                <a:cs typeface="DM Sans Bold"/>
                <a:sym typeface="DM Sans Bold"/>
              </a:rPr>
              <a:t>Output :</a:t>
            </a:r>
            <a:r>
              <a:rPr lang="en-US" sz="1400" dirty="0">
                <a:solidFill>
                  <a:schemeClr val="bg1"/>
                </a:solidFill>
                <a:ea typeface="DM Sans Bold"/>
                <a:cs typeface="DM Sans Bold"/>
                <a:sym typeface="DM Sans Bold"/>
              </a:rPr>
              <a:t> Relay: 2 amps  max. @ 30 VAC</a:t>
            </a:r>
            <a:endParaRPr lang="en-US" sz="1400" dirty="0">
              <a:solidFill>
                <a:schemeClr val="bg1"/>
              </a:solidFill>
              <a:ea typeface="DM Sans Bold"/>
              <a:cs typeface="DM Sans Bold"/>
            </a:endParaRPr>
          </a:p>
          <a:p>
            <a:pPr lvl="0" algn="l">
              <a:spcBef>
                <a:spcPct val="0"/>
              </a:spcBef>
            </a:pPr>
            <a:endParaRPr lang="en-US" sz="1400" b="1">
              <a:solidFill>
                <a:schemeClr val="bg1"/>
              </a:solidFill>
              <a:ea typeface="DM Sans Bold"/>
              <a:cs typeface="DM Sans Bold"/>
              <a:sym typeface="DM Sans Bold"/>
            </a:endParaRPr>
          </a:p>
        </p:txBody>
      </p:sp>
      <p:grpSp>
        <p:nvGrpSpPr>
          <p:cNvPr id="3" name="Group 2">
            <a:extLst>
              <a:ext uri="{FF2B5EF4-FFF2-40B4-BE49-F238E27FC236}">
                <a16:creationId xmlns:a16="http://schemas.microsoft.com/office/drawing/2014/main" id="{9A3C8155-A9ED-9E29-68B7-D0052BEBFEEC}"/>
              </a:ext>
            </a:extLst>
          </p:cNvPr>
          <p:cNvGrpSpPr/>
          <p:nvPr/>
        </p:nvGrpSpPr>
        <p:grpSpPr>
          <a:xfrm>
            <a:off x="10987618" y="59026"/>
            <a:ext cx="1074383" cy="746856"/>
            <a:chOff x="10987618" y="59026"/>
            <a:chExt cx="1074383" cy="746856"/>
          </a:xfrm>
        </p:grpSpPr>
        <p:sp>
          <p:nvSpPr>
            <p:cNvPr id="51" name="Rectangle 50">
              <a:extLst>
                <a:ext uri="{FF2B5EF4-FFF2-40B4-BE49-F238E27FC236}">
                  <a16:creationId xmlns:a16="http://schemas.microsoft.com/office/drawing/2014/main" id="{62A54771-66EA-C299-2AB4-B510A7A680A8}"/>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flag with black and blue stripes&#10;&#10;Description automatically generated">
              <a:extLst>
                <a:ext uri="{FF2B5EF4-FFF2-40B4-BE49-F238E27FC236}">
                  <a16:creationId xmlns:a16="http://schemas.microsoft.com/office/drawing/2014/main" id="{3C26B6E6-CB6C-32E0-A246-0784148FBCF6}"/>
                </a:ext>
              </a:extLst>
            </p:cNvPr>
            <p:cNvPicPr>
              <a:picLocks noChangeAspect="1"/>
            </p:cNvPicPr>
            <p:nvPr/>
          </p:nvPicPr>
          <p:blipFill>
            <a:blip r:embed="rId5"/>
            <a:stretch>
              <a:fillRect/>
            </a:stretch>
          </p:blipFill>
          <p:spPr>
            <a:xfrm>
              <a:off x="11028816" y="113925"/>
              <a:ext cx="988032" cy="687578"/>
            </a:xfrm>
            <a:prstGeom prst="rect">
              <a:avLst/>
            </a:prstGeom>
            <a:ln>
              <a:noFill/>
            </a:ln>
          </p:spPr>
        </p:pic>
      </p:grpSp>
      <p:pic>
        <p:nvPicPr>
          <p:cNvPr id="55" name="Picture 54" descr="A blue and black logo&#10;&#10;Description automatically generated">
            <a:extLst>
              <a:ext uri="{FF2B5EF4-FFF2-40B4-BE49-F238E27FC236}">
                <a16:creationId xmlns:a16="http://schemas.microsoft.com/office/drawing/2014/main" id="{089D36F2-150E-53A4-C7F4-48314755B8F6}"/>
              </a:ext>
            </a:extLst>
          </p:cNvPr>
          <p:cNvPicPr>
            <a:picLocks noChangeAspect="1"/>
          </p:cNvPicPr>
          <p:nvPr/>
        </p:nvPicPr>
        <p:blipFill>
          <a:blip r:embed="rId6"/>
          <a:stretch>
            <a:fillRect/>
          </a:stretch>
        </p:blipFill>
        <p:spPr>
          <a:xfrm>
            <a:off x="458160" y="124772"/>
            <a:ext cx="1946229" cy="613281"/>
          </a:xfrm>
          <a:prstGeom prst="rect">
            <a:avLst/>
          </a:prstGeom>
        </p:spPr>
      </p:pic>
      <p:sp>
        <p:nvSpPr>
          <p:cNvPr id="10" name="TextBox 9">
            <a:extLst>
              <a:ext uri="{FF2B5EF4-FFF2-40B4-BE49-F238E27FC236}">
                <a16:creationId xmlns:a16="http://schemas.microsoft.com/office/drawing/2014/main" id="{DC456CFB-C95A-265A-C207-72E30A5AEE82}"/>
              </a:ext>
            </a:extLst>
          </p:cNvPr>
          <p:cNvSpPr txBox="1"/>
          <p:nvPr/>
        </p:nvSpPr>
        <p:spPr>
          <a:xfrm>
            <a:off x="533723" y="1417142"/>
            <a:ext cx="6720114" cy="4708981"/>
          </a:xfrm>
          <a:prstGeom prst="rect">
            <a:avLst/>
          </a:prstGeom>
          <a:noFill/>
        </p:spPr>
        <p:txBody>
          <a:bodyPr wrap="square" lIns="91440" tIns="45720" rIns="91440" bIns="45720" rtlCol="0" anchor="t">
            <a:spAutoFit/>
          </a:bodyPr>
          <a:lstStyle/>
          <a:p>
            <a:r>
              <a:rPr lang="en-US" b="1" dirty="0">
                <a:ea typeface="DM Sans"/>
                <a:cs typeface="DM Sans"/>
                <a:sym typeface="DM Sans"/>
              </a:rPr>
              <a:t>Why we need Lockout Relays and their applications?</a:t>
            </a:r>
          </a:p>
          <a:p>
            <a:pPr marL="285750" indent="-285750">
              <a:buFont typeface="Arial" panose="020B0604020202020204" pitchFamily="34" charset="0"/>
              <a:buChar char="•"/>
            </a:pPr>
            <a:r>
              <a:rPr lang="en-US" sz="1400" dirty="0">
                <a:ea typeface="DM Sans"/>
                <a:cs typeface="DM Sans"/>
                <a:sym typeface="DM Sans"/>
              </a:rPr>
              <a:t>For older systems which do not have controls to monitor safety switches and protect the system.</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To protect the compressor or other sensitive equipment from damage caused by rapid short cycling when safety switches open and close.</a:t>
            </a:r>
            <a:endParaRPr lang="en-US" sz="1400" dirty="0">
              <a:ea typeface="DM Sans"/>
              <a:cs typeface="DM Sans"/>
            </a:endParaRPr>
          </a:p>
          <a:p>
            <a:endParaRPr lang="en-US" sz="1400">
              <a:ea typeface="DM Sans"/>
              <a:cs typeface="DM Sans"/>
            </a:endParaRPr>
          </a:p>
          <a:p>
            <a:r>
              <a:rPr lang="en-US" b="1" dirty="0">
                <a:ea typeface="DM Sans"/>
                <a:cs typeface="DM Sans"/>
                <a:sym typeface="DM Sans"/>
              </a:rPr>
              <a:t>The value of ICM controls Lockout Relays</a:t>
            </a:r>
            <a:endParaRPr lang="en-US" b="1"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Monitors various switch inputs to help protect the compressor.</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Helps eliminate nuisance lockouts.</a:t>
            </a:r>
            <a:endParaRPr lang="en-US" sz="1400" dirty="0">
              <a:ea typeface="DM Sans"/>
              <a:cs typeface="DM Sans"/>
            </a:endParaRPr>
          </a:p>
          <a:p>
            <a:pPr marL="285750" indent="-285750">
              <a:buFont typeface="Arial" panose="020B0604020202020204" pitchFamily="34" charset="0"/>
              <a:buChar char="•"/>
            </a:pPr>
            <a:r>
              <a:rPr lang="en-US" sz="1400" dirty="0">
                <a:ea typeface="DM Sans"/>
                <a:cs typeface="DM Sans"/>
                <a:sym typeface="DM Sans"/>
              </a:rPr>
              <a:t>Protects the compressor by locking out operation until power is recycled, and switches are closed.</a:t>
            </a:r>
            <a:endParaRPr lang="en-US" sz="1400" dirty="0">
              <a:ea typeface="DM Sans"/>
              <a:cs typeface="DM Sans"/>
            </a:endParaRPr>
          </a:p>
          <a:p>
            <a:pPr marL="285750" indent="-285750">
              <a:buFont typeface="Arial" panose="020B0604020202020204" pitchFamily="34" charset="0"/>
              <a:buChar char="•"/>
            </a:pPr>
            <a:r>
              <a:rPr lang="en-US" sz="1400" dirty="0"/>
              <a:t>Replaces impedance relay series 84 and 93</a:t>
            </a:r>
          </a:p>
          <a:p>
            <a:pPr marL="285750" indent="-285750">
              <a:buFont typeface="Arial" panose="020B0604020202020204" pitchFamily="34" charset="0"/>
              <a:buChar char="•"/>
            </a:pPr>
            <a:r>
              <a:rPr lang="en-US" sz="1400" dirty="0"/>
              <a:t>Low-cost alternative to more expensive LPR’s</a:t>
            </a:r>
          </a:p>
          <a:p>
            <a:endParaRPr lang="en-US" sz="1400"/>
          </a:p>
          <a:p>
            <a:r>
              <a:rPr lang="en-US" b="1" dirty="0"/>
              <a:t>Operation</a:t>
            </a:r>
          </a:p>
          <a:p>
            <a:pPr marL="285750" indent="-285750">
              <a:buFont typeface="Arial" panose="020B0604020202020204" pitchFamily="34" charset="0"/>
              <a:buChar char="•"/>
            </a:pPr>
            <a:r>
              <a:rPr lang="en-US" sz="1400" dirty="0"/>
              <a:t>Upon application of power with the safety switches closed, the load will energize. If any of the safety switches are open longer than 600ms; the ICM220 will energize the fault output, and lockout compressor operation. Power must be removed for 100ms, and the safety switches must be closed to clear the lockout.</a:t>
            </a:r>
            <a:r>
              <a:rPr lang="en-US" sz="1800" dirty="0"/>
              <a:t> </a:t>
            </a:r>
          </a:p>
          <a:p>
            <a:endParaRPr lang="en-US" dirty="0"/>
          </a:p>
        </p:txBody>
      </p:sp>
      <p:pic>
        <p:nvPicPr>
          <p:cNvPr id="4" name="Picture 3">
            <a:extLst>
              <a:ext uri="{FF2B5EF4-FFF2-40B4-BE49-F238E27FC236}">
                <a16:creationId xmlns:a16="http://schemas.microsoft.com/office/drawing/2014/main" id="{8436B5F2-5F47-3C68-CAF3-AABB1088FCF0}"/>
              </a:ext>
            </a:extLst>
          </p:cNvPr>
          <p:cNvPicPr>
            <a:picLocks noChangeAspect="1"/>
          </p:cNvPicPr>
          <p:nvPr/>
        </p:nvPicPr>
        <p:blipFill>
          <a:blip r:embed="rId7"/>
          <a:stretch>
            <a:fillRect/>
          </a:stretch>
        </p:blipFill>
        <p:spPr>
          <a:xfrm>
            <a:off x="7402370" y="3740036"/>
            <a:ext cx="2429752" cy="2447787"/>
          </a:xfrm>
          <a:prstGeom prst="rect">
            <a:avLst/>
          </a:prstGeom>
        </p:spPr>
      </p:pic>
    </p:spTree>
    <p:extLst>
      <p:ext uri="{BB962C8B-B14F-4D97-AF65-F5344CB8AC3E}">
        <p14:creationId xmlns:p14="http://schemas.microsoft.com/office/powerpoint/2010/main" val="2959757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FB094-A385-E10A-E86B-7ECF85335C5B}"/>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6F938C8F-8AB2-9435-9F1C-B503DE5F4CB9}"/>
              </a:ext>
            </a:extLst>
          </p:cNvPr>
          <p:cNvSpPr/>
          <p:nvPr/>
        </p:nvSpPr>
        <p:spPr>
          <a:xfrm rot="10800000">
            <a:off x="7797029" y="-3395"/>
            <a:ext cx="4379653" cy="4813407"/>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34A79408-D429-2A6C-6BBE-2E8C7AFC7F3F}"/>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1C897B08-0427-B591-A02E-BC89CE5219C1}"/>
              </a:ext>
            </a:extLst>
          </p:cNvPr>
          <p:cNvSpPr txBox="1">
            <a:spLocks/>
          </p:cNvSpPr>
          <p:nvPr/>
        </p:nvSpPr>
        <p:spPr>
          <a:xfrm>
            <a:off x="128623" y="67137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ICM450A and ICM450A+ - Three Phase Voltage Monitor</a:t>
            </a:r>
            <a:endParaRPr lang="en-US" sz="3200" b="1">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3E41ADCB-FCC6-6FA6-9BBF-81C503FADB41}"/>
              </a:ext>
            </a:extLst>
          </p:cNvPr>
          <p:cNvSpPr txBox="1"/>
          <p:nvPr/>
        </p:nvSpPr>
        <p:spPr>
          <a:xfrm>
            <a:off x="8031068" y="3658579"/>
            <a:ext cx="3609267" cy="2363994"/>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dirty="0"/>
          </a:p>
          <a:p>
            <a:r>
              <a:rPr lang="en-US" sz="1000" b="1" dirty="0">
                <a:solidFill>
                  <a:schemeClr val="bg1"/>
                </a:solidFill>
                <a:ea typeface="+mn-lt"/>
                <a:cs typeface="+mn-lt"/>
              </a:rPr>
              <a:t>A-1:</a:t>
            </a:r>
            <a:r>
              <a:rPr lang="en-US" sz="1000" dirty="0">
                <a:solidFill>
                  <a:schemeClr val="bg1"/>
                </a:solidFill>
                <a:ea typeface="+mn-lt"/>
                <a:cs typeface="+mn-lt"/>
              </a:rPr>
              <a:t> EAC-800, EAC-8000, EAC-8002, </a:t>
            </a:r>
            <a:r>
              <a:rPr lang="en-US" sz="1000" b="1" dirty="0">
                <a:solidFill>
                  <a:schemeClr val="bg1"/>
                </a:solidFill>
                <a:ea typeface="+mn-lt"/>
                <a:cs typeface="+mn-lt"/>
              </a:rPr>
              <a:t>Copeland:</a:t>
            </a:r>
            <a:r>
              <a:rPr lang="en-US" sz="1000" dirty="0">
                <a:solidFill>
                  <a:schemeClr val="bg1"/>
                </a:solidFill>
                <a:ea typeface="+mn-lt"/>
                <a:cs typeface="+mn-lt"/>
              </a:rPr>
              <a:t> 085-0160-00</a:t>
            </a:r>
            <a:r>
              <a:rPr lang="en-US" sz="1000" dirty="0">
                <a:solidFill>
                  <a:schemeClr val="bg1"/>
                </a:solidFill>
                <a:latin typeface="Aptos"/>
                <a:cs typeface="Arial"/>
              </a:rPr>
              <a:t> </a:t>
            </a:r>
            <a:r>
              <a:rPr lang="en-US" sz="1000" dirty="0">
                <a:solidFill>
                  <a:schemeClr val="bg1"/>
                </a:solidFill>
                <a:ea typeface="+mn-lt"/>
                <a:cs typeface="+mn-lt"/>
              </a:rPr>
              <a:t>, </a:t>
            </a:r>
            <a:r>
              <a:rPr lang="en-US" sz="1000" b="1" dirty="0">
                <a:solidFill>
                  <a:schemeClr val="bg1"/>
                </a:solidFill>
                <a:ea typeface="+mn-lt"/>
                <a:cs typeface="+mn-lt"/>
              </a:rPr>
              <a:t>Diversified:</a:t>
            </a:r>
            <a:r>
              <a:rPr lang="en-US" sz="1000" dirty="0">
                <a:solidFill>
                  <a:schemeClr val="bg1"/>
                </a:solidFill>
                <a:ea typeface="+mn-lt"/>
                <a:cs typeface="+mn-lt"/>
              </a:rPr>
              <a:t> AC-2020, AC-301, AC-302</a:t>
            </a:r>
            <a:r>
              <a:rPr lang="en-US" sz="1000" dirty="0">
                <a:solidFill>
                  <a:schemeClr val="bg1"/>
                </a:solidFill>
                <a:latin typeface="Aptos"/>
                <a:cs typeface="Arial"/>
              </a:rPr>
              <a:t> </a:t>
            </a:r>
            <a:r>
              <a:rPr lang="en-US" sz="1000" dirty="0">
                <a:solidFill>
                  <a:schemeClr val="bg1"/>
                </a:solidFill>
                <a:ea typeface="+mn-lt"/>
                <a:cs typeface="+mn-lt"/>
              </a:rPr>
              <a:t>, </a:t>
            </a:r>
            <a:r>
              <a:rPr lang="en-US" sz="1000" b="1" dirty="0">
                <a:solidFill>
                  <a:schemeClr val="bg1"/>
                </a:solidFill>
                <a:ea typeface="+mn-lt"/>
                <a:cs typeface="+mn-lt"/>
              </a:rPr>
              <a:t>ICM:</a:t>
            </a:r>
            <a:r>
              <a:rPr lang="en-US" sz="1000" dirty="0">
                <a:solidFill>
                  <a:schemeClr val="bg1"/>
                </a:solidFill>
                <a:ea typeface="+mn-lt"/>
                <a:cs typeface="+mn-lt"/>
              </a:rPr>
              <a:t> ICM450, ICM 450S</a:t>
            </a:r>
            <a:r>
              <a:rPr lang="en-US" sz="1000" dirty="0">
                <a:solidFill>
                  <a:schemeClr val="bg1"/>
                </a:solidFill>
                <a:latin typeface="Aptos"/>
                <a:cs typeface="Arial"/>
              </a:rPr>
              <a:t> </a:t>
            </a:r>
            <a:r>
              <a:rPr lang="en-US" sz="1000" dirty="0">
                <a:solidFill>
                  <a:schemeClr val="bg1"/>
                </a:solidFill>
                <a:ea typeface="+mn-lt"/>
                <a:cs typeface="+mn-lt"/>
              </a:rPr>
              <a:t>, </a:t>
            </a:r>
            <a:r>
              <a:rPr lang="en-US" sz="1000" b="1" dirty="0">
                <a:solidFill>
                  <a:schemeClr val="bg1"/>
                </a:solidFill>
                <a:ea typeface="+mn-lt"/>
                <a:cs typeface="+mn-lt"/>
              </a:rPr>
              <a:t>Mars:</a:t>
            </a:r>
            <a:r>
              <a:rPr lang="en-US" sz="1000" dirty="0">
                <a:solidFill>
                  <a:schemeClr val="bg1"/>
                </a:solidFill>
                <a:ea typeface="+mn-lt"/>
                <a:cs typeface="+mn-lt"/>
              </a:rPr>
              <a:t> PFM-2000</a:t>
            </a:r>
            <a:r>
              <a:rPr lang="en-US" sz="1000" dirty="0">
                <a:solidFill>
                  <a:schemeClr val="bg1"/>
                </a:solidFill>
                <a:latin typeface="Aptos"/>
                <a:cs typeface="Arial"/>
              </a:rPr>
              <a:t> </a:t>
            </a:r>
            <a:r>
              <a:rPr lang="en-US" sz="1000" dirty="0">
                <a:solidFill>
                  <a:schemeClr val="bg1"/>
                </a:solidFill>
                <a:ea typeface="+mn-lt"/>
                <a:cs typeface="+mn-lt"/>
              </a:rPr>
              <a:t>, </a:t>
            </a:r>
            <a:r>
              <a:rPr lang="en-US" sz="1000" b="1" dirty="0" err="1">
                <a:solidFill>
                  <a:schemeClr val="bg1"/>
                </a:solidFill>
                <a:ea typeface="+mn-lt"/>
                <a:cs typeface="+mn-lt"/>
              </a:rPr>
              <a:t>Motorsaver</a:t>
            </a:r>
            <a:r>
              <a:rPr lang="en-US" sz="1000" b="1" dirty="0">
                <a:solidFill>
                  <a:schemeClr val="bg1"/>
                </a:solidFill>
                <a:ea typeface="+mn-lt"/>
                <a:cs typeface="+mn-lt"/>
              </a:rPr>
              <a:t>:</a:t>
            </a:r>
            <a:r>
              <a:rPr lang="en-US" sz="1000" dirty="0">
                <a:solidFill>
                  <a:schemeClr val="bg1"/>
                </a:solidFill>
                <a:ea typeface="+mn-lt"/>
                <a:cs typeface="+mn-lt"/>
              </a:rPr>
              <a:t> 455</a:t>
            </a:r>
            <a:r>
              <a:rPr lang="en-US" sz="1000" dirty="0">
                <a:solidFill>
                  <a:schemeClr val="bg1"/>
                </a:solidFill>
                <a:latin typeface="Aptos"/>
                <a:cs typeface="Arial"/>
              </a:rPr>
              <a:t> </a:t>
            </a:r>
            <a:r>
              <a:rPr lang="en-US" sz="1000" dirty="0">
                <a:solidFill>
                  <a:schemeClr val="bg1"/>
                </a:solidFill>
                <a:ea typeface="+mn-lt"/>
                <a:cs typeface="+mn-lt"/>
              </a:rPr>
              <a:t>, </a:t>
            </a:r>
            <a:r>
              <a:rPr lang="en-US" sz="1000" b="1" dirty="0">
                <a:solidFill>
                  <a:schemeClr val="bg1"/>
                </a:solidFill>
                <a:ea typeface="+mn-lt"/>
                <a:cs typeface="+mn-lt"/>
              </a:rPr>
              <a:t>SSAC:</a:t>
            </a:r>
            <a:r>
              <a:rPr lang="en-US" sz="1000" dirty="0">
                <a:solidFill>
                  <a:schemeClr val="bg1"/>
                </a:solidFill>
                <a:ea typeface="+mn-lt"/>
                <a:cs typeface="+mn-lt"/>
              </a:rPr>
              <a:t> QLM/QLV</a:t>
            </a:r>
            <a:r>
              <a:rPr lang="en-US" sz="1000" dirty="0">
                <a:solidFill>
                  <a:schemeClr val="bg1"/>
                </a:solidFill>
                <a:latin typeface="Aptos"/>
                <a:cs typeface="Arial"/>
              </a:rPr>
              <a:t> </a:t>
            </a:r>
            <a:r>
              <a:rPr lang="en-US" sz="1000" dirty="0">
                <a:solidFill>
                  <a:schemeClr val="bg1"/>
                </a:solidFill>
                <a:ea typeface="+mn-lt"/>
                <a:cs typeface="+mn-lt"/>
              </a:rPr>
              <a:t>, </a:t>
            </a:r>
            <a:r>
              <a:rPr lang="en-US" sz="1000" b="1" dirty="0">
                <a:solidFill>
                  <a:schemeClr val="bg1"/>
                </a:solidFill>
                <a:ea typeface="+mn-lt"/>
                <a:cs typeface="+mn-lt"/>
              </a:rPr>
              <a:t>Time Mark:</a:t>
            </a:r>
            <a:r>
              <a:rPr lang="en-US" sz="1000" dirty="0">
                <a:solidFill>
                  <a:schemeClr val="bg1"/>
                </a:solidFill>
                <a:ea typeface="+mn-lt"/>
                <a:cs typeface="+mn-lt"/>
              </a:rPr>
              <a:t> 265</a:t>
            </a:r>
            <a:r>
              <a:rPr lang="en-US" sz="1000" dirty="0">
                <a:solidFill>
                  <a:schemeClr val="bg1"/>
                </a:solidFill>
                <a:latin typeface="Aptos"/>
                <a:cs typeface="Arial"/>
              </a:rPr>
              <a:t> </a:t>
            </a:r>
            <a:r>
              <a:rPr lang="en-US" sz="1000" dirty="0">
                <a:solidFill>
                  <a:schemeClr val="bg1"/>
                </a:solidFill>
                <a:ea typeface="+mn-lt"/>
                <a:cs typeface="+mn-lt"/>
              </a:rPr>
              <a:t>, </a:t>
            </a:r>
            <a:r>
              <a:rPr lang="en-US" sz="1000" b="1" dirty="0">
                <a:solidFill>
                  <a:schemeClr val="bg1"/>
                </a:solidFill>
                <a:ea typeface="+mn-lt"/>
                <a:cs typeface="+mn-lt"/>
              </a:rPr>
              <a:t>Wagner / </a:t>
            </a:r>
            <a:r>
              <a:rPr lang="en-US" sz="1000" b="1" dirty="0" err="1">
                <a:solidFill>
                  <a:schemeClr val="bg1"/>
                </a:solidFill>
                <a:ea typeface="+mn-lt"/>
                <a:cs typeface="+mn-lt"/>
              </a:rPr>
              <a:t>DiversiTech</a:t>
            </a:r>
            <a:r>
              <a:rPr lang="en-US" sz="1000" b="1" dirty="0">
                <a:solidFill>
                  <a:schemeClr val="bg1"/>
                </a:solidFill>
                <a:ea typeface="+mn-lt"/>
                <a:cs typeface="+mn-lt"/>
              </a:rPr>
              <a:t>:</a:t>
            </a:r>
            <a:r>
              <a:rPr lang="en-US" sz="1000" dirty="0">
                <a:solidFill>
                  <a:schemeClr val="bg1"/>
                </a:solidFill>
                <a:ea typeface="+mn-lt"/>
                <a:cs typeface="+mn-lt"/>
              </a:rPr>
              <a:t> DTP-3, WPC-800</a:t>
            </a:r>
            <a:r>
              <a:rPr lang="en-US" sz="1000" dirty="0">
                <a:solidFill>
                  <a:schemeClr val="bg1"/>
                </a:solidFill>
                <a:latin typeface="Aptos"/>
                <a:cs typeface="Arial"/>
              </a:rPr>
              <a:t> </a:t>
            </a:r>
            <a:endParaRPr lang="en-US" sz="1000">
              <a:solidFill>
                <a:schemeClr val="bg1"/>
              </a:solidFill>
              <a:latin typeface="Aptos"/>
            </a:endParaRPr>
          </a:p>
          <a:p>
            <a:pPr>
              <a:spcBef>
                <a:spcPct val="0"/>
              </a:spcBef>
            </a:pPr>
            <a:endParaRPr lang="en-US" sz="1600" b="1">
              <a:solidFill>
                <a:srgbClr val="3CA1D5"/>
              </a:solidFill>
            </a:endParaRPr>
          </a:p>
          <a:p>
            <a:pPr>
              <a:lnSpc>
                <a:spcPts val="5347"/>
              </a:lnSpc>
              <a:spcBef>
                <a:spcPct val="0"/>
              </a:spcBef>
            </a:pPr>
            <a:endParaRPr lang="en-US" sz="1600" b="1">
              <a:solidFill>
                <a:srgbClr val="3CA1D5"/>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CE4F0E99-8B6F-AF78-69F9-42855E35B96B}"/>
              </a:ext>
            </a:extLst>
          </p:cNvPr>
          <p:cNvSpPr txBox="1"/>
          <p:nvPr/>
        </p:nvSpPr>
        <p:spPr>
          <a:xfrm>
            <a:off x="8047744" y="6176"/>
            <a:ext cx="4137382" cy="3634328"/>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ea typeface="DM Sans Bold"/>
                <a:cs typeface="DM Sans Bold"/>
                <a:sym typeface="DM Sans Bold"/>
              </a:rPr>
              <a:t>FEATURES:</a:t>
            </a:r>
          </a:p>
          <a:p>
            <a:pPr marL="285750" indent="-285750">
              <a:buFont typeface="Wingdings"/>
              <a:buChar char="ü"/>
            </a:pPr>
            <a:r>
              <a:rPr lang="en-US" sz="1400" dirty="0">
                <a:solidFill>
                  <a:schemeClr val="bg1"/>
                </a:solidFill>
                <a:ea typeface="+mn-lt"/>
                <a:cs typeface="+mn-lt"/>
              </a:rPr>
              <a:t>Simultaneous 3-phase true </a:t>
            </a:r>
          </a:p>
          <a:p>
            <a:r>
              <a:rPr lang="en-US" sz="1400" dirty="0">
                <a:solidFill>
                  <a:schemeClr val="bg1"/>
                </a:solidFill>
                <a:ea typeface="+mn-lt"/>
                <a:cs typeface="+mn-lt"/>
              </a:rPr>
              <a:t>        RMS voltage monitoring</a:t>
            </a:r>
            <a:endParaRPr lang="en-US" dirty="0">
              <a:solidFill>
                <a:schemeClr val="bg1"/>
              </a:solidFill>
            </a:endParaRPr>
          </a:p>
          <a:p>
            <a:pPr marL="285750" indent="-285750">
              <a:buFont typeface="Wingdings"/>
              <a:buChar char="ü"/>
            </a:pPr>
            <a:r>
              <a:rPr lang="en-US" sz="1400" dirty="0">
                <a:solidFill>
                  <a:schemeClr val="bg1"/>
                </a:solidFill>
                <a:ea typeface="+mn-lt"/>
                <a:cs typeface="+mn-lt"/>
              </a:rPr>
              <a:t>Factory calibrated</a:t>
            </a:r>
            <a:endParaRPr lang="en-US" sz="1400" dirty="0">
              <a:solidFill>
                <a:schemeClr val="bg1"/>
              </a:solidFill>
            </a:endParaRPr>
          </a:p>
          <a:p>
            <a:pPr marL="285750" indent="-285750">
              <a:buFont typeface="Wingdings"/>
              <a:buChar char="ü"/>
            </a:pPr>
            <a:r>
              <a:rPr lang="en-US" sz="1400" dirty="0">
                <a:solidFill>
                  <a:schemeClr val="bg1"/>
                </a:solidFill>
                <a:ea typeface="+mn-lt"/>
                <a:cs typeface="+mn-lt"/>
              </a:rPr>
              <a:t>Large Fault memory</a:t>
            </a:r>
            <a:endParaRPr lang="en-US" sz="1400" dirty="0">
              <a:solidFill>
                <a:schemeClr val="bg1"/>
              </a:solidFill>
            </a:endParaRPr>
          </a:p>
          <a:p>
            <a:pPr marL="285750" indent="-285750">
              <a:buFont typeface="Wingdings"/>
              <a:buChar char="ü"/>
            </a:pPr>
            <a:r>
              <a:rPr lang="en-US" sz="1400" dirty="0">
                <a:solidFill>
                  <a:schemeClr val="bg1"/>
                </a:solidFill>
                <a:ea typeface="+mn-lt"/>
                <a:cs typeface="+mn-lt"/>
              </a:rPr>
              <a:t>Date and time stamp available ICM450A plus+</a:t>
            </a:r>
          </a:p>
          <a:p>
            <a:pPr marL="285750" indent="-285750">
              <a:buFont typeface="Wingdings"/>
              <a:buChar char="ü"/>
            </a:pPr>
            <a:r>
              <a:rPr lang="en-US" sz="1400" dirty="0">
                <a:solidFill>
                  <a:schemeClr val="bg1"/>
                </a:solidFill>
                <a:ea typeface="+mn-lt"/>
                <a:cs typeface="+mn-lt"/>
              </a:rPr>
              <a:t>English or Spanish menu options</a:t>
            </a:r>
            <a:endParaRPr lang="en-US" sz="1400" dirty="0">
              <a:solidFill>
                <a:schemeClr val="bg1"/>
              </a:solidFill>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b="1" dirty="0">
                <a:solidFill>
                  <a:schemeClr val="bg1"/>
                </a:solidFill>
                <a:ea typeface="+mn-lt"/>
                <a:cs typeface="+mn-lt"/>
              </a:rPr>
              <a:t>Input:</a:t>
            </a:r>
            <a:br>
              <a:rPr lang="en-US" sz="1400" b="1" dirty="0">
                <a:ea typeface="+mn-lt"/>
                <a:cs typeface="+mn-lt"/>
              </a:rPr>
            </a:br>
            <a:r>
              <a:rPr lang="en-US" sz="1400" b="1" dirty="0">
                <a:solidFill>
                  <a:schemeClr val="bg1"/>
                </a:solidFill>
                <a:ea typeface="+mn-lt"/>
                <a:cs typeface="+mn-lt"/>
              </a:rPr>
              <a:t>• </a:t>
            </a:r>
            <a:r>
              <a:rPr lang="en-US" sz="1400" dirty="0">
                <a:solidFill>
                  <a:schemeClr val="bg1"/>
                </a:solidFill>
                <a:ea typeface="+mn-lt"/>
                <a:cs typeface="+mn-lt"/>
              </a:rPr>
              <a:t>Voltage Range: Universal 190 – 600 VAC</a:t>
            </a:r>
            <a:br>
              <a:rPr lang="en-US" sz="1400" dirty="0">
                <a:ea typeface="+mn-lt"/>
                <a:cs typeface="+mn-lt"/>
              </a:rPr>
            </a:br>
            <a:r>
              <a:rPr lang="en-US" sz="1400" dirty="0">
                <a:solidFill>
                  <a:schemeClr val="bg1"/>
                </a:solidFill>
                <a:ea typeface="+mn-lt"/>
                <a:cs typeface="+mn-lt"/>
              </a:rPr>
              <a:t>• Control Voltage: 18 – 240 VAC</a:t>
            </a:r>
            <a:endParaRPr lang="en-US" sz="1400" dirty="0">
              <a:solidFill>
                <a:schemeClr val="bg1"/>
              </a:solidFill>
            </a:endParaRPr>
          </a:p>
          <a:p>
            <a:pPr marL="171450" indent="-171450">
              <a:buFont typeface="Wingdings"/>
              <a:buChar char="ü"/>
            </a:pPr>
            <a:r>
              <a:rPr lang="en-US" sz="1400" b="1" dirty="0">
                <a:solidFill>
                  <a:schemeClr val="bg1"/>
                </a:solidFill>
                <a:ea typeface="+mn-lt"/>
                <a:cs typeface="+mn-lt"/>
              </a:rPr>
              <a:t>Output:</a:t>
            </a:r>
            <a:br>
              <a:rPr lang="en-US" sz="1400" b="1" dirty="0">
                <a:ea typeface="+mn-lt"/>
                <a:cs typeface="+mn-lt"/>
              </a:rPr>
            </a:br>
            <a:r>
              <a:rPr lang="en-US" sz="1400" b="1" dirty="0">
                <a:solidFill>
                  <a:schemeClr val="bg1"/>
                </a:solidFill>
                <a:ea typeface="+mn-lt"/>
                <a:cs typeface="+mn-lt"/>
              </a:rPr>
              <a:t>• </a:t>
            </a:r>
            <a:r>
              <a:rPr lang="en-US" sz="1400" dirty="0">
                <a:solidFill>
                  <a:schemeClr val="bg1"/>
                </a:solidFill>
                <a:ea typeface="+mn-lt"/>
                <a:cs typeface="+mn-lt"/>
              </a:rPr>
              <a:t>Type: Relay, SPDT</a:t>
            </a:r>
            <a:br>
              <a:rPr lang="en-US" sz="1400" dirty="0">
                <a:ea typeface="+mn-lt"/>
                <a:cs typeface="+mn-lt"/>
              </a:rPr>
            </a:br>
            <a:r>
              <a:rPr lang="en-US" sz="1400" dirty="0">
                <a:solidFill>
                  <a:schemeClr val="bg1"/>
                </a:solidFill>
                <a:ea typeface="+mn-lt"/>
                <a:cs typeface="+mn-lt"/>
              </a:rPr>
              <a:t>• Voltage Range: 277 VAC @ 10A maximum</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D03182CC-0FB3-B6E9-A3EC-C2D82278C077}"/>
              </a:ext>
            </a:extLst>
          </p:cNvPr>
          <p:cNvPicPr>
            <a:picLocks noChangeAspect="1"/>
          </p:cNvPicPr>
          <p:nvPr/>
        </p:nvPicPr>
        <p:blipFill>
          <a:blip r:embed="rId4"/>
          <a:stretch>
            <a:fillRect/>
          </a:stretch>
        </p:blipFill>
        <p:spPr>
          <a:xfrm>
            <a:off x="458160" y="74640"/>
            <a:ext cx="1946229" cy="613281"/>
          </a:xfrm>
          <a:prstGeom prst="rect">
            <a:avLst/>
          </a:prstGeom>
        </p:spPr>
      </p:pic>
      <p:pic>
        <p:nvPicPr>
          <p:cNvPr id="2" name="Picture 1" descr="A close up of a device&#10;&#10;AI-generated content may be incorrect.">
            <a:extLst>
              <a:ext uri="{FF2B5EF4-FFF2-40B4-BE49-F238E27FC236}">
                <a16:creationId xmlns:a16="http://schemas.microsoft.com/office/drawing/2014/main" id="{C657C527-4A55-336B-9F9B-98178BA88395}"/>
              </a:ext>
            </a:extLst>
          </p:cNvPr>
          <p:cNvPicPr>
            <a:picLocks noChangeAspect="1"/>
          </p:cNvPicPr>
          <p:nvPr/>
        </p:nvPicPr>
        <p:blipFill>
          <a:blip r:embed="rId5"/>
          <a:stretch>
            <a:fillRect/>
          </a:stretch>
        </p:blipFill>
        <p:spPr>
          <a:xfrm>
            <a:off x="5641278" y="4067215"/>
            <a:ext cx="2167082" cy="2205150"/>
          </a:xfrm>
          <a:prstGeom prst="rect">
            <a:avLst/>
          </a:prstGeom>
        </p:spPr>
      </p:pic>
      <p:pic>
        <p:nvPicPr>
          <p:cNvPr id="3" name="Picture 2" descr="A diagram of a contactor and a contactor&#10;&#10;AI-generated content may be incorrect.">
            <a:extLst>
              <a:ext uri="{FF2B5EF4-FFF2-40B4-BE49-F238E27FC236}">
                <a16:creationId xmlns:a16="http://schemas.microsoft.com/office/drawing/2014/main" id="{C168BC2C-884D-81F7-43EB-46C2D1D250A8}"/>
              </a:ext>
            </a:extLst>
          </p:cNvPr>
          <p:cNvPicPr>
            <a:picLocks noChangeAspect="1"/>
          </p:cNvPicPr>
          <p:nvPr/>
        </p:nvPicPr>
        <p:blipFill>
          <a:blip r:embed="rId6"/>
          <a:srcRect l="49938" r="4843"/>
          <a:stretch>
            <a:fillRect/>
          </a:stretch>
        </p:blipFill>
        <p:spPr>
          <a:xfrm>
            <a:off x="5926981" y="1219127"/>
            <a:ext cx="1769101" cy="2587218"/>
          </a:xfrm>
          <a:prstGeom prst="rect">
            <a:avLst/>
          </a:prstGeom>
        </p:spPr>
      </p:pic>
      <p:sp>
        <p:nvSpPr>
          <p:cNvPr id="4" name="TextBox 3">
            <a:extLst>
              <a:ext uri="{FF2B5EF4-FFF2-40B4-BE49-F238E27FC236}">
                <a16:creationId xmlns:a16="http://schemas.microsoft.com/office/drawing/2014/main" id="{B9EEFACE-F060-C7FC-0194-60F1C42278EA}"/>
              </a:ext>
            </a:extLst>
          </p:cNvPr>
          <p:cNvSpPr txBox="1"/>
          <p:nvPr/>
        </p:nvSpPr>
        <p:spPr>
          <a:xfrm>
            <a:off x="8047990" y="5218451"/>
            <a:ext cx="368533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t>ICM 450A Plus+ Additional Features</a:t>
            </a:r>
          </a:p>
          <a:p>
            <a:pPr marL="285750" indent="-285750">
              <a:buFont typeface="Arial"/>
              <a:buChar char="•"/>
            </a:pPr>
            <a:r>
              <a:rPr lang="en-US" sz="1400"/>
              <a:t>Realtime clock for date and time stamp on recorded faults</a:t>
            </a:r>
          </a:p>
          <a:p>
            <a:pPr marL="285750" indent="-285750">
              <a:buFont typeface="Arial"/>
              <a:buChar char="•"/>
            </a:pPr>
            <a:r>
              <a:rPr lang="en-US" sz="1400"/>
              <a:t>MODBUS  RS-485  communication  </a:t>
            </a:r>
          </a:p>
        </p:txBody>
      </p:sp>
      <p:pic>
        <p:nvPicPr>
          <p:cNvPr id="6" name="Picture 5" descr="A white and blue tool&#10;&#10;Description automatically generated">
            <a:extLst>
              <a:ext uri="{FF2B5EF4-FFF2-40B4-BE49-F238E27FC236}">
                <a16:creationId xmlns:a16="http://schemas.microsoft.com/office/drawing/2014/main" id="{26B9B8E9-3118-CCAA-901F-817671BC04ED}"/>
              </a:ext>
            </a:extLst>
          </p:cNvPr>
          <p:cNvPicPr>
            <a:picLocks noChangeAspect="1"/>
          </p:cNvPicPr>
          <p:nvPr/>
        </p:nvPicPr>
        <p:blipFill>
          <a:blip r:embed="rId7"/>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C0F7E545-61A2-2E01-39D8-1EE68C84BFA4}"/>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92E6EDBA-5397-993F-DE8C-76FD58B84A28}"/>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E7435C7E-59F9-BDF5-B96E-2673DA8D9679}"/>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66D3B87-F019-8496-972E-5B531D96252A}"/>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98DFD4DF-6EBF-7D63-EE75-8F44935EF7E7}"/>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1A27A7D2-A2E5-77ED-61D0-2D7BC9BA4B56}"/>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61C6F347-2F9D-1338-C7D5-1A3C82D310DB}"/>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5FF96D28-C9BB-BAC0-810A-30B50D0CEB6E}"/>
              </a:ext>
            </a:extLst>
          </p:cNvPr>
          <p:cNvSpPr txBox="1"/>
          <p:nvPr/>
        </p:nvSpPr>
        <p:spPr>
          <a:xfrm>
            <a:off x="129494" y="1467032"/>
            <a:ext cx="5863970" cy="5016758"/>
          </a:xfrm>
          <a:prstGeom prst="rect">
            <a:avLst/>
          </a:prstGeom>
          <a:noFill/>
        </p:spPr>
        <p:txBody>
          <a:bodyPr wrap="square" lIns="91440" tIns="45720" rIns="91440" bIns="45720" rtlCol="0" anchor="t">
            <a:spAutoFit/>
          </a:bodyPr>
          <a:lstStyle/>
          <a:p>
            <a:endParaRPr lang="en-US" b="1" dirty="0">
              <a:ea typeface="DM Sans"/>
              <a:cs typeface="DM Sans"/>
              <a:sym typeface="DM Sans"/>
            </a:endParaRPr>
          </a:p>
          <a:p>
            <a:r>
              <a:rPr lang="en-US" sz="1600" b="1" dirty="0">
                <a:ea typeface="DM Sans"/>
                <a:cs typeface="DM Sans"/>
                <a:sym typeface="DM Sans"/>
              </a:rPr>
              <a:t>Why do we need Three Phase Voltage Monitors?</a:t>
            </a:r>
            <a:endParaRPr lang="en-US" sz="1600" dirty="0"/>
          </a:p>
          <a:p>
            <a:pPr marL="285750" indent="-285750">
              <a:buFont typeface="Arial" panose="020B0604020202020204" pitchFamily="34" charset="0"/>
              <a:buChar char="•"/>
            </a:pPr>
            <a:r>
              <a:rPr lang="en-US" sz="1400" dirty="0">
                <a:ea typeface="DM Sans"/>
                <a:cs typeface="DM Sans"/>
              </a:rPr>
              <a:t>Frequently, industrial sites have dirty power or power interruptions that can cause expensive three phase equipment to fail or become damaged.</a:t>
            </a:r>
          </a:p>
          <a:p>
            <a:pPr marL="285750" indent="-285750">
              <a:buFont typeface="Arial" panose="020B0604020202020204" pitchFamily="34" charset="0"/>
              <a:buChar char="•"/>
            </a:pPr>
            <a:r>
              <a:rPr lang="en-US" sz="1400" dirty="0">
                <a:ea typeface="DM Sans"/>
                <a:cs typeface="DM Sans"/>
              </a:rPr>
              <a:t>Often with three phase, the cause of these failures is not determinable.</a:t>
            </a:r>
          </a:p>
          <a:p>
            <a:pPr marL="285750" indent="-285750">
              <a:buFont typeface="Arial" panose="020B0604020202020204" pitchFamily="34" charset="0"/>
              <a:buChar char="•"/>
            </a:pPr>
            <a:r>
              <a:rPr lang="en-US" sz="1400" dirty="0">
                <a:ea typeface="DM Sans"/>
                <a:cs typeface="DM Sans"/>
              </a:rPr>
              <a:t>ICM</a:t>
            </a:r>
            <a:r>
              <a:rPr lang="en-US" sz="1400" dirty="0">
                <a:ea typeface="DM Sans"/>
                <a:cs typeface="DM Sans"/>
                <a:sym typeface="DM Sans"/>
              </a:rPr>
              <a:t> controls has the solution with our Three Phase Voltage Monitor! </a:t>
            </a:r>
            <a:endParaRPr lang="en-US" sz="1400" dirty="0">
              <a:ea typeface="DM Sans"/>
              <a:cs typeface="DM Sans"/>
            </a:endParaRPr>
          </a:p>
          <a:p>
            <a:r>
              <a:rPr lang="en-US" sz="1600" b="1" dirty="0">
                <a:ea typeface="DM Sans"/>
                <a:cs typeface="DM Sans"/>
                <a:sym typeface="DM Sans"/>
              </a:rPr>
              <a:t>The value of the ICM controls Three Phase Monitor</a:t>
            </a:r>
            <a:endParaRPr lang="en-US" sz="1600" dirty="0">
              <a:ea typeface="DM Sans"/>
              <a:cs typeface="DM Sans"/>
            </a:endParaRPr>
          </a:p>
          <a:p>
            <a:pPr marL="285750" indent="-285750">
              <a:buFont typeface="Arial" panose="020B0604020202020204" pitchFamily="34" charset="0"/>
              <a:buChar char="•"/>
            </a:pPr>
            <a:r>
              <a:rPr lang="en-US" sz="1400" dirty="0"/>
              <a:t>User-friendly layout with customizable parameters</a:t>
            </a:r>
          </a:p>
          <a:p>
            <a:pPr marL="285750" indent="-285750">
              <a:buFont typeface="Arial" panose="020B0604020202020204" pitchFamily="34" charset="0"/>
              <a:buChar char="•"/>
            </a:pPr>
            <a:r>
              <a:rPr lang="en-US" sz="1400" dirty="0"/>
              <a:t>Backlit display makes for easy adjustments in low light conditions</a:t>
            </a:r>
            <a:endParaRPr lang="en-US" dirty="0"/>
          </a:p>
          <a:p>
            <a:pPr marL="285750" indent="-285750">
              <a:buFont typeface="Arial" panose="020B0604020202020204" pitchFamily="34" charset="0"/>
              <a:buChar char="•"/>
            </a:pPr>
            <a:r>
              <a:rPr lang="en-US" sz="1400" dirty="0"/>
              <a:t>¼" quick connects allow for a safe and easy connection</a:t>
            </a:r>
            <a:endParaRPr lang="en-US" dirty="0"/>
          </a:p>
          <a:p>
            <a:pPr marL="285750" indent="-285750">
              <a:buFont typeface="Arial" panose="020B0604020202020204" pitchFamily="34" charset="0"/>
              <a:buChar char="•"/>
            </a:pPr>
            <a:r>
              <a:rPr lang="en-US" sz="1400" dirty="0"/>
              <a:t>ICM450A+ offers date and time stamp capability for troubleshooting fault occurrences</a:t>
            </a:r>
          </a:p>
          <a:p>
            <a:pPr marL="285750" indent="-285750">
              <a:buFont typeface="Arial" panose="020B0604020202020204" pitchFamily="34" charset="0"/>
              <a:buChar char="•"/>
            </a:pPr>
            <a:r>
              <a:rPr lang="en-US" sz="1400" dirty="0"/>
              <a:t>Modbus RS485 communications port for applications with building management systems</a:t>
            </a:r>
            <a:endParaRPr lang="en-US" dirty="0"/>
          </a:p>
          <a:p>
            <a:r>
              <a:rPr lang="en-US" b="1" dirty="0"/>
              <a:t> </a:t>
            </a:r>
            <a:r>
              <a:rPr lang="en-US" sz="1600" b="1" dirty="0"/>
              <a:t>Operation</a:t>
            </a:r>
          </a:p>
          <a:p>
            <a:pPr marL="285750" indent="-285750">
              <a:buFont typeface="Arial" panose="020B0604020202020204" pitchFamily="34" charset="0"/>
              <a:buChar char="•"/>
            </a:pPr>
            <a:r>
              <a:rPr lang="en-US" sz="1400" dirty="0"/>
              <a:t>The ICM450A monitors for </a:t>
            </a:r>
            <a:r>
              <a:rPr lang="en-US" sz="1400" dirty="0">
                <a:ea typeface="+mn-lt"/>
                <a:cs typeface="+mn-lt"/>
              </a:rPr>
              <a:t>phase unbalance, over/under voltage, phase loss, and phase reversal.</a:t>
            </a:r>
          </a:p>
          <a:p>
            <a:pPr marL="285750" indent="-285750">
              <a:buFont typeface="Arial" panose="020B0604020202020204" pitchFamily="34" charset="0"/>
              <a:buChar char="•"/>
            </a:pPr>
            <a:r>
              <a:rPr lang="en-US" sz="1400" dirty="0">
                <a:ea typeface="+mn-lt"/>
                <a:cs typeface="+mn-lt"/>
              </a:rPr>
              <a:t>When these fault conditions are detected, the control opens an internal dry contact relay that can be connected to control voltage or coil voltage to protect the load.</a:t>
            </a:r>
          </a:p>
        </p:txBody>
      </p:sp>
      <p:grpSp>
        <p:nvGrpSpPr>
          <p:cNvPr id="38" name="Group 37">
            <a:extLst>
              <a:ext uri="{FF2B5EF4-FFF2-40B4-BE49-F238E27FC236}">
                <a16:creationId xmlns:a16="http://schemas.microsoft.com/office/drawing/2014/main" id="{81621AD2-9505-63A7-BE67-E677B5336F80}"/>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26ED9C87-1903-8EEB-4417-0B640D71B211}"/>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46F5A69F-3BBA-1258-A8A4-1509E3E4A063}"/>
                </a:ext>
              </a:extLst>
            </p:cNvPr>
            <p:cNvPicPr>
              <a:picLocks noChangeAspect="1"/>
            </p:cNvPicPr>
            <p:nvPr/>
          </p:nvPicPr>
          <p:blipFill>
            <a:blip r:embed="rId8"/>
            <a:stretch>
              <a:fillRect/>
            </a:stretch>
          </p:blipFill>
          <p:spPr>
            <a:xfrm>
              <a:off x="11028816" y="113925"/>
              <a:ext cx="988032" cy="687578"/>
            </a:xfrm>
            <a:prstGeom prst="rect">
              <a:avLst/>
            </a:prstGeom>
            <a:ln>
              <a:noFill/>
            </a:ln>
          </p:spPr>
        </p:pic>
      </p:grpSp>
    </p:spTree>
    <p:extLst>
      <p:ext uri="{BB962C8B-B14F-4D97-AF65-F5344CB8AC3E}">
        <p14:creationId xmlns:p14="http://schemas.microsoft.com/office/powerpoint/2010/main" val="16884958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C6F85-5CAA-9803-9913-E1DE51164894}"/>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D6BE9857-B535-D0C5-0CA8-D5269014D725}"/>
              </a:ext>
            </a:extLst>
          </p:cNvPr>
          <p:cNvSpPr/>
          <p:nvPr/>
        </p:nvSpPr>
        <p:spPr>
          <a:xfrm rot="10800000">
            <a:off x="7810789" y="-15284"/>
            <a:ext cx="4379653" cy="5655125"/>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69EC685-ACEF-F3D0-E521-BC8AF7CF3ABB}"/>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B890EF99-9E85-45C9-BAC4-831DD4F29F78}"/>
              </a:ext>
            </a:extLst>
          </p:cNvPr>
          <p:cNvSpPr txBox="1">
            <a:spLocks/>
          </p:cNvSpPr>
          <p:nvPr/>
        </p:nvSpPr>
        <p:spPr>
          <a:xfrm>
            <a:off x="159103" y="663180"/>
            <a:ext cx="5779501" cy="1397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rgbClr val="2D3750"/>
                </a:solidFill>
                <a:latin typeface="Aptos ExtraBold"/>
              </a:rPr>
              <a:t>3VMS – Three-Phase Voltage Monitor and Surge Protector</a:t>
            </a:r>
          </a:p>
        </p:txBody>
      </p:sp>
      <p:sp>
        <p:nvSpPr>
          <p:cNvPr id="48" name="TextBox 12">
            <a:extLst>
              <a:ext uri="{FF2B5EF4-FFF2-40B4-BE49-F238E27FC236}">
                <a16:creationId xmlns:a16="http://schemas.microsoft.com/office/drawing/2014/main" id="{C0B7DA59-2721-B06F-845C-DAD10C46FD67}"/>
              </a:ext>
            </a:extLst>
          </p:cNvPr>
          <p:cNvSpPr txBox="1"/>
          <p:nvPr/>
        </p:nvSpPr>
        <p:spPr>
          <a:xfrm>
            <a:off x="8052724" y="212051"/>
            <a:ext cx="3765405" cy="5327099"/>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ea typeface="DM Sans Bold"/>
                <a:cs typeface="DM Sans Bold"/>
                <a:sym typeface="DM Sans Bold"/>
              </a:rPr>
              <a:t>FEATURES:</a:t>
            </a:r>
            <a:endParaRPr lang="en-US" sz="1600" b="1" dirty="0">
              <a:solidFill>
                <a:srgbClr val="3CA1D5"/>
              </a:solidFill>
              <a:ea typeface="DM Sans Bold"/>
              <a:cs typeface="DM Sans Bold"/>
            </a:endParaRPr>
          </a:p>
          <a:p>
            <a:pPr marL="285750" indent="-285750">
              <a:buFont typeface="Wingdings"/>
              <a:buChar char="ü"/>
            </a:pPr>
            <a:r>
              <a:rPr lang="en-US" sz="1400" dirty="0">
                <a:solidFill>
                  <a:schemeClr val="bg1"/>
                </a:solidFill>
                <a:ea typeface="+mn-lt"/>
                <a:cs typeface="+mn-lt"/>
              </a:rPr>
              <a:t>All components pre-wired for 208/240 volts </a:t>
            </a:r>
          </a:p>
          <a:p>
            <a:pPr marL="285750" indent="-285750">
              <a:buFont typeface="Wingdings"/>
              <a:buChar char="ü"/>
            </a:pPr>
            <a:r>
              <a:rPr lang="en-US" sz="1400" dirty="0">
                <a:solidFill>
                  <a:schemeClr val="bg1"/>
                </a:solidFill>
                <a:ea typeface="+mn-lt"/>
                <a:cs typeface="+mn-lt"/>
              </a:rPr>
              <a:t>Modular design with field replaceable components </a:t>
            </a:r>
          </a:p>
          <a:p>
            <a:pPr marL="285750" indent="-285750">
              <a:buFont typeface="Wingdings"/>
              <a:buChar char="ü"/>
            </a:pPr>
            <a:r>
              <a:rPr lang="en-US" sz="1400" dirty="0">
                <a:solidFill>
                  <a:schemeClr val="bg1"/>
                </a:solidFill>
                <a:ea typeface="+mn-lt"/>
                <a:cs typeface="+mn-lt"/>
              </a:rPr>
              <a:t>Field programmable voltage monitor with backlit LCD display and a large fault history </a:t>
            </a:r>
          </a:p>
          <a:p>
            <a:pPr marL="285750" indent="-285750">
              <a:buFont typeface="Wingdings"/>
              <a:buChar char="ü"/>
            </a:pPr>
            <a:r>
              <a:rPr lang="en-US" sz="1400" dirty="0">
                <a:solidFill>
                  <a:schemeClr val="bg1"/>
                </a:solidFill>
                <a:ea typeface="+mn-lt"/>
                <a:cs typeface="+mn-lt"/>
              </a:rPr>
              <a:t>Protects against over and under voltage, phase loss, phase reversal, phase unbalance and rapid short cycling </a:t>
            </a:r>
          </a:p>
          <a:p>
            <a:pPr marL="285750" indent="-285750">
              <a:buFont typeface="Wingdings"/>
              <a:buChar char="ü"/>
            </a:pPr>
            <a:r>
              <a:rPr lang="en-US" sz="1400" dirty="0">
                <a:solidFill>
                  <a:schemeClr val="bg1"/>
                </a:solidFill>
                <a:ea typeface="+mn-lt"/>
                <a:cs typeface="+mn-lt"/>
              </a:rPr>
              <a:t>Separate 40amp contactor, fully disconnects from the service </a:t>
            </a:r>
          </a:p>
          <a:p>
            <a:pPr marL="285750" indent="-285750">
              <a:buFont typeface="Wingdings"/>
              <a:buChar char="ü"/>
            </a:pPr>
            <a:r>
              <a:rPr lang="en-US" sz="1400" dirty="0">
                <a:solidFill>
                  <a:schemeClr val="bg1"/>
                </a:solidFill>
                <a:ea typeface="+mn-lt"/>
                <a:cs typeface="+mn-lt"/>
              </a:rPr>
              <a:t>Superior TMOV technology provides safe and reliable surge protection, up to 150 kA max surge event</a:t>
            </a:r>
            <a:endParaRPr lang="en-US" sz="1400" dirty="0">
              <a:solidFill>
                <a:schemeClr val="bg1"/>
              </a:solidFill>
              <a:ea typeface="DM Sans Bold"/>
              <a:cs typeface="DM Sans Bold"/>
            </a:endParaRPr>
          </a:p>
          <a:p>
            <a:pPr marL="285750" indent="-285750">
              <a:buFont typeface="Wingdings"/>
              <a:buChar char="ü"/>
            </a:pPr>
            <a:endParaRPr lang="en-US" sz="1200">
              <a:solidFill>
                <a:schemeClr val="bg1"/>
              </a:solidFill>
              <a:ea typeface="DM Sans Bold"/>
              <a:cs typeface="DM Sans Bold"/>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dirty="0">
                <a:solidFill>
                  <a:schemeClr val="bg1"/>
                </a:solidFill>
                <a:ea typeface="+mn-lt"/>
                <a:cs typeface="+mn-lt"/>
              </a:rPr>
              <a:t>  </a:t>
            </a:r>
            <a:r>
              <a:rPr lang="en-US" sz="1400" b="1" dirty="0">
                <a:solidFill>
                  <a:schemeClr val="bg1"/>
                </a:solidFill>
                <a:ea typeface="+mn-lt"/>
                <a:cs typeface="+mn-lt"/>
              </a:rPr>
              <a:t>Inputs: </a:t>
            </a:r>
          </a:p>
          <a:p>
            <a:r>
              <a:rPr lang="en-US" sz="1400" dirty="0">
                <a:solidFill>
                  <a:schemeClr val="bg1"/>
                </a:solidFill>
                <a:ea typeface="+mn-lt"/>
                <a:cs typeface="+mn-lt"/>
              </a:rPr>
              <a:t>       Line voltage: 208/240 VAC </a:t>
            </a:r>
          </a:p>
          <a:p>
            <a:r>
              <a:rPr lang="en-US" sz="1400" dirty="0">
                <a:solidFill>
                  <a:schemeClr val="bg1"/>
                </a:solidFill>
                <a:ea typeface="+mn-lt"/>
                <a:cs typeface="+mn-lt"/>
              </a:rPr>
              <a:t>       Frequency: 50/60 Hz </a:t>
            </a:r>
          </a:p>
          <a:p>
            <a:pPr marL="171450" indent="-171450">
              <a:buFont typeface="Wingdings"/>
              <a:buChar char="ü"/>
            </a:pPr>
            <a:r>
              <a:rPr lang="en-US" sz="1400" b="1" dirty="0">
                <a:solidFill>
                  <a:schemeClr val="bg1"/>
                </a:solidFill>
                <a:ea typeface="+mn-lt"/>
                <a:cs typeface="+mn-lt"/>
              </a:rPr>
              <a:t>Outputs: </a:t>
            </a:r>
            <a:endParaRPr lang="en-US" sz="1400" b="1" dirty="0">
              <a:solidFill>
                <a:schemeClr val="bg1"/>
              </a:solidFill>
            </a:endParaRPr>
          </a:p>
          <a:p>
            <a:r>
              <a:rPr lang="en-US" sz="1400" dirty="0">
                <a:solidFill>
                  <a:schemeClr val="bg1"/>
                </a:solidFill>
                <a:ea typeface="+mn-lt"/>
                <a:cs typeface="+mn-lt"/>
              </a:rPr>
              <a:t>       Type: Relay, SPDT </a:t>
            </a:r>
          </a:p>
          <a:p>
            <a:r>
              <a:rPr lang="en-US" sz="1400" dirty="0">
                <a:solidFill>
                  <a:schemeClr val="bg1"/>
                </a:solidFill>
                <a:ea typeface="+mn-lt"/>
                <a:cs typeface="+mn-lt"/>
              </a:rPr>
              <a:t>       2-Pole contact ratings: 40A, 208/240VAC</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CDAC319C-1AD3-8420-DCFA-2BB2B72955DC}"/>
              </a:ext>
            </a:extLst>
          </p:cNvPr>
          <p:cNvPicPr>
            <a:picLocks noChangeAspect="1"/>
          </p:cNvPicPr>
          <p:nvPr/>
        </p:nvPicPr>
        <p:blipFill>
          <a:blip r:embed="rId4"/>
          <a:stretch>
            <a:fillRect/>
          </a:stretch>
        </p:blipFill>
        <p:spPr>
          <a:xfrm>
            <a:off x="205747" y="1508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94947181-C744-5F87-0F02-96308F44CD57}"/>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E92D888A-FAFF-6315-AD45-90A21B7EBB85}"/>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792183A4-B99E-E4A3-42DB-16B1F840680A}"/>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9BD8DDEE-45E3-8899-892A-04DDA63F0FD6}"/>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576677C2-AF2B-D382-EBFD-0018E5717566}"/>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A2A08168-1B96-BCC0-BA4A-845A170D905C}"/>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75251ED8-E005-C39D-BB46-A58D8E324458}"/>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7AF6E78F-B843-37DF-3CB7-032AD628BF67}"/>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A6A98AF1-0CF1-257C-1F4F-88B7E32D36D7}"/>
              </a:ext>
            </a:extLst>
          </p:cNvPr>
          <p:cNvSpPr txBox="1"/>
          <p:nvPr/>
        </p:nvSpPr>
        <p:spPr>
          <a:xfrm>
            <a:off x="223675" y="1828036"/>
            <a:ext cx="7469204" cy="5056553"/>
          </a:xfrm>
          <a:prstGeom prst="rect">
            <a:avLst/>
          </a:prstGeom>
          <a:noFill/>
        </p:spPr>
        <p:txBody>
          <a:bodyPr wrap="square" lIns="91440" tIns="45720" rIns="91440" bIns="45720" rtlCol="0" anchor="t">
            <a:spAutoFit/>
          </a:bodyPr>
          <a:lstStyle/>
          <a:p>
            <a:r>
              <a:rPr lang="en-US" sz="1600" b="1" dirty="0">
                <a:ea typeface="DM Sans"/>
                <a:cs typeface="DM Sans"/>
                <a:sym typeface="DM Sans"/>
              </a:rPr>
              <a:t>Why do I need the 3VMS?</a:t>
            </a:r>
            <a:endParaRPr lang="en-US" sz="1600" dirty="0"/>
          </a:p>
          <a:p>
            <a:pPr marL="285750" indent="-285750">
              <a:buFont typeface="Arial" panose="020B0604020202020204" pitchFamily="34" charset="0"/>
              <a:buChar char="•"/>
            </a:pPr>
            <a:r>
              <a:rPr lang="en-US" sz="1200" dirty="0">
                <a:ea typeface="DM Sans"/>
                <a:cs typeface="DM Sans"/>
              </a:rPr>
              <a:t>Frequently, industrial sites have dirty power or power interruptions that can cause expensive three-phase equipment to fail or become damaged.</a:t>
            </a:r>
          </a:p>
          <a:p>
            <a:pPr marL="285750" indent="-285750">
              <a:buFont typeface="Arial" panose="020B0604020202020204" pitchFamily="34" charset="0"/>
              <a:buChar char="•"/>
            </a:pPr>
            <a:r>
              <a:rPr lang="en-US" sz="1200" dirty="0">
                <a:ea typeface="DM Sans"/>
                <a:cs typeface="DM Sans"/>
              </a:rPr>
              <a:t>Three-phase voltage is unique in that several adverse voltage conditions could lead to equipment failure</a:t>
            </a:r>
          </a:p>
          <a:p>
            <a:pPr marL="285750" indent="-285750">
              <a:buFont typeface="Arial" panose="020B0604020202020204" pitchFamily="34" charset="0"/>
              <a:buChar char="•"/>
            </a:pPr>
            <a:r>
              <a:rPr lang="en-US" sz="1200" dirty="0">
                <a:ea typeface="DM Sans"/>
                <a:cs typeface="DM Sans"/>
              </a:rPr>
              <a:t>Any connected load is susceptible to surges, over/under voltage conditions, phase loss, phase reversal, and phase unbalance.</a:t>
            </a:r>
          </a:p>
          <a:p>
            <a:pPr marL="285750" indent="-285750">
              <a:buFont typeface="Arial" panose="020B0604020202020204" pitchFamily="34" charset="0"/>
              <a:buChar char="•"/>
            </a:pPr>
            <a:r>
              <a:rPr lang="en-US" sz="1200" dirty="0">
                <a:ea typeface="DM Sans"/>
                <a:cs typeface="DM Sans"/>
              </a:rPr>
              <a:t>The 3VMS protects against all these conditions in a simple pre-wired package</a:t>
            </a:r>
          </a:p>
          <a:p>
            <a:pPr marL="285750" indent="-285750">
              <a:buFont typeface="Arial" panose="020B0604020202020204" pitchFamily="34" charset="0"/>
              <a:buChar char="•"/>
            </a:pPr>
            <a:endParaRPr lang="en-US" sz="1200" dirty="0">
              <a:ea typeface="DM Sans"/>
              <a:cs typeface="DM Sans"/>
            </a:endParaRPr>
          </a:p>
          <a:p>
            <a:r>
              <a:rPr lang="en-US" sz="1600" b="1" dirty="0">
                <a:ea typeface="DM Sans"/>
                <a:cs typeface="DM Sans"/>
              </a:rPr>
              <a:t>Why choose the 3VMS?</a:t>
            </a:r>
          </a:p>
          <a:p>
            <a:pPr marL="285750" indent="-285750">
              <a:buFont typeface="Arial" panose="020B0604020202020204" pitchFamily="34" charset="0"/>
              <a:buChar char="•"/>
            </a:pPr>
            <a:r>
              <a:rPr lang="en-US" sz="1200" dirty="0">
                <a:ea typeface="+mn-lt"/>
                <a:cs typeface="+mn-lt"/>
              </a:rPr>
              <a:t>The 3VMS combines the benefits of the top selling ICM450A programmable 3-phase line voltage monitor and a high end ICM530 three-phase surge protective device into one easy-to-install solution. </a:t>
            </a:r>
          </a:p>
          <a:p>
            <a:pPr marL="285750" indent="-285750">
              <a:buFont typeface="Arial" panose="020B0604020202020204" pitchFamily="34" charset="0"/>
              <a:buChar char="•"/>
            </a:pPr>
            <a:r>
              <a:rPr lang="en-US" sz="1200" dirty="0"/>
              <a:t>Individual components are easily replaceable and the 3VMS comes prewired  for easy installation</a:t>
            </a:r>
          </a:p>
          <a:p>
            <a:pPr marL="285750" indent="-285750">
              <a:buFont typeface="Arial" panose="020B0604020202020204" pitchFamily="34" charset="0"/>
              <a:buChar char="•"/>
            </a:pPr>
            <a:r>
              <a:rPr lang="en-US" sz="1200" dirty="0"/>
              <a:t>Includes a 40-Amp contactor to handle inductive loads better than  block style relays</a:t>
            </a:r>
          </a:p>
          <a:p>
            <a:pPr marL="285750" indent="-285750">
              <a:buFont typeface="Arial" panose="020B0604020202020204" pitchFamily="34" charset="0"/>
              <a:buChar char="•"/>
            </a:pPr>
            <a:endParaRPr lang="en-US" sz="1200" dirty="0"/>
          </a:p>
          <a:p>
            <a:r>
              <a:rPr lang="en-US" b="1" dirty="0"/>
              <a:t> </a:t>
            </a:r>
            <a:r>
              <a:rPr lang="en-US" sz="1600" b="1" dirty="0"/>
              <a:t>Operation</a:t>
            </a:r>
          </a:p>
          <a:p>
            <a:pPr marL="285750" indent="-285750">
              <a:buFont typeface="Arial" panose="020B0604020202020204" pitchFamily="34" charset="0"/>
              <a:buChar char="•"/>
            </a:pPr>
            <a:r>
              <a:rPr lang="en-US" sz="1200" dirty="0">
                <a:ea typeface="+mn-lt"/>
                <a:cs typeface="+mn-lt"/>
              </a:rPr>
              <a:t>The 3VMS protects against both power surges and over/ under voltage issues that can cause damage to circuit boards and motors in residential and commercial three-phase 208/240 VAC HVAC/R equipment. </a:t>
            </a:r>
          </a:p>
          <a:p>
            <a:pPr marL="285750" indent="-285750">
              <a:buFont typeface="Arial,Sans-Serif" panose="020B0604020202020204" pitchFamily="34" charset="0"/>
              <a:buChar char="•"/>
            </a:pPr>
            <a:r>
              <a:rPr lang="en-US" sz="1200" dirty="0">
                <a:ea typeface="+mn-lt"/>
                <a:cs typeface="+mn-lt"/>
              </a:rPr>
              <a:t>The ICM450A monitors for phase unbalance, over/under voltage, phase loss, and phase reversal.</a:t>
            </a:r>
          </a:p>
          <a:p>
            <a:pPr marL="285750" indent="-285750">
              <a:buFont typeface="Arial,Sans-Serif" panose="020B0604020202020204" pitchFamily="34" charset="0"/>
              <a:buChar char="•"/>
            </a:pPr>
            <a:r>
              <a:rPr lang="en-US" sz="1200" dirty="0">
                <a:ea typeface="+mn-lt"/>
                <a:cs typeface="+mn-lt"/>
              </a:rPr>
              <a:t>When these fault conditions are detected, the control opens an internal dry contact relay that can be connected to control voltage or coil voltage to protect the load.</a:t>
            </a:r>
            <a:endParaRPr lang="en-US" sz="1200" dirty="0"/>
          </a:p>
          <a:p>
            <a:pPr marL="285750" indent="-285750">
              <a:buFont typeface="Arial,Sans-Serif" panose="020B0604020202020204" pitchFamily="34" charset="0"/>
              <a:buChar char="•"/>
            </a:pPr>
            <a:r>
              <a:rPr lang="en-US" sz="1200" dirty="0">
                <a:ea typeface="+mn-lt"/>
                <a:cs typeface="+mn-lt"/>
              </a:rPr>
              <a:t>The ICM530 will absorb an incoming surge up to 150kA</a:t>
            </a:r>
          </a:p>
          <a:p>
            <a:pPr marL="285750" indent="-285750">
              <a:buFont typeface="Arial,Sans-Serif" panose="020B0604020202020204" pitchFamily="34" charset="0"/>
              <a:buChar char="•"/>
            </a:pPr>
            <a:endParaRPr lang="en-US" sz="1400" dirty="0">
              <a:ea typeface="+mn-lt"/>
              <a:cs typeface="+mn-lt"/>
            </a:endParaRPr>
          </a:p>
          <a:p>
            <a:pPr marL="285750" indent="-285750">
              <a:buFont typeface="Arial" panose="020B0604020202020204" pitchFamily="34" charset="0"/>
              <a:buChar char="•"/>
            </a:pPr>
            <a:endParaRPr lang="en-US" sz="1400" dirty="0">
              <a:ea typeface="+mn-lt"/>
              <a:cs typeface="+mn-lt"/>
            </a:endParaRPr>
          </a:p>
          <a:p>
            <a:pPr marL="285750" indent="-285750">
              <a:buFont typeface="Arial" panose="020B0604020202020204" pitchFamily="34" charset="0"/>
              <a:buChar char="•"/>
            </a:pPr>
            <a:endParaRPr lang="en-US" sz="1400" dirty="0">
              <a:ea typeface="+mn-lt"/>
              <a:cs typeface="+mn-lt"/>
            </a:endParaRPr>
          </a:p>
          <a:p>
            <a:pPr marL="285750" indent="-285750">
              <a:buFont typeface="Arial" panose="020B0604020202020204" pitchFamily="34" charset="0"/>
              <a:buChar char="•"/>
            </a:pPr>
            <a:endParaRPr lang="en-US" sz="1400" dirty="0">
              <a:ea typeface="+mn-lt"/>
              <a:cs typeface="+mn-lt"/>
            </a:endParaRPr>
          </a:p>
        </p:txBody>
      </p:sp>
      <p:grpSp>
        <p:nvGrpSpPr>
          <p:cNvPr id="38" name="Group 37">
            <a:extLst>
              <a:ext uri="{FF2B5EF4-FFF2-40B4-BE49-F238E27FC236}">
                <a16:creationId xmlns:a16="http://schemas.microsoft.com/office/drawing/2014/main" id="{0F376398-EEC6-C2F6-B137-212223E0FDCB}"/>
              </a:ext>
            </a:extLst>
          </p:cNvPr>
          <p:cNvGrpSpPr/>
          <p:nvPr/>
        </p:nvGrpSpPr>
        <p:grpSpPr>
          <a:xfrm>
            <a:off x="10987618" y="22741"/>
            <a:ext cx="1074383" cy="746856"/>
            <a:chOff x="10987618" y="59026"/>
            <a:chExt cx="1074383" cy="746856"/>
          </a:xfrm>
        </p:grpSpPr>
        <p:sp>
          <p:nvSpPr>
            <p:cNvPr id="36" name="Rectangle 35">
              <a:extLst>
                <a:ext uri="{FF2B5EF4-FFF2-40B4-BE49-F238E27FC236}">
                  <a16:creationId xmlns:a16="http://schemas.microsoft.com/office/drawing/2014/main" id="{0791BA86-DA25-9C67-F3CC-589329CAA5A2}"/>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56A27487-E0DF-7CA1-C670-EEBE2D0D83A4}"/>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2" name="Picture 1" descr="An electrical box with a blue electronic device&#10;&#10;AI-generated content may be incorrect.">
            <a:extLst>
              <a:ext uri="{FF2B5EF4-FFF2-40B4-BE49-F238E27FC236}">
                <a16:creationId xmlns:a16="http://schemas.microsoft.com/office/drawing/2014/main" id="{F62AC86D-5E64-965E-0A67-0BF14D6132A7}"/>
              </a:ext>
            </a:extLst>
          </p:cNvPr>
          <p:cNvPicPr>
            <a:picLocks noChangeAspect="1"/>
          </p:cNvPicPr>
          <p:nvPr/>
        </p:nvPicPr>
        <p:blipFill>
          <a:blip r:embed="rId7"/>
          <a:stretch>
            <a:fillRect/>
          </a:stretch>
        </p:blipFill>
        <p:spPr>
          <a:xfrm>
            <a:off x="5494817" y="212102"/>
            <a:ext cx="2060248" cy="1851144"/>
          </a:xfrm>
          <a:prstGeom prst="rect">
            <a:avLst/>
          </a:prstGeom>
        </p:spPr>
      </p:pic>
    </p:spTree>
    <p:extLst>
      <p:ext uri="{BB962C8B-B14F-4D97-AF65-F5344CB8AC3E}">
        <p14:creationId xmlns:p14="http://schemas.microsoft.com/office/powerpoint/2010/main" val="2618063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F3F03-C96D-CB80-72F9-B3A10CE5676D}"/>
            </a:ext>
          </a:extLst>
        </p:cNvPr>
        <p:cNvGrpSpPr/>
        <p:nvPr/>
      </p:nvGrpSpPr>
      <p:grpSpPr>
        <a:xfrm>
          <a:off x="0" y="0"/>
          <a:ext cx="0" cy="0"/>
          <a:chOff x="0" y="0"/>
          <a:chExt cx="0" cy="0"/>
        </a:xfrm>
      </p:grpSpPr>
      <p:sp>
        <p:nvSpPr>
          <p:cNvPr id="42" name="Rectangle 41">
            <a:extLst>
              <a:ext uri="{FF2B5EF4-FFF2-40B4-BE49-F238E27FC236}">
                <a16:creationId xmlns:a16="http://schemas.microsoft.com/office/drawing/2014/main" id="{E2D10837-7061-2333-CDC8-597A1C402873}"/>
              </a:ext>
            </a:extLst>
          </p:cNvPr>
          <p:cNvSpPr/>
          <p:nvPr/>
        </p:nvSpPr>
        <p:spPr>
          <a:xfrm rot="10800000">
            <a:off x="7801537" y="-16270"/>
            <a:ext cx="4379653" cy="4863004"/>
          </a:xfrm>
          <a:prstGeom prst="rect">
            <a:avLst/>
          </a:prstGeom>
          <a:solidFill>
            <a:srgbClr val="2D37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7F75CA3D-8D2F-5373-5AB2-0CC4A5F54FA5}"/>
              </a:ext>
            </a:extLst>
          </p:cNvPr>
          <p:cNvPicPr>
            <a:picLocks noChangeAspect="1"/>
          </p:cNvPicPr>
          <p:nvPr/>
        </p:nvPicPr>
        <p:blipFill>
          <a:blip r:embed="rId3">
            <a:alphaModFix amt="54000"/>
          </a:blip>
          <a:srcRect l="8792" r="758"/>
          <a:stretch/>
        </p:blipFill>
        <p:spPr>
          <a:xfrm rot="5400000">
            <a:off x="3431028" y="-3445055"/>
            <a:ext cx="946304" cy="7808359"/>
          </a:xfrm>
          <a:prstGeom prst="rect">
            <a:avLst/>
          </a:prstGeom>
        </p:spPr>
      </p:pic>
      <p:sp>
        <p:nvSpPr>
          <p:cNvPr id="13" name="Title 1">
            <a:extLst>
              <a:ext uri="{FF2B5EF4-FFF2-40B4-BE49-F238E27FC236}">
                <a16:creationId xmlns:a16="http://schemas.microsoft.com/office/drawing/2014/main" id="{D66905A4-4C2E-B9C2-074C-A6CE30E6E135}"/>
              </a:ext>
            </a:extLst>
          </p:cNvPr>
          <p:cNvSpPr txBox="1">
            <a:spLocks/>
          </p:cNvSpPr>
          <p:nvPr/>
        </p:nvSpPr>
        <p:spPr>
          <a:xfrm>
            <a:off x="128623" y="671373"/>
            <a:ext cx="7489219" cy="9384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rgbClr val="2D3750"/>
                </a:solidFill>
                <a:latin typeface="Aptos ExtraBold"/>
              </a:rPr>
              <a:t>ICM401A and ICM402 - Three Phase Voltage Monitors</a:t>
            </a:r>
            <a:endParaRPr lang="en-US" sz="3200" b="1">
              <a:solidFill>
                <a:srgbClr val="2D3750"/>
              </a:solidFill>
              <a:latin typeface="Aptos ExtraBold" panose="020B0004020202020204" pitchFamily="34" charset="0"/>
            </a:endParaRPr>
          </a:p>
        </p:txBody>
      </p:sp>
      <p:sp>
        <p:nvSpPr>
          <p:cNvPr id="47" name="TextBox 12">
            <a:extLst>
              <a:ext uri="{FF2B5EF4-FFF2-40B4-BE49-F238E27FC236}">
                <a16:creationId xmlns:a16="http://schemas.microsoft.com/office/drawing/2014/main" id="{5B54FD0D-E5D9-C3ED-E3B5-62263565768C}"/>
              </a:ext>
            </a:extLst>
          </p:cNvPr>
          <p:cNvSpPr txBox="1"/>
          <p:nvPr/>
        </p:nvSpPr>
        <p:spPr>
          <a:xfrm>
            <a:off x="8031068" y="3658579"/>
            <a:ext cx="3609267" cy="2295052"/>
          </a:xfrm>
          <a:prstGeom prst="rect">
            <a:avLst/>
          </a:prstGeom>
        </p:spPr>
        <p:txBody>
          <a:bodyPr wrap="square" lIns="0" tIns="0" rIns="0" bIns="0" rtlCol="0" anchor="t">
            <a:spAutoFit/>
          </a:bodyPr>
          <a:lstStyle/>
          <a:p>
            <a:pPr>
              <a:spcBef>
                <a:spcPct val="0"/>
              </a:spcBef>
            </a:pPr>
            <a:r>
              <a:rPr lang="en-US" sz="1600" b="1" dirty="0">
                <a:solidFill>
                  <a:srgbClr val="3CA1D5"/>
                </a:solidFill>
                <a:ea typeface="DM Sans Bold"/>
                <a:cs typeface="DM Sans Bold"/>
                <a:sym typeface="DM Sans Bold"/>
              </a:rPr>
              <a:t>REPLACES:</a:t>
            </a:r>
            <a:endParaRPr lang="en-US" dirty="0"/>
          </a:p>
          <a:p>
            <a:r>
              <a:rPr lang="en-US" sz="1400" dirty="0">
                <a:solidFill>
                  <a:schemeClr val="bg1"/>
                </a:solidFill>
                <a:ea typeface="+mn-lt"/>
                <a:cs typeface="Arial"/>
              </a:rPr>
              <a:t>ICM401A and ICM402: </a:t>
            </a:r>
          </a:p>
          <a:p>
            <a:pPr marL="285750" indent="-285750">
              <a:buFont typeface="Wingdings"/>
              <a:buChar char="ü"/>
            </a:pPr>
            <a:r>
              <a:rPr lang="en-US" sz="1400" b="1" dirty="0">
                <a:solidFill>
                  <a:schemeClr val="bg1"/>
                </a:solidFill>
                <a:ea typeface="+mn-lt"/>
                <a:cs typeface="+mn-lt"/>
              </a:rPr>
              <a:t>Mars:</a:t>
            </a:r>
            <a:r>
              <a:rPr lang="en-US" sz="1400" dirty="0">
                <a:solidFill>
                  <a:schemeClr val="bg1"/>
                </a:solidFill>
                <a:ea typeface="+mn-lt"/>
                <a:cs typeface="+mn-lt"/>
              </a:rPr>
              <a:t> 32536  and </a:t>
            </a:r>
            <a:r>
              <a:rPr lang="en-US" sz="1400" b="1" dirty="0" err="1">
                <a:solidFill>
                  <a:schemeClr val="bg1"/>
                </a:solidFill>
                <a:ea typeface="+mn-lt"/>
                <a:cs typeface="+mn-lt"/>
              </a:rPr>
              <a:t>Supco</a:t>
            </a:r>
            <a:r>
              <a:rPr lang="en-US" sz="1400" b="1" dirty="0">
                <a:solidFill>
                  <a:schemeClr val="bg1"/>
                </a:solidFill>
                <a:ea typeface="+mn-lt"/>
                <a:cs typeface="+mn-lt"/>
              </a:rPr>
              <a:t>:</a:t>
            </a:r>
            <a:r>
              <a:rPr lang="en-US" sz="1400" dirty="0">
                <a:solidFill>
                  <a:schemeClr val="bg1"/>
                </a:solidFill>
                <a:ea typeface="+mn-lt"/>
                <a:cs typeface="+mn-lt"/>
              </a:rPr>
              <a:t> TPMP2</a:t>
            </a:r>
            <a:endParaRPr lang="en-US" sz="1400">
              <a:solidFill>
                <a:schemeClr val="bg1"/>
              </a:solidFill>
              <a:latin typeface="Aptos"/>
              <a:cs typeface="Arial"/>
            </a:endParaRPr>
          </a:p>
          <a:p>
            <a:endParaRPr lang="en-US" sz="1000">
              <a:solidFill>
                <a:schemeClr val="bg1"/>
              </a:solidFill>
            </a:endParaRPr>
          </a:p>
          <a:p>
            <a:pPr>
              <a:spcBef>
                <a:spcPct val="0"/>
              </a:spcBef>
            </a:pPr>
            <a:endParaRPr lang="en-US" sz="1600" b="1">
              <a:solidFill>
                <a:srgbClr val="3CA1D5"/>
              </a:solidFill>
            </a:endParaRPr>
          </a:p>
          <a:p>
            <a:pPr>
              <a:lnSpc>
                <a:spcPts val="5347"/>
              </a:lnSpc>
              <a:spcBef>
                <a:spcPct val="0"/>
              </a:spcBef>
            </a:pPr>
            <a:endParaRPr lang="en-US" sz="1600" b="1">
              <a:solidFill>
                <a:srgbClr val="3CA1D5"/>
              </a:solidFill>
            </a:endParaRPr>
          </a:p>
          <a:p>
            <a:pPr>
              <a:lnSpc>
                <a:spcPts val="5347"/>
              </a:lnSpc>
              <a:spcBef>
                <a:spcPct val="0"/>
              </a:spcBef>
            </a:pPr>
            <a:endParaRPr lang="en-US" sz="800">
              <a:solidFill>
                <a:schemeClr val="bg1"/>
              </a:solidFill>
            </a:endParaRPr>
          </a:p>
        </p:txBody>
      </p:sp>
      <p:sp>
        <p:nvSpPr>
          <p:cNvPr id="48" name="TextBox 12">
            <a:extLst>
              <a:ext uri="{FF2B5EF4-FFF2-40B4-BE49-F238E27FC236}">
                <a16:creationId xmlns:a16="http://schemas.microsoft.com/office/drawing/2014/main" id="{21B691EA-B939-B480-7619-A2E8C49248C0}"/>
              </a:ext>
            </a:extLst>
          </p:cNvPr>
          <p:cNvSpPr txBox="1"/>
          <p:nvPr/>
        </p:nvSpPr>
        <p:spPr>
          <a:xfrm>
            <a:off x="8047744" y="6176"/>
            <a:ext cx="4137382" cy="3634328"/>
          </a:xfrm>
          <a:prstGeom prst="rect">
            <a:avLst/>
          </a:prstGeom>
        </p:spPr>
        <p:txBody>
          <a:bodyPr wrap="square" lIns="0" tIns="0" rIns="0" bIns="0" rtlCol="0" anchor="t">
            <a:spAutoFit/>
          </a:bodyPr>
          <a:lstStyle/>
          <a:p>
            <a:pPr marL="0" lvl="0" indent="0" algn="l">
              <a:lnSpc>
                <a:spcPts val="5347"/>
              </a:lnSpc>
              <a:spcBef>
                <a:spcPct val="0"/>
              </a:spcBef>
            </a:pPr>
            <a:r>
              <a:rPr lang="en-US" sz="1600" b="1" dirty="0">
                <a:solidFill>
                  <a:srgbClr val="3CA1D5"/>
                </a:solidFill>
                <a:ea typeface="DM Sans Bold"/>
                <a:cs typeface="DM Sans Bold"/>
                <a:sym typeface="DM Sans Bold"/>
              </a:rPr>
              <a:t>FEATURES:</a:t>
            </a:r>
          </a:p>
          <a:p>
            <a:pPr marL="285750" indent="-285750">
              <a:buFont typeface="Wingdings"/>
              <a:buChar char="ü"/>
            </a:pPr>
            <a:r>
              <a:rPr lang="en-US" sz="1400" dirty="0">
                <a:solidFill>
                  <a:schemeClr val="bg1"/>
                </a:solidFill>
                <a:ea typeface="+mn-lt"/>
                <a:cs typeface="+mn-lt"/>
              </a:rPr>
              <a:t>Bright LED indicators for ON </a:t>
            </a:r>
          </a:p>
          <a:p>
            <a:r>
              <a:rPr lang="en-US" sz="1400" dirty="0">
                <a:solidFill>
                  <a:schemeClr val="bg1"/>
                </a:solidFill>
                <a:ea typeface="+mn-lt"/>
                <a:cs typeface="+mn-lt"/>
              </a:rPr>
              <a:t>        and FAULT</a:t>
            </a:r>
            <a:endParaRPr lang="en-US" sz="1400" dirty="0">
              <a:solidFill>
                <a:schemeClr val="bg1"/>
              </a:solidFill>
            </a:endParaRPr>
          </a:p>
          <a:p>
            <a:pPr marL="285750" indent="-285750">
              <a:buFont typeface="Wingdings"/>
              <a:buChar char="ü"/>
            </a:pPr>
            <a:r>
              <a:rPr lang="en-US" sz="1400" dirty="0">
                <a:solidFill>
                  <a:schemeClr val="bg1"/>
                </a:solidFill>
                <a:ea typeface="+mn-lt"/>
                <a:cs typeface="+mn-lt"/>
              </a:rPr>
              <a:t>Convenient wiring plugs included</a:t>
            </a:r>
          </a:p>
          <a:p>
            <a:pPr marL="285750" indent="-285750">
              <a:buFont typeface="Wingdings"/>
              <a:buChar char="ü"/>
            </a:pPr>
            <a:r>
              <a:rPr lang="en-US" sz="1400" dirty="0">
                <a:solidFill>
                  <a:schemeClr val="bg1"/>
                </a:solidFill>
                <a:ea typeface="+mn-lt"/>
                <a:cs typeface="+mn-lt"/>
              </a:rPr>
              <a:t>Universal 3-phase input: 190-600 VAC</a:t>
            </a:r>
            <a:endParaRPr lang="en-US" sz="1400" dirty="0">
              <a:solidFill>
                <a:schemeClr val="bg1"/>
              </a:solidFill>
              <a:ea typeface="DM Sans Bold"/>
              <a:cs typeface="DM Sans Bold"/>
            </a:endParaRPr>
          </a:p>
          <a:p>
            <a:pPr marL="285750" indent="-285750">
              <a:buFont typeface="Wingdings"/>
              <a:buChar char="ü"/>
            </a:pPr>
            <a:r>
              <a:rPr lang="en-US" sz="1400" dirty="0">
                <a:solidFill>
                  <a:schemeClr val="bg1"/>
                </a:solidFill>
                <a:ea typeface="+mn-lt"/>
                <a:cs typeface="+mn-lt"/>
              </a:rPr>
              <a:t>Highly reliable passive electronics</a:t>
            </a:r>
            <a:endParaRPr lang="en-US" sz="1400" dirty="0">
              <a:solidFill>
                <a:schemeClr val="bg1"/>
              </a:solidFill>
              <a:ea typeface="DM Sans Bold"/>
              <a:cs typeface="DM Sans Bold"/>
              <a:sym typeface="DM Sans Bold"/>
            </a:endParaRPr>
          </a:p>
          <a:p>
            <a:pPr marL="285750" indent="-285750">
              <a:buFont typeface="Wingdings"/>
              <a:buChar char="ü"/>
            </a:pPr>
            <a:r>
              <a:rPr lang="en-US" sz="1400" dirty="0">
                <a:solidFill>
                  <a:schemeClr val="bg1"/>
                </a:solidFill>
                <a:ea typeface="+mn-lt"/>
                <a:cs typeface="+mn-lt"/>
              </a:rPr>
              <a:t>Patented: U.S. Patent No. 5,337,206</a:t>
            </a:r>
            <a:endParaRPr lang="en-US" sz="1400" dirty="0">
              <a:solidFill>
                <a:schemeClr val="bg1"/>
              </a:solidFill>
              <a:ea typeface="DM Sans Bold"/>
              <a:cs typeface="DM Sans Bold"/>
              <a:sym typeface="DM Sans Bold"/>
            </a:endParaRPr>
          </a:p>
          <a:p>
            <a:pPr marL="0" lvl="0" indent="0" algn="l">
              <a:lnSpc>
                <a:spcPct val="150000"/>
              </a:lnSpc>
              <a:spcBef>
                <a:spcPct val="0"/>
              </a:spcBef>
            </a:pPr>
            <a:r>
              <a:rPr lang="en-US" sz="1600" b="1" dirty="0">
                <a:solidFill>
                  <a:srgbClr val="3CA1D5"/>
                </a:solidFill>
                <a:ea typeface="DM Sans Bold"/>
                <a:cs typeface="DM Sans Bold"/>
                <a:sym typeface="DM Sans Bold"/>
              </a:rPr>
              <a:t>SPECIFICATIONS:</a:t>
            </a:r>
            <a:endParaRPr lang="en-US" sz="1600" b="1" dirty="0">
              <a:solidFill>
                <a:srgbClr val="3CA1D5"/>
              </a:solidFill>
              <a:ea typeface="DM Sans Bold"/>
              <a:cs typeface="DM Sans Bold"/>
            </a:endParaRPr>
          </a:p>
          <a:p>
            <a:pPr marL="171450" indent="-171450">
              <a:buFont typeface="Wingdings"/>
              <a:buChar char="ü"/>
            </a:pPr>
            <a:r>
              <a:rPr lang="en-US" sz="1400" dirty="0">
                <a:solidFill>
                  <a:schemeClr val="bg1"/>
                </a:solidFill>
                <a:ea typeface="+mn-lt"/>
                <a:cs typeface="+mn-lt"/>
              </a:rPr>
              <a:t>Voltage: 190-600 VAC </a:t>
            </a:r>
          </a:p>
          <a:p>
            <a:pPr marL="171450" indent="-171450">
              <a:buFont typeface="Wingdings"/>
              <a:buChar char="ü"/>
            </a:pPr>
            <a:r>
              <a:rPr lang="en-US" sz="1400" dirty="0">
                <a:solidFill>
                  <a:schemeClr val="bg1"/>
                </a:solidFill>
                <a:ea typeface="+mn-lt"/>
                <a:cs typeface="+mn-lt"/>
              </a:rPr>
              <a:t>Frequency: 50/60 Hz </a:t>
            </a:r>
          </a:p>
          <a:p>
            <a:pPr marL="171450" indent="-171450">
              <a:buFont typeface="Wingdings"/>
              <a:buChar char="ü"/>
            </a:pPr>
            <a:r>
              <a:rPr lang="en-US" sz="1400" dirty="0">
                <a:solidFill>
                  <a:schemeClr val="bg1"/>
                </a:solidFill>
                <a:ea typeface="+mn-lt"/>
                <a:cs typeface="+mn-lt"/>
              </a:rPr>
              <a:t>ICM402 Control: 115 or 208/230 VAC </a:t>
            </a:r>
          </a:p>
          <a:p>
            <a:pPr marL="171450" indent="-171450">
              <a:buFont typeface="Wingdings"/>
              <a:buChar char="ü"/>
            </a:pPr>
            <a:r>
              <a:rPr lang="en-US" sz="1400" dirty="0">
                <a:solidFill>
                  <a:schemeClr val="bg1"/>
                </a:solidFill>
                <a:ea typeface="+mn-lt"/>
                <a:cs typeface="+mn-lt"/>
              </a:rPr>
              <a:t>ICM401A Control: 18-32 VAC</a:t>
            </a:r>
          </a:p>
          <a:p>
            <a:pPr marL="171450" indent="-171450">
              <a:buFont typeface="Wingdings"/>
              <a:buChar char="ü"/>
            </a:pPr>
            <a:r>
              <a:rPr lang="en-US" sz="1400" dirty="0">
                <a:solidFill>
                  <a:schemeClr val="bg1"/>
                </a:solidFill>
                <a:ea typeface="+mn-lt"/>
                <a:cs typeface="+mn-lt"/>
              </a:rPr>
              <a:t>ICM402 Output Relay: SPST N.O. 30 amps</a:t>
            </a:r>
          </a:p>
          <a:p>
            <a:pPr marL="171450" indent="-171450">
              <a:buFont typeface="Wingdings"/>
              <a:buChar char="ü"/>
            </a:pPr>
            <a:r>
              <a:rPr lang="en-US" sz="1400" dirty="0">
                <a:solidFill>
                  <a:schemeClr val="bg1"/>
                </a:solidFill>
              </a:rPr>
              <a:t>ICM401A Output Relay: </a:t>
            </a:r>
            <a:r>
              <a:rPr lang="en-US" sz="1400" dirty="0">
                <a:solidFill>
                  <a:schemeClr val="bg1"/>
                </a:solidFill>
                <a:ea typeface="+mn-lt"/>
                <a:cs typeface="+mn-lt"/>
              </a:rPr>
              <a:t>SPST N.O. 6 amps </a:t>
            </a:r>
            <a:endParaRPr lang="en-US" sz="1400" dirty="0">
              <a:solidFill>
                <a:schemeClr val="bg1"/>
              </a:solidFill>
            </a:endParaRPr>
          </a:p>
        </p:txBody>
      </p:sp>
      <p:pic>
        <p:nvPicPr>
          <p:cNvPr id="55" name="Picture 54" descr="A blue and black logo&#10;&#10;Description automatically generated">
            <a:extLst>
              <a:ext uri="{FF2B5EF4-FFF2-40B4-BE49-F238E27FC236}">
                <a16:creationId xmlns:a16="http://schemas.microsoft.com/office/drawing/2014/main" id="{624A0FF1-AE02-B86F-A003-520AB8993205}"/>
              </a:ext>
            </a:extLst>
          </p:cNvPr>
          <p:cNvPicPr>
            <a:picLocks noChangeAspect="1"/>
          </p:cNvPicPr>
          <p:nvPr/>
        </p:nvPicPr>
        <p:blipFill>
          <a:blip r:embed="rId4"/>
          <a:stretch>
            <a:fillRect/>
          </a:stretch>
        </p:blipFill>
        <p:spPr>
          <a:xfrm>
            <a:off x="458160" y="74640"/>
            <a:ext cx="1946229" cy="613281"/>
          </a:xfrm>
          <a:prstGeom prst="rect">
            <a:avLst/>
          </a:prstGeom>
        </p:spPr>
      </p:pic>
      <p:pic>
        <p:nvPicPr>
          <p:cNvPr id="6" name="Picture 5" descr="A white and blue tool&#10;&#10;Description automatically generated">
            <a:extLst>
              <a:ext uri="{FF2B5EF4-FFF2-40B4-BE49-F238E27FC236}">
                <a16:creationId xmlns:a16="http://schemas.microsoft.com/office/drawing/2014/main" id="{E1DF311E-20C1-67FD-8E27-70782550F4C9}"/>
              </a:ext>
            </a:extLst>
          </p:cNvPr>
          <p:cNvPicPr>
            <a:picLocks noChangeAspect="1"/>
          </p:cNvPicPr>
          <p:nvPr/>
        </p:nvPicPr>
        <p:blipFill>
          <a:blip r:embed="rId5"/>
          <a:srcRect l="9420" t="46422" r="9087" b="47098"/>
          <a:stretch/>
        </p:blipFill>
        <p:spPr>
          <a:xfrm>
            <a:off x="-2" y="6272365"/>
            <a:ext cx="12192002" cy="746856"/>
          </a:xfrm>
          <a:prstGeom prst="rect">
            <a:avLst/>
          </a:prstGeom>
        </p:spPr>
      </p:pic>
      <p:grpSp>
        <p:nvGrpSpPr>
          <p:cNvPr id="16" name="Group 15">
            <a:extLst>
              <a:ext uri="{FF2B5EF4-FFF2-40B4-BE49-F238E27FC236}">
                <a16:creationId xmlns:a16="http://schemas.microsoft.com/office/drawing/2014/main" id="{B6A32045-3DED-BB67-7B38-C1ACFEF785FC}"/>
              </a:ext>
            </a:extLst>
          </p:cNvPr>
          <p:cNvGrpSpPr/>
          <p:nvPr/>
        </p:nvGrpSpPr>
        <p:grpSpPr>
          <a:xfrm>
            <a:off x="3433865" y="6504921"/>
            <a:ext cx="8472791" cy="389999"/>
            <a:chOff x="3433865" y="6391059"/>
            <a:chExt cx="8472791" cy="389999"/>
          </a:xfrm>
        </p:grpSpPr>
        <p:sp>
          <p:nvSpPr>
            <p:cNvPr id="8" name="TextBox 7">
              <a:extLst>
                <a:ext uri="{FF2B5EF4-FFF2-40B4-BE49-F238E27FC236}">
                  <a16:creationId xmlns:a16="http://schemas.microsoft.com/office/drawing/2014/main" id="{51760892-5F7B-A078-6D55-D0C628E487B6}"/>
                </a:ext>
              </a:extLst>
            </p:cNvPr>
            <p:cNvSpPr txBox="1"/>
            <p:nvPr/>
          </p:nvSpPr>
          <p:spPr>
            <a:xfrm>
              <a:off x="3433865" y="6401107"/>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APPLIANCE</a:t>
              </a:r>
            </a:p>
          </p:txBody>
        </p:sp>
        <p:sp>
          <p:nvSpPr>
            <p:cNvPr id="9" name="TextBox 8">
              <a:extLst>
                <a:ext uri="{FF2B5EF4-FFF2-40B4-BE49-F238E27FC236}">
                  <a16:creationId xmlns:a16="http://schemas.microsoft.com/office/drawing/2014/main" id="{19E91279-F6B1-254B-6BDC-190F49020995}"/>
                </a:ext>
              </a:extLst>
            </p:cNvPr>
            <p:cNvSpPr txBox="1"/>
            <p:nvPr/>
          </p:nvSpPr>
          <p:spPr>
            <a:xfrm>
              <a:off x="5095834" y="6401107"/>
              <a:ext cx="1587069" cy="369332"/>
            </a:xfrm>
            <a:prstGeom prst="rect">
              <a:avLst/>
            </a:prstGeom>
            <a:noFill/>
          </p:spPr>
          <p:txBody>
            <a:bodyPr wrap="square" rtlCol="0">
              <a:spAutoFit/>
            </a:bodyPr>
            <a:lstStyle/>
            <a:p>
              <a:r>
                <a:rPr lang="en-US" i="1">
                  <a:solidFill>
                    <a:srgbClr val="3CA1D5"/>
                  </a:solidFill>
                  <a:latin typeface="Aptos" panose="020B0004020202020204" pitchFamily="34" charset="0"/>
                </a:rPr>
                <a:t>ELECTRICAL</a:t>
              </a:r>
            </a:p>
          </p:txBody>
        </p:sp>
        <p:sp>
          <p:nvSpPr>
            <p:cNvPr id="11" name="TextBox 10">
              <a:extLst>
                <a:ext uri="{FF2B5EF4-FFF2-40B4-BE49-F238E27FC236}">
                  <a16:creationId xmlns:a16="http://schemas.microsoft.com/office/drawing/2014/main" id="{4F58E183-B170-4083-C897-57470EB352CC}"/>
                </a:ext>
              </a:extLst>
            </p:cNvPr>
            <p:cNvSpPr txBox="1"/>
            <p:nvPr/>
          </p:nvSpPr>
          <p:spPr>
            <a:xfrm>
              <a:off x="6916368" y="6396083"/>
              <a:ext cx="1420237" cy="379379"/>
            </a:xfrm>
            <a:prstGeom prst="rect">
              <a:avLst/>
            </a:prstGeom>
            <a:noFill/>
          </p:spPr>
          <p:txBody>
            <a:bodyPr wrap="square" rtlCol="0">
              <a:spAutoFit/>
            </a:bodyPr>
            <a:lstStyle/>
            <a:p>
              <a:r>
                <a:rPr lang="en-US" i="1">
                  <a:solidFill>
                    <a:srgbClr val="3CA1D5"/>
                  </a:solidFill>
                  <a:latin typeface="Aptos" panose="020B0004020202020204" pitchFamily="34" charset="0"/>
                </a:rPr>
                <a:t>HVAC/R</a:t>
              </a:r>
            </a:p>
          </p:txBody>
        </p:sp>
        <p:sp>
          <p:nvSpPr>
            <p:cNvPr id="12" name="TextBox 11">
              <a:extLst>
                <a:ext uri="{FF2B5EF4-FFF2-40B4-BE49-F238E27FC236}">
                  <a16:creationId xmlns:a16="http://schemas.microsoft.com/office/drawing/2014/main" id="{9A2D6C6A-056F-7600-AA29-DE501FFDCF08}"/>
                </a:ext>
              </a:extLst>
            </p:cNvPr>
            <p:cNvSpPr txBox="1"/>
            <p:nvPr/>
          </p:nvSpPr>
          <p:spPr>
            <a:xfrm>
              <a:off x="8305903" y="6391060"/>
              <a:ext cx="1420237" cy="379379"/>
            </a:xfrm>
            <a:prstGeom prst="rect">
              <a:avLst/>
            </a:prstGeom>
            <a:noFill/>
          </p:spPr>
          <p:txBody>
            <a:bodyPr wrap="square" rtlCol="0">
              <a:spAutoFit/>
            </a:bodyPr>
            <a:lstStyle/>
            <a:p>
              <a:r>
                <a:rPr lang="en-US" i="1">
                  <a:solidFill>
                    <a:srgbClr val="2D3750"/>
                  </a:solidFill>
                  <a:latin typeface="Aptos" panose="020B0004020202020204" pitchFamily="34" charset="0"/>
                </a:rPr>
                <a:t>MARINE</a:t>
              </a:r>
            </a:p>
          </p:txBody>
        </p:sp>
        <p:sp>
          <p:nvSpPr>
            <p:cNvPr id="14" name="TextBox 13">
              <a:extLst>
                <a:ext uri="{FF2B5EF4-FFF2-40B4-BE49-F238E27FC236}">
                  <a16:creationId xmlns:a16="http://schemas.microsoft.com/office/drawing/2014/main" id="{AF03FB52-9A21-3CC2-9BF2-5D19604CDF03}"/>
                </a:ext>
              </a:extLst>
            </p:cNvPr>
            <p:cNvSpPr txBox="1"/>
            <p:nvPr/>
          </p:nvSpPr>
          <p:spPr>
            <a:xfrm>
              <a:off x="9656012" y="6391059"/>
              <a:ext cx="1613084" cy="369332"/>
            </a:xfrm>
            <a:prstGeom prst="rect">
              <a:avLst/>
            </a:prstGeom>
            <a:noFill/>
          </p:spPr>
          <p:txBody>
            <a:bodyPr wrap="square" rtlCol="0">
              <a:spAutoFit/>
            </a:bodyPr>
            <a:lstStyle/>
            <a:p>
              <a:r>
                <a:rPr lang="en-US" i="1">
                  <a:solidFill>
                    <a:srgbClr val="3CA1D5"/>
                  </a:solidFill>
                  <a:latin typeface="Aptos" panose="020B0004020202020204" pitchFamily="34" charset="0"/>
                </a:rPr>
                <a:t>POOL &amp; SPA</a:t>
              </a:r>
            </a:p>
          </p:txBody>
        </p:sp>
        <p:sp>
          <p:nvSpPr>
            <p:cNvPr id="15" name="TextBox 14">
              <a:extLst>
                <a:ext uri="{FF2B5EF4-FFF2-40B4-BE49-F238E27FC236}">
                  <a16:creationId xmlns:a16="http://schemas.microsoft.com/office/drawing/2014/main" id="{812290F0-F96F-6FA8-6E76-7FB9A236F99C}"/>
                </a:ext>
              </a:extLst>
            </p:cNvPr>
            <p:cNvSpPr txBox="1"/>
            <p:nvPr/>
          </p:nvSpPr>
          <p:spPr>
            <a:xfrm>
              <a:off x="11373100" y="6401679"/>
              <a:ext cx="533556" cy="379379"/>
            </a:xfrm>
            <a:prstGeom prst="rect">
              <a:avLst/>
            </a:prstGeom>
            <a:noFill/>
          </p:spPr>
          <p:txBody>
            <a:bodyPr wrap="square" rtlCol="0">
              <a:spAutoFit/>
            </a:bodyPr>
            <a:lstStyle/>
            <a:p>
              <a:r>
                <a:rPr lang="en-US" i="1">
                  <a:solidFill>
                    <a:srgbClr val="2D3750"/>
                  </a:solidFill>
                  <a:latin typeface="Aptos" panose="020B0004020202020204" pitchFamily="34" charset="0"/>
                </a:rPr>
                <a:t>RV</a:t>
              </a:r>
            </a:p>
          </p:txBody>
        </p:sp>
      </p:grpSp>
      <p:sp>
        <p:nvSpPr>
          <p:cNvPr id="10" name="TextBox 9">
            <a:extLst>
              <a:ext uri="{FF2B5EF4-FFF2-40B4-BE49-F238E27FC236}">
                <a16:creationId xmlns:a16="http://schemas.microsoft.com/office/drawing/2014/main" id="{8D00E933-1E9D-4EDE-9DCA-DEE756FA3CB9}"/>
              </a:ext>
            </a:extLst>
          </p:cNvPr>
          <p:cNvSpPr txBox="1"/>
          <p:nvPr/>
        </p:nvSpPr>
        <p:spPr>
          <a:xfrm>
            <a:off x="129494" y="1439490"/>
            <a:ext cx="5865307" cy="5039302"/>
          </a:xfrm>
          <a:prstGeom prst="rect">
            <a:avLst/>
          </a:prstGeom>
          <a:noFill/>
        </p:spPr>
        <p:txBody>
          <a:bodyPr wrap="square" lIns="91440" tIns="45720" rIns="91440" bIns="45720" rtlCol="0" anchor="t">
            <a:spAutoFit/>
          </a:bodyPr>
          <a:lstStyle/>
          <a:p>
            <a:endParaRPr lang="en-US" b="1" dirty="0">
              <a:ea typeface="DM Sans"/>
              <a:cs typeface="DM Sans"/>
              <a:sym typeface="DM Sans"/>
            </a:endParaRPr>
          </a:p>
          <a:p>
            <a:r>
              <a:rPr lang="en-US" sz="1600" b="1" dirty="0">
                <a:ea typeface="DM Sans"/>
                <a:cs typeface="DM Sans"/>
                <a:sym typeface="DM Sans"/>
              </a:rPr>
              <a:t>Why do we need Three Phase Voltage Monitors?</a:t>
            </a:r>
            <a:endParaRPr lang="en-US" sz="1600" dirty="0"/>
          </a:p>
          <a:p>
            <a:pPr marL="285750" indent="-285750">
              <a:buFont typeface="Arial" panose="020B0604020202020204" pitchFamily="34" charset="0"/>
              <a:buChar char="•"/>
            </a:pPr>
            <a:r>
              <a:rPr lang="en-US" sz="1400" dirty="0">
                <a:ea typeface="DM Sans"/>
                <a:cs typeface="DM Sans"/>
              </a:rPr>
              <a:t>Phase loss and phase reversal cause expensive three phase equipment to fail or become damaged</a:t>
            </a:r>
          </a:p>
          <a:p>
            <a:pPr marL="285750" indent="-285750">
              <a:buFont typeface="Arial" panose="020B0604020202020204" pitchFamily="34" charset="0"/>
              <a:buChar char="•"/>
            </a:pPr>
            <a:r>
              <a:rPr lang="en-US" sz="1400" dirty="0">
                <a:ea typeface="DM Sans"/>
                <a:cs typeface="DM Sans"/>
              </a:rPr>
              <a:t>Customers need a low-cost solution to these issues</a:t>
            </a:r>
          </a:p>
          <a:p>
            <a:pPr marL="285750" indent="-285750">
              <a:buFont typeface="Arial" panose="020B0604020202020204" pitchFamily="34" charset="0"/>
              <a:buChar char="•"/>
            </a:pPr>
            <a:r>
              <a:rPr lang="en-US" sz="1400" dirty="0">
                <a:ea typeface="DM Sans"/>
                <a:cs typeface="DM Sans"/>
              </a:rPr>
              <a:t>ICM</a:t>
            </a:r>
            <a:r>
              <a:rPr lang="en-US" sz="1400" dirty="0">
                <a:ea typeface="DM Sans"/>
                <a:cs typeface="DM Sans"/>
                <a:sym typeface="DM Sans"/>
              </a:rPr>
              <a:t> controls offers the ICM401A/ICM402 as the solution</a:t>
            </a:r>
            <a:endParaRPr lang="en-US" sz="1400" dirty="0">
              <a:ea typeface="DM Sans"/>
              <a:cs typeface="DM Sans"/>
            </a:endParaRPr>
          </a:p>
          <a:p>
            <a:pPr marL="285750" indent="-285750">
              <a:buFont typeface="Arial" panose="020B0604020202020204" pitchFamily="34" charset="0"/>
              <a:buChar char="•"/>
            </a:pPr>
            <a:endParaRPr lang="en-US" sz="1400" dirty="0">
              <a:ea typeface="DM Sans"/>
              <a:cs typeface="DM Sans"/>
            </a:endParaRPr>
          </a:p>
          <a:p>
            <a:r>
              <a:rPr lang="en-US" sz="1600" b="1" dirty="0">
                <a:ea typeface="DM Sans"/>
                <a:cs typeface="DM Sans"/>
              </a:rPr>
              <a:t>Why choose the ICM401A and the ICM402?</a:t>
            </a:r>
            <a:endParaRPr lang="en-US" sz="1400" dirty="0">
              <a:ea typeface="DM Sans"/>
              <a:cs typeface="DM Sans"/>
            </a:endParaRPr>
          </a:p>
          <a:p>
            <a:pPr marL="285750" indent="-285750">
              <a:buFont typeface="Arial" panose="020B0604020202020204" pitchFamily="34" charset="0"/>
              <a:buChar char="•"/>
            </a:pPr>
            <a:r>
              <a:rPr lang="en-US" sz="1400" dirty="0"/>
              <a:t>ICM controls offers an  </a:t>
            </a:r>
            <a:r>
              <a:rPr lang="en-US" sz="1400" b="1" dirty="0"/>
              <a:t>ultra-low-cost solution </a:t>
            </a:r>
            <a:r>
              <a:rPr lang="en-US" sz="1400" dirty="0"/>
              <a:t>for basic phase loss and phase reversal conditions in three phase equipment</a:t>
            </a:r>
          </a:p>
          <a:p>
            <a:pPr marL="285750" indent="-285750">
              <a:buFont typeface="Arial" panose="020B0604020202020204" pitchFamily="34" charset="0"/>
              <a:buChar char="•"/>
            </a:pPr>
            <a:r>
              <a:rPr lang="en-US" sz="1400" dirty="0"/>
              <a:t>Small footprint, simple connections and LED indication lights make for stress free installation and use</a:t>
            </a:r>
          </a:p>
          <a:p>
            <a:pPr marL="285750" indent="-285750">
              <a:buFont typeface="Arial" panose="020B0604020202020204" pitchFamily="34" charset="0"/>
              <a:buChar char="•"/>
            </a:pPr>
            <a:r>
              <a:rPr lang="en-US" sz="1400" dirty="0"/>
              <a:t>Ideal for OEM market</a:t>
            </a:r>
          </a:p>
          <a:p>
            <a:pPr marL="285750" indent="-285750">
              <a:buFont typeface="Arial" panose="020B0604020202020204" pitchFamily="34" charset="0"/>
              <a:buChar char="•"/>
            </a:pPr>
            <a:endParaRPr lang="en-US" sz="1400" dirty="0"/>
          </a:p>
          <a:p>
            <a:r>
              <a:rPr lang="en-US" b="1" dirty="0"/>
              <a:t> </a:t>
            </a:r>
            <a:r>
              <a:rPr lang="en-US" sz="1600" b="1" dirty="0"/>
              <a:t>Operation</a:t>
            </a:r>
          </a:p>
          <a:p>
            <a:pPr marL="285750" indent="-285750">
              <a:buFont typeface="Arial" panose="020B0604020202020204" pitchFamily="34" charset="0"/>
              <a:buChar char="•"/>
            </a:pPr>
            <a:r>
              <a:rPr lang="en-US" sz="1400" dirty="0"/>
              <a:t>The ICM401A and ICM402 monitor for phase loss and phase reversal conditions</a:t>
            </a:r>
            <a:endParaRPr lang="en-US" sz="1400" dirty="0" err="1">
              <a:ea typeface="+mn-lt"/>
              <a:cs typeface="+mn-lt"/>
            </a:endParaRPr>
          </a:p>
          <a:p>
            <a:pPr marL="285750" indent="-285750">
              <a:buFont typeface="Arial" panose="020B0604020202020204" pitchFamily="34" charset="0"/>
              <a:buChar char="•"/>
            </a:pPr>
            <a:r>
              <a:rPr lang="en-US" sz="1400" dirty="0">
                <a:ea typeface="+mn-lt"/>
                <a:cs typeface="+mn-lt"/>
              </a:rPr>
              <a:t>When these fault conditions are detected, the control opens an internal  relay that can be connected to control voltage or coil voltage to protect the load.</a:t>
            </a:r>
          </a:p>
          <a:p>
            <a:pPr marL="285750" indent="-285750">
              <a:buFont typeface="Arial" panose="020B0604020202020204" pitchFamily="34" charset="0"/>
              <a:buChar char="•"/>
            </a:pPr>
            <a:r>
              <a:rPr lang="en-US" sz="1400" dirty="0">
                <a:ea typeface="+mn-lt"/>
                <a:cs typeface="+mn-lt"/>
              </a:rPr>
              <a:t>The ICM401A operates on 24VAC whereas the ICM402 operates on 115 or 208/230 VAC</a:t>
            </a:r>
          </a:p>
        </p:txBody>
      </p:sp>
      <p:grpSp>
        <p:nvGrpSpPr>
          <p:cNvPr id="38" name="Group 37">
            <a:extLst>
              <a:ext uri="{FF2B5EF4-FFF2-40B4-BE49-F238E27FC236}">
                <a16:creationId xmlns:a16="http://schemas.microsoft.com/office/drawing/2014/main" id="{0FA25F1C-5921-0F6F-A7B5-F5BC466FF5DF}"/>
              </a:ext>
            </a:extLst>
          </p:cNvPr>
          <p:cNvGrpSpPr/>
          <p:nvPr/>
        </p:nvGrpSpPr>
        <p:grpSpPr>
          <a:xfrm>
            <a:off x="10987618" y="59026"/>
            <a:ext cx="1074383" cy="746856"/>
            <a:chOff x="10987618" y="59026"/>
            <a:chExt cx="1074383" cy="746856"/>
          </a:xfrm>
        </p:grpSpPr>
        <p:sp>
          <p:nvSpPr>
            <p:cNvPr id="36" name="Rectangle 35">
              <a:extLst>
                <a:ext uri="{FF2B5EF4-FFF2-40B4-BE49-F238E27FC236}">
                  <a16:creationId xmlns:a16="http://schemas.microsoft.com/office/drawing/2014/main" id="{3C7B8ACF-0C46-E1A1-DC80-DB317BF6CDC7}"/>
                </a:ext>
              </a:extLst>
            </p:cNvPr>
            <p:cNvSpPr/>
            <p:nvPr/>
          </p:nvSpPr>
          <p:spPr>
            <a:xfrm>
              <a:off x="10987618" y="59026"/>
              <a:ext cx="1074383" cy="7468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descr="A flag with black and blue stripes&#10;&#10;Description automatically generated">
              <a:extLst>
                <a:ext uri="{FF2B5EF4-FFF2-40B4-BE49-F238E27FC236}">
                  <a16:creationId xmlns:a16="http://schemas.microsoft.com/office/drawing/2014/main" id="{467698A3-A62A-F853-0181-522C268255D6}"/>
                </a:ext>
              </a:extLst>
            </p:cNvPr>
            <p:cNvPicPr>
              <a:picLocks noChangeAspect="1"/>
            </p:cNvPicPr>
            <p:nvPr/>
          </p:nvPicPr>
          <p:blipFill>
            <a:blip r:embed="rId6"/>
            <a:stretch>
              <a:fillRect/>
            </a:stretch>
          </p:blipFill>
          <p:spPr>
            <a:xfrm>
              <a:off x="11028816" y="113925"/>
              <a:ext cx="988032" cy="687578"/>
            </a:xfrm>
            <a:prstGeom prst="rect">
              <a:avLst/>
            </a:prstGeom>
            <a:ln>
              <a:noFill/>
            </a:ln>
          </p:spPr>
        </p:pic>
      </p:grpSp>
      <p:pic>
        <p:nvPicPr>
          <p:cNvPr id="5" name="Picture 4" descr="A close up of a device&#10;&#10;AI-generated content may be incorrect.">
            <a:extLst>
              <a:ext uri="{FF2B5EF4-FFF2-40B4-BE49-F238E27FC236}">
                <a16:creationId xmlns:a16="http://schemas.microsoft.com/office/drawing/2014/main" id="{D9EA889A-A757-7EA0-AF46-D4DE7816FB4F}"/>
              </a:ext>
            </a:extLst>
          </p:cNvPr>
          <p:cNvPicPr>
            <a:picLocks noChangeAspect="1"/>
          </p:cNvPicPr>
          <p:nvPr/>
        </p:nvPicPr>
        <p:blipFill>
          <a:blip r:embed="rId7"/>
          <a:stretch>
            <a:fillRect/>
          </a:stretch>
        </p:blipFill>
        <p:spPr>
          <a:xfrm>
            <a:off x="5976029" y="1517473"/>
            <a:ext cx="1739815" cy="1653006"/>
          </a:xfrm>
          <a:prstGeom prst="rect">
            <a:avLst/>
          </a:prstGeom>
        </p:spPr>
      </p:pic>
      <p:pic>
        <p:nvPicPr>
          <p:cNvPr id="7" name="Picture 6" descr="A black electronic device with white text&#10;&#10;AI-generated content may be incorrect.">
            <a:extLst>
              <a:ext uri="{FF2B5EF4-FFF2-40B4-BE49-F238E27FC236}">
                <a16:creationId xmlns:a16="http://schemas.microsoft.com/office/drawing/2014/main" id="{640BB306-B0A4-01A8-839C-3636D39A9A57}"/>
              </a:ext>
            </a:extLst>
          </p:cNvPr>
          <p:cNvPicPr>
            <a:picLocks noChangeAspect="1"/>
          </p:cNvPicPr>
          <p:nvPr/>
        </p:nvPicPr>
        <p:blipFill>
          <a:blip r:embed="rId8"/>
          <a:stretch>
            <a:fillRect/>
          </a:stretch>
        </p:blipFill>
        <p:spPr>
          <a:xfrm>
            <a:off x="6209263" y="4515924"/>
            <a:ext cx="1510139" cy="1431695"/>
          </a:xfrm>
          <a:prstGeom prst="rect">
            <a:avLst/>
          </a:prstGeom>
        </p:spPr>
      </p:pic>
    </p:spTree>
    <p:extLst>
      <p:ext uri="{BB962C8B-B14F-4D97-AF65-F5344CB8AC3E}">
        <p14:creationId xmlns:p14="http://schemas.microsoft.com/office/powerpoint/2010/main" val="2957051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186</TotalTime>
  <Words>9710</Words>
  <Application>Microsoft Macintosh PowerPoint</Application>
  <PresentationFormat>Widescreen</PresentationFormat>
  <Paragraphs>1398</Paragraphs>
  <Slides>37</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Aptos</vt:lpstr>
      <vt:lpstr>Aptos Display</vt:lpstr>
      <vt:lpstr>Aptos ExtraBold</vt:lpstr>
      <vt:lpstr>Arial</vt:lpstr>
      <vt:lpstr>Arial,Sans-Serif</vt:lpstr>
      <vt:lpstr>Courier New</vt:lpstr>
      <vt:lpstr>DM Sans</vt:lpstr>
      <vt:lpstr>DM Sans Bold</vt:lpstr>
      <vt:lpstr>Wingdings</vt:lpstr>
      <vt:lpstr>Wingdings,Sans-Serif</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Paige Hart</dc:creator>
  <cp:lastModifiedBy>Paige Hart</cp:lastModifiedBy>
  <cp:revision>352</cp:revision>
  <dcterms:created xsi:type="dcterms:W3CDTF">2024-12-18T17:47:17Z</dcterms:created>
  <dcterms:modified xsi:type="dcterms:W3CDTF">2025-08-22T15:23:12Z</dcterms:modified>
</cp:coreProperties>
</file>