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7" r:id="rId2"/>
    <p:sldId id="26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G+9qHdEFHr31zAS/Ln9CUg==" hashData="QihWZ4ZURa3NBYeijAc/TmW9GVp8elgyfYsZKgfuSOWlwanZ36qJU1zIrLEudd5ULRLo1rk1drXLLGWxN/Ipr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16" d="100"/>
          <a:sy n="116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97CFB-86B8-7A43-9FE0-0D782D8CEBA3}" type="datetimeFigureOut">
              <a:rPr lang="en-US" smtClean="0"/>
              <a:t>8/22/25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5CE59-7A69-0D46-80E9-5524D645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78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D67B2-9E8A-DF92-94D3-6714D6832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E4510A-9FD1-492F-62D8-585A66E2AF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E3BC11-0DCA-FC6F-64C7-78B51294F2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E7FCAE-E37D-FE19-8778-3CCE4AD8EC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D267A-77A7-6A4A-B02F-291C807CAB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70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EE1A1-71C2-2508-8FA7-4647F507FD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180227-CC7D-FB26-B9FE-A973B8923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6BC78-E276-B8EA-C176-83752501B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CF20-31FE-DB41-9770-2BB491C15A13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72982-5A00-FFD0-4826-96740052B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A8CEC-765D-52CD-3D72-B242171C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664E5-4144-2C4A-B134-4B568DA56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25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20B9-F1FB-C7DF-A6EC-C65ADBFED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F3310D-0296-4195-05F1-2B4ED805E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BA8CC-33F0-5B95-2EC1-98592E2AD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CF20-31FE-DB41-9770-2BB491C15A13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0950E-AC25-21E9-E8E5-E91832DA1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581E5-E11B-E4E4-D22C-D0D95FA0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664E5-4144-2C4A-B134-4B568DA56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7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9A20C1-2565-6402-0896-2399E3FBD4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F821FC-D408-2ED6-6C5C-305625366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833B7-2DE6-D66B-B2A8-80EC654E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CF20-31FE-DB41-9770-2BB491C15A13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4559B-7844-56FD-2203-7F8782F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4AD9A-5A3F-957E-4D6E-ED1279D30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664E5-4144-2C4A-B134-4B568DA56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9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58C09-3918-F7CB-BE5B-79C56C389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001F5-1E06-4C8A-21BE-F99BB8B1E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9B47A-0733-2D49-2800-2373FD065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CF20-31FE-DB41-9770-2BB491C15A13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FFEAA-9E9C-EEBA-A0B3-4B6ABE0A2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D7FDA-E551-A470-53CD-B3B83DB4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664E5-4144-2C4A-B134-4B568DA56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94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E91C0-2363-8E47-08A0-19EBDF545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E608D-D0BD-DB06-10CF-B212F21D5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4E6E6-C99E-2CC4-1AEF-47CF0C098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CF20-31FE-DB41-9770-2BB491C15A13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C1064-3082-CA03-129E-C32BFBD6B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073AC-622B-9829-05F9-BE157257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664E5-4144-2C4A-B134-4B568DA56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80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93072-118F-FC51-D928-8116F85B4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BC668-9B49-038B-31EA-1DFBA288FB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A0635D-F1DE-33A9-CC51-5328E35F8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BCAFE1-9529-039B-B9B3-F723CB71C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CF20-31FE-DB41-9770-2BB491C15A13}" type="datetimeFigureOut">
              <a:rPr lang="en-US" smtClean="0"/>
              <a:t>8/22/25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C96957-44C6-0BE5-C308-D2D24FC4F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EBDAC0-72C9-3392-25C0-D7A8F2625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664E5-4144-2C4A-B134-4B568DA56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77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58E65-E0F7-6C7C-0F80-9E50F9CF1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5243C-0EE2-E190-40DC-EE89C6413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C0E33B-F741-F462-B567-700E22105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D2AD85-866A-0739-A20B-98654C6F5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023EAF-5EC5-EB4F-C7E8-66DA2278B6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BF3820-6F25-7A68-278F-0831332EE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CF20-31FE-DB41-9770-2BB491C15A13}" type="datetimeFigureOut">
              <a:rPr lang="en-US" smtClean="0"/>
              <a:t>8/22/25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ACE24-050E-1779-74C0-818042F1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EDBF48-8E3C-E4C6-1136-054E66851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664E5-4144-2C4A-B134-4B568DA56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25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18ADF-9D0C-A3AA-4F4A-D90208877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5180CB-BC37-6B07-7879-EC3AA991F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CF20-31FE-DB41-9770-2BB491C15A13}" type="datetimeFigureOut">
              <a:rPr lang="en-US" smtClean="0"/>
              <a:t>8/22/25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B5ED6D-7578-E922-0F85-69548AEC6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310646-FD04-3090-2CDF-A01E80DE7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664E5-4144-2C4A-B134-4B568DA56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2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AD9C0A-9DF8-8147-5EBF-344F39CBD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CF20-31FE-DB41-9770-2BB491C15A13}" type="datetimeFigureOut">
              <a:rPr lang="en-US" smtClean="0"/>
              <a:t>8/22/25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74B82B-0B38-6A7B-588B-4300F2F7B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D6F4D-3EAD-2E40-7B5D-070D6B81A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664E5-4144-2C4A-B134-4B568DA56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37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E61C8-19BF-F5B0-B4E2-F4042AA9C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03F6A-83E4-F1F9-FB14-EDA275155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B598A-A942-3A45-EBD2-2364A75D3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971015-4EED-A924-3B59-C442F18DD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CF20-31FE-DB41-9770-2BB491C15A13}" type="datetimeFigureOut">
              <a:rPr lang="en-US" smtClean="0"/>
              <a:t>8/22/25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B1C9A-BA4F-CFD6-A38E-A0E82E44B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4E809-4890-FF7C-2124-CFB025FFF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664E5-4144-2C4A-B134-4B568DA56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49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2EB4D-0A67-AE09-6BBC-BCEBA8F17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B66E72-5709-BC88-04D9-4F11123F4D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97DFDE-464F-800D-4AED-B25C971F10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46667-1D6F-6002-72E5-9C85C934F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CF20-31FE-DB41-9770-2BB491C15A13}" type="datetimeFigureOut">
              <a:rPr lang="en-US" smtClean="0"/>
              <a:t>8/22/25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BDED96-C95A-3EE6-BABC-F108ADF2A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37FBD2-6918-C618-E222-61257D5B0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664E5-4144-2C4A-B134-4B568DA56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15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7E1841-5B65-0FEE-4B1B-D2F21F650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B570F-906D-1C2C-2FEB-1F9D9F384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FD4FD-849C-D54A-530B-1ED2636678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8ACF20-31FE-DB41-9770-2BB491C15A13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89778-DB98-4305-6A2D-F2D09F2F41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353D5-7CFF-7D27-4069-C92DEF554A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B664E5-4144-2C4A-B134-4B568DA56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4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logo&#10;&#10;AI-generated content may be incorrect.">
            <a:extLst>
              <a:ext uri="{FF2B5EF4-FFF2-40B4-BE49-F238E27FC236}">
                <a16:creationId xmlns:a16="http://schemas.microsoft.com/office/drawing/2014/main" id="{DF5BC385-F572-76A7-9046-55D6FC75A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634" y="2505206"/>
            <a:ext cx="4866731" cy="15335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22F2BF-C5BF-FF8C-D999-47B40F926B4F}"/>
              </a:ext>
            </a:extLst>
          </p:cNvPr>
          <p:cNvSpPr txBox="1"/>
          <p:nvPr/>
        </p:nvSpPr>
        <p:spPr>
          <a:xfrm>
            <a:off x="2594974" y="4401514"/>
            <a:ext cx="70020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D37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Single-Phase</a:t>
            </a:r>
          </a:p>
          <a:p>
            <a:pPr algn="ctr"/>
            <a:r>
              <a:rPr lang="en-US" sz="2800" b="1" dirty="0">
                <a:solidFill>
                  <a:srgbClr val="2D37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Voltage </a:t>
            </a:r>
            <a:r>
              <a:rPr lang="en-US" sz="2800" b="1" dirty="0" err="1">
                <a:solidFill>
                  <a:srgbClr val="2D37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Montior</a:t>
            </a:r>
            <a:endParaRPr lang="en-US" sz="2800" b="1" dirty="0">
              <a:solidFill>
                <a:srgbClr val="2D37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flag with text and stars&#10;&#10;AI-generated content may be incorrect.">
            <a:extLst>
              <a:ext uri="{FF2B5EF4-FFF2-40B4-BE49-F238E27FC236}">
                <a16:creationId xmlns:a16="http://schemas.microsoft.com/office/drawing/2014/main" id="{C1A1BD05-D134-9252-4236-21AAEF111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4041" y="366762"/>
            <a:ext cx="1085783" cy="7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67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9AA34-D0C8-2B4F-2BC3-49627F0BD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02618D3B-C233-51BF-CCEB-4C9EB4ECD1B9}"/>
              </a:ext>
            </a:extLst>
          </p:cNvPr>
          <p:cNvSpPr/>
          <p:nvPr/>
        </p:nvSpPr>
        <p:spPr>
          <a:xfrm rot="10800000">
            <a:off x="7801537" y="-52993"/>
            <a:ext cx="4379653" cy="4863004"/>
          </a:xfrm>
          <a:prstGeom prst="rect">
            <a:avLst/>
          </a:prstGeom>
          <a:solidFill>
            <a:srgbClr val="2D37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5AE5602-2611-344C-2769-2C41BD67C48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4000"/>
          </a:blip>
          <a:srcRect l="8792" r="758"/>
          <a:stretch/>
        </p:blipFill>
        <p:spPr>
          <a:xfrm rot="5400000">
            <a:off x="3431028" y="-3518501"/>
            <a:ext cx="946304" cy="780835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65B6758-9C76-3764-5CF4-13501FD41342}"/>
              </a:ext>
            </a:extLst>
          </p:cNvPr>
          <p:cNvSpPr txBox="1">
            <a:spLocks/>
          </p:cNvSpPr>
          <p:nvPr/>
        </p:nvSpPr>
        <p:spPr>
          <a:xfrm>
            <a:off x="133904" y="687154"/>
            <a:ext cx="8021603" cy="933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2D3750"/>
                </a:solidFill>
                <a:latin typeface="Aptos ExtraBold"/>
              </a:rPr>
              <a:t>ICM492D - Single Phase </a:t>
            </a:r>
            <a:endParaRPr lang="en-US">
              <a:solidFill>
                <a:srgbClr val="000000"/>
              </a:solidFill>
              <a:latin typeface="Aptos Display" panose="02110004020202020204"/>
            </a:endParaRPr>
          </a:p>
          <a:p>
            <a:r>
              <a:rPr lang="en-US" sz="3200" b="1">
                <a:solidFill>
                  <a:srgbClr val="2D3750"/>
                </a:solidFill>
                <a:latin typeface="Aptos ExtraBold"/>
              </a:rPr>
              <a:t>Voltage Monitor</a:t>
            </a:r>
            <a:endParaRPr lang="en-US"/>
          </a:p>
        </p:txBody>
      </p:sp>
      <p:sp>
        <p:nvSpPr>
          <p:cNvPr id="48" name="TextBox 12">
            <a:extLst>
              <a:ext uri="{FF2B5EF4-FFF2-40B4-BE49-F238E27FC236}">
                <a16:creationId xmlns:a16="http://schemas.microsoft.com/office/drawing/2014/main" id="{FC39336D-59FD-F175-2C90-B80EE77EAB58}"/>
              </a:ext>
            </a:extLst>
          </p:cNvPr>
          <p:cNvSpPr txBox="1"/>
          <p:nvPr/>
        </p:nvSpPr>
        <p:spPr>
          <a:xfrm>
            <a:off x="8047744" y="6176"/>
            <a:ext cx="4137382" cy="4957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347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3CA1D5"/>
                </a:solidFill>
                <a:ea typeface="DM Sans Bold"/>
                <a:cs typeface="DM Sans Bold"/>
                <a:sym typeface="DM Sans Bold"/>
              </a:rPr>
              <a:t>FEATURES:</a:t>
            </a:r>
          </a:p>
          <a:p>
            <a:pPr marL="285750" indent="-285750">
              <a:buFont typeface="Wingdings"/>
              <a:buChar char="ü"/>
            </a:pP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Easy-view, backlit digital display</a:t>
            </a:r>
            <a:endParaRPr lang="en-US" sz="1400" dirty="0">
              <a:solidFill>
                <a:schemeClr val="bg1"/>
              </a:solidFill>
              <a:ea typeface="DM Sans Bold"/>
              <a:cs typeface="DM Sans Bold"/>
            </a:endParaRPr>
          </a:p>
          <a:p>
            <a:pPr marL="285750" indent="-285750">
              <a:buFont typeface="Wingdings"/>
              <a:buChar char="ü"/>
            </a:pP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Adjustable voltage set point</a:t>
            </a:r>
            <a:endParaRPr lang="en-US" sz="1400" dirty="0">
              <a:solidFill>
                <a:schemeClr val="bg1"/>
              </a:solidFill>
              <a:ea typeface="DM Sans Bold"/>
              <a:cs typeface="DM Sans Bold"/>
              <a:sym typeface="DM Sans Bold"/>
            </a:endParaRPr>
          </a:p>
          <a:p>
            <a:pPr marL="285750" indent="-285750">
              <a:buFont typeface="Wingdings"/>
              <a:buChar char="ü"/>
            </a:pP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Calibration feature </a:t>
            </a:r>
          </a:p>
          <a:p>
            <a:pPr marL="285750" indent="-285750">
              <a:buFont typeface="Wingdings"/>
              <a:buChar char="ü"/>
            </a:pP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Adjustable anti-short cycle time delay</a:t>
            </a:r>
            <a:endParaRPr lang="en-US" sz="1400" dirty="0">
              <a:solidFill>
                <a:schemeClr val="bg1"/>
              </a:solidFill>
              <a:ea typeface="DM Sans Bold"/>
              <a:cs typeface="DM Sans Bold"/>
              <a:sym typeface="DM Sans Bold"/>
            </a:endParaRPr>
          </a:p>
          <a:p>
            <a:pPr marL="285750" indent="-285750">
              <a:buFont typeface="Wingdings"/>
              <a:buChar char="ü"/>
            </a:pP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5-fault memory</a:t>
            </a:r>
            <a:endParaRPr lang="en-US" sz="1400" dirty="0">
              <a:solidFill>
                <a:schemeClr val="bg1"/>
              </a:solidFill>
              <a:ea typeface="DM Sans Bold"/>
              <a:cs typeface="DM Sans Bold"/>
              <a:sym typeface="DM Sans Bold"/>
            </a:endParaRPr>
          </a:p>
          <a:p>
            <a:pPr marL="285750" indent="-285750">
              <a:buFont typeface="Wingdings"/>
              <a:buChar char="ü"/>
            </a:pP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Heavy duty SPDT relay output</a:t>
            </a:r>
            <a:endParaRPr lang="en-US" sz="1400" dirty="0">
              <a:solidFill>
                <a:schemeClr val="bg1"/>
              </a:solidFill>
              <a:ea typeface="DM Sans Bold"/>
              <a:cs typeface="DM Sans Bold"/>
              <a:sym typeface="DM Sans Bold"/>
            </a:endParaRPr>
          </a:p>
          <a:p>
            <a:pPr marL="0" lvl="0" indent="0" algn="l">
              <a:lnSpc>
                <a:spcPct val="150000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3CA1D5"/>
                </a:solidFill>
                <a:ea typeface="DM Sans Bold"/>
                <a:cs typeface="DM Sans Bold"/>
                <a:sym typeface="DM Sans Bold"/>
              </a:rPr>
              <a:t>SPECIFICATIONS:</a:t>
            </a:r>
            <a:endParaRPr lang="en-US" sz="1600" b="1" dirty="0">
              <a:solidFill>
                <a:srgbClr val="3CA1D5"/>
              </a:solidFill>
              <a:ea typeface="DM Sans Bold"/>
              <a:cs typeface="DM Sans Bold"/>
            </a:endParaRPr>
          </a:p>
          <a:p>
            <a:pPr marL="171450" indent="-171450">
              <a:buFont typeface="Wingdings"/>
              <a:buChar char="ü"/>
            </a:pPr>
            <a:r>
              <a:rPr lang="en-US" sz="1400" b="1" dirty="0">
                <a:solidFill>
                  <a:schemeClr val="bg1"/>
                </a:solidFill>
                <a:ea typeface="+mn-lt"/>
                <a:cs typeface="+mn-lt"/>
              </a:rPr>
              <a:t>Inputs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: </a:t>
            </a: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     Voltage:18-280 VAC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      Frequency: 50/60 Hz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      Over/under voltage setting: 5-25% </a:t>
            </a:r>
          </a:p>
          <a:p>
            <a:r>
              <a:rPr lang="en-US" sz="1400" b="1" dirty="0">
                <a:solidFill>
                  <a:schemeClr val="bg1"/>
                </a:solidFill>
                <a:ea typeface="+mn-lt"/>
                <a:cs typeface="+mn-lt"/>
              </a:rPr>
              <a:t>Outputs: </a:t>
            </a: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     Relay contact ratings: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      N.C. contacts: 2A resistive @ 277 VAC </a:t>
            </a: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      N.O. contacts: 1A Pilot Duty  @ 240 VAC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600" b="1" cap="all" dirty="0">
                <a:solidFill>
                  <a:srgbClr val="00A0F1"/>
                </a:solidFill>
              </a:rPr>
              <a:t>Replaces:</a:t>
            </a:r>
            <a:endParaRPr lang="en-US" sz="1600" dirty="0"/>
          </a:p>
          <a:p>
            <a:pPr marL="285750" indent="-285750">
              <a:buFont typeface="Wingdings"/>
              <a:buChar char="ü"/>
            </a:pP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Wagner / </a:t>
            </a:r>
            <a:r>
              <a:rPr lang="en-US" sz="1400" dirty="0" err="1">
                <a:solidFill>
                  <a:schemeClr val="bg1"/>
                </a:solidFill>
                <a:ea typeface="+mn-lt"/>
                <a:cs typeface="+mn-lt"/>
              </a:rPr>
              <a:t>DiversiTech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: DSP-1</a:t>
            </a:r>
            <a:endParaRPr lang="en-US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55" name="Picture 54" descr="A blue and black logo&#10;&#10;Description automatically generated">
            <a:extLst>
              <a:ext uri="{FF2B5EF4-FFF2-40B4-BE49-F238E27FC236}">
                <a16:creationId xmlns:a16="http://schemas.microsoft.com/office/drawing/2014/main" id="{34116D1F-D390-970F-4B4B-70D3B0583A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60" y="74640"/>
            <a:ext cx="1946229" cy="613281"/>
          </a:xfrm>
          <a:prstGeom prst="rect">
            <a:avLst/>
          </a:prstGeom>
        </p:spPr>
      </p:pic>
      <p:pic>
        <p:nvPicPr>
          <p:cNvPr id="6" name="Picture 5" descr="A white and blue tool&#10;&#10;Description automatically generated">
            <a:extLst>
              <a:ext uri="{FF2B5EF4-FFF2-40B4-BE49-F238E27FC236}">
                <a16:creationId xmlns:a16="http://schemas.microsoft.com/office/drawing/2014/main" id="{98DFC44B-2EE1-B440-6084-269333E7977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420" t="46422" r="9087" b="47098"/>
          <a:stretch/>
        </p:blipFill>
        <p:spPr>
          <a:xfrm>
            <a:off x="-2" y="6272365"/>
            <a:ext cx="12192002" cy="74685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F310219-43DD-FB56-3E06-A48F0ABD038A}"/>
              </a:ext>
            </a:extLst>
          </p:cNvPr>
          <p:cNvGrpSpPr/>
          <p:nvPr/>
        </p:nvGrpSpPr>
        <p:grpSpPr>
          <a:xfrm>
            <a:off x="3443046" y="6459017"/>
            <a:ext cx="8472791" cy="389999"/>
            <a:chOff x="3433865" y="6391059"/>
            <a:chExt cx="8472791" cy="38999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996D456-B2CB-44E7-2F99-7ECB804B44C9}"/>
                </a:ext>
              </a:extLst>
            </p:cNvPr>
            <p:cNvSpPr txBox="1"/>
            <p:nvPr/>
          </p:nvSpPr>
          <p:spPr>
            <a:xfrm>
              <a:off x="3433865" y="6401107"/>
              <a:ext cx="1420237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APPLIANCE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1F260F-820F-E981-DDF8-D8EEEAF5459C}"/>
                </a:ext>
              </a:extLst>
            </p:cNvPr>
            <p:cNvSpPr txBox="1"/>
            <p:nvPr/>
          </p:nvSpPr>
          <p:spPr>
            <a:xfrm>
              <a:off x="5095834" y="6401107"/>
              <a:ext cx="1587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ELECTRICAL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AB3193-85CD-802B-31A1-70B04DCB2767}"/>
                </a:ext>
              </a:extLst>
            </p:cNvPr>
            <p:cNvSpPr txBox="1"/>
            <p:nvPr/>
          </p:nvSpPr>
          <p:spPr>
            <a:xfrm>
              <a:off x="6916368" y="6396083"/>
              <a:ext cx="1420237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HVAC/R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D24D08-AA8C-2F1A-BB04-DE395BF6DBC1}"/>
                </a:ext>
              </a:extLst>
            </p:cNvPr>
            <p:cNvSpPr txBox="1"/>
            <p:nvPr/>
          </p:nvSpPr>
          <p:spPr>
            <a:xfrm>
              <a:off x="8305903" y="6391060"/>
              <a:ext cx="1420237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2D3750"/>
                  </a:solidFill>
                  <a:latin typeface="Aptos" panose="020B0004020202020204" pitchFamily="34" charset="0"/>
                </a:rPr>
                <a:t>MARINE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176B93E-446E-740B-2641-FC2130407B45}"/>
                </a:ext>
              </a:extLst>
            </p:cNvPr>
            <p:cNvSpPr txBox="1"/>
            <p:nvPr/>
          </p:nvSpPr>
          <p:spPr>
            <a:xfrm>
              <a:off x="9656012" y="6391059"/>
              <a:ext cx="1613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POOL &amp; SPA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F32D120-8262-508D-374E-397804437186}"/>
                </a:ext>
              </a:extLst>
            </p:cNvPr>
            <p:cNvSpPr txBox="1"/>
            <p:nvPr/>
          </p:nvSpPr>
          <p:spPr>
            <a:xfrm>
              <a:off x="11373100" y="6401679"/>
              <a:ext cx="533556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2D3750"/>
                  </a:solidFill>
                  <a:latin typeface="Aptos" panose="020B0004020202020204" pitchFamily="34" charset="0"/>
                </a:rPr>
                <a:t>RV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4DC69C8-8A6F-8310-AF2B-8E30CFE877BB}"/>
              </a:ext>
            </a:extLst>
          </p:cNvPr>
          <p:cNvSpPr txBox="1"/>
          <p:nvPr/>
        </p:nvSpPr>
        <p:spPr>
          <a:xfrm>
            <a:off x="132211" y="1442357"/>
            <a:ext cx="7548894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b="1">
              <a:ea typeface="DM Sans"/>
              <a:cs typeface="DM Sans"/>
              <a:sym typeface="DM Sans"/>
            </a:endParaRPr>
          </a:p>
          <a:p>
            <a:r>
              <a:rPr lang="en-US" sz="1600" b="1" dirty="0">
                <a:ea typeface="DM Sans"/>
                <a:cs typeface="DM Sans"/>
                <a:sym typeface="DM Sans"/>
              </a:rPr>
              <a:t>Why do we need Single Phase Voltage Monitors?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a typeface="DM Sans"/>
                <a:cs typeface="DM Sans"/>
              </a:rPr>
              <a:t>It is becoming more common for service voltage to be dirty or fluctuate during the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a typeface="DM Sans"/>
                <a:cs typeface="DM Sans"/>
              </a:rPr>
              <a:t>This can cause failure of expensive equipment if the service voltage is outside of the limits of the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a typeface="DM Sans"/>
                <a:cs typeface="DM Sans"/>
              </a:rPr>
              <a:t>The ICM492D locks out in these harmful conditions and protects your single-phase load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ea typeface="DM Sans"/>
              <a:cs typeface="DM Sans"/>
            </a:endParaRPr>
          </a:p>
          <a:p>
            <a:r>
              <a:rPr lang="en-US" sz="1600" b="1" dirty="0">
                <a:ea typeface="DM Sans"/>
                <a:cs typeface="DM Sans"/>
              </a:rPr>
              <a:t>Why choose the ICM492D?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a typeface="+mn-lt"/>
                <a:cs typeface="+mn-lt"/>
              </a:rPr>
              <a:t>The ICM492D is a new compact design with integral anti short cycle delay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a typeface="+mn-lt"/>
                <a:cs typeface="+mn-lt"/>
              </a:rPr>
              <a:t>New</a:t>
            </a:r>
            <a:r>
              <a:rPr lang="en-US" sz="1400" dirty="0"/>
              <a:t> true RMS read with display calibration feature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New tactile buttons for durability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Simple to use configuration menus and minimal connections makes for simple installation and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b="1" dirty="0"/>
              <a:t> </a:t>
            </a:r>
            <a:r>
              <a:rPr lang="en-US" sz="1600" b="1" dirty="0"/>
              <a:t>Operation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1400" dirty="0">
                <a:ea typeface="+mn-lt"/>
                <a:cs typeface="+mn-lt"/>
              </a:rPr>
              <a:t>The ICM492D continuously monitors incoming line voltage for faults and displays RMS voltage on the digital display.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1400" dirty="0">
                <a:ea typeface="+mn-lt"/>
                <a:cs typeface="+mn-lt"/>
              </a:rPr>
              <a:t>When incoming line voltage is outside of the user selected parameters a fault occurs and the ICM492D will break the relay contacts and indicate a fault condition by flashing FAULT on display.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1400" dirty="0">
                <a:ea typeface="+mn-lt"/>
                <a:cs typeface="+mn-lt"/>
              </a:rPr>
              <a:t>An ASC time delay prevents system short cycling caused by transient faults and rapid power interruptions</a:t>
            </a:r>
            <a:endParaRPr lang="en-US" sz="140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B9FAAAF-EB44-9212-50E0-9707602CFF19}"/>
              </a:ext>
            </a:extLst>
          </p:cNvPr>
          <p:cNvGrpSpPr/>
          <p:nvPr/>
        </p:nvGrpSpPr>
        <p:grpSpPr>
          <a:xfrm>
            <a:off x="10987618" y="59026"/>
            <a:ext cx="1074383" cy="746856"/>
            <a:chOff x="10987618" y="59026"/>
            <a:chExt cx="1074383" cy="74685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A37F453-A4F1-C91D-E1D0-63D6E2411189}"/>
                </a:ext>
              </a:extLst>
            </p:cNvPr>
            <p:cNvSpPr/>
            <p:nvPr/>
          </p:nvSpPr>
          <p:spPr>
            <a:xfrm>
              <a:off x="10987618" y="59026"/>
              <a:ext cx="1074383" cy="74685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 descr="A flag with black and blue stripes&#10;&#10;Description automatically generated">
              <a:extLst>
                <a:ext uri="{FF2B5EF4-FFF2-40B4-BE49-F238E27FC236}">
                  <a16:creationId xmlns:a16="http://schemas.microsoft.com/office/drawing/2014/main" id="{F8C24377-FA5C-734A-78A1-A5716FF9F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028816" y="113925"/>
              <a:ext cx="988032" cy="687578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" name="Picture 2" descr="A black electronic device with buttons and a screen&#10;&#10;AI-generated content may be incorrect.">
            <a:extLst>
              <a:ext uri="{FF2B5EF4-FFF2-40B4-BE49-F238E27FC236}">
                <a16:creationId xmlns:a16="http://schemas.microsoft.com/office/drawing/2014/main" id="{190FC329-0989-911E-B418-DB191787DE6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8582" t="24884" r="28399" b="32327"/>
          <a:stretch>
            <a:fillRect/>
          </a:stretch>
        </p:blipFill>
        <p:spPr>
          <a:xfrm>
            <a:off x="5948323" y="222646"/>
            <a:ext cx="1567230" cy="167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2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279</Words>
  <Application>Microsoft Macintosh PowerPoint</Application>
  <PresentationFormat>Widescreen</PresentationFormat>
  <Paragraphs>46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Aptos</vt:lpstr>
      <vt:lpstr>Aptos Display</vt:lpstr>
      <vt:lpstr>Aptos ExtraBold</vt:lpstr>
      <vt:lpstr>Arial</vt:lpstr>
      <vt:lpstr>Arial,Sans-Serif</vt:lpstr>
      <vt:lpstr>DM Sans</vt:lpstr>
      <vt:lpstr>DM Sans Bold</vt:lpstr>
      <vt:lpstr>Wingdings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Paige Hart</dc:creator>
  <cp:lastModifiedBy>Paige Hart</cp:lastModifiedBy>
  <cp:revision>10</cp:revision>
  <dcterms:created xsi:type="dcterms:W3CDTF">2025-06-25T16:00:12Z</dcterms:created>
  <dcterms:modified xsi:type="dcterms:W3CDTF">2025-08-22T15:28:14Z</dcterms:modified>
</cp:coreProperties>
</file>