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95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oYpJiPPwXxg88oVeJLtpsQ==" hashData="Fnymp3KCV1zJDRkU9UXuJ27EpbsY+16baF+zewa0FuaDi38Vw3W6lDOG5kKeeXP3Gm2Ik9HyPGUNASd8dgiZH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37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02" d="100"/>
          <a:sy n="102" d="100"/>
        </p:scale>
        <p:origin x="140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C8B1C-61D4-0F4E-B9C6-2A78E9DB5004}" type="datetimeFigureOut">
              <a:rPr lang="en-US" smtClean="0"/>
              <a:t>8/22/25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1F1FD-640B-E940-9C5A-B92D0267A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78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ABDE9-1EF0-CE2A-06D6-B70C5315C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22C405-0EBC-6EA4-351A-751372726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D905CB-CECC-2B6A-F809-199A75A903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0CF05-E55C-6731-ABB6-7FC39D02CA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D267A-77A7-6A4A-B02F-291C807CAB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4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C59EB-3EFB-17B8-0609-BDE454B78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763344-89CE-D551-BC41-0D9563C4E7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344619-DC85-BF90-CFB5-DF8397374C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184417-00DE-A993-C13F-100C2045E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D267A-77A7-6A4A-B02F-291C807CAB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35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C7B4E-4F30-47E7-6B7C-9E0D123DA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91CAFD-C081-F104-B17F-3E3D2ACE5F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FC80B7-AEBF-F75C-8C13-E1D4A5E69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EA8607-69DE-C929-3AAD-390F0B1C25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D267A-77A7-6A4A-B02F-291C807CAB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2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6508A-B38B-CB21-C7BE-896DDA901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A19E5-1A25-4A65-800C-340E6B4F7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F8D4C-CA6E-3EED-79D6-050D55B6E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7672E-7FBF-18DC-7E68-70726EA6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F94C-596D-435A-97C7-ADD0D6CEF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80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E6F83-9C74-6B9D-D0D3-2EB9BA6EF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C0117-C5CD-A83C-D14B-7D4DA4008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0A5C8-D719-13E6-0A27-5C41E8663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5A1AE-41B2-6982-ABAF-EBAC38B0E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88DFC-33C2-532D-6093-C1422630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0CC56A-1664-B639-E8E3-E5C73F169B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52CF77-7AE2-00F2-E65E-9BF14E040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9FF2A-7E59-073B-2730-B66AC5C8E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36A8C-ADDA-B52F-98DD-B5BC807EC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6E0A4-CE74-5AD0-C2F0-F48A6AA7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8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D770C-93CB-2181-C79E-47F7C1312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FDF02-1002-586F-9281-5830CB615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6DB24-189D-2968-C342-1849D3210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CCF3F-64DD-8DB5-EC76-6880C698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73D04-B504-F560-0285-03508AA55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4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B915-3AC7-5565-2BC9-17506C96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73715-75F4-068C-822D-35323CD08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369C7-EDBA-06F0-6154-F6FE788A0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1AAC8-2B71-4CF6-AF81-FD3F1E01F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974A3-A079-B9E7-BF49-BC913648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2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BD6ED-09AA-401F-FF7E-9B57B83E3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DBF67-7A24-63C2-B498-E97B4D4C1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A5187-0160-D7F5-5289-2B96EF259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C7DE4-A6C1-051E-5739-7A9A6B3A8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ABEEE-E1FD-FE22-E607-FD39098EC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62A3B-07B2-0385-73A6-EB0B4249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8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A91F-287C-B10F-CD39-3B8C3744A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9170C-2BF4-86E2-1E1E-91C7C2A8D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A4EA4B-EADF-6C87-FAEA-20BAF772A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2D8FB7-DCEC-6A0C-8076-E87D944BFB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CB05D5-BB8E-CFA4-09C9-A2333086C7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1D16AD-0E5B-44B4-B87A-003A971F4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C4F4A0-C587-2802-7579-285A128B1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80950B-630F-B5E7-FF4D-23DCA2EA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7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8462D-D094-6A5C-337F-62D9545F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35D527-0EFD-FD10-0B0E-13592DACC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A1BB0-DF8D-5248-7B18-EA65650B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300015-6FA6-1A36-2799-A0B40FD00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D8D93-9938-6CD3-A143-17BD4602F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EA86DF-C7DA-CC2C-A14A-099A2C1EE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CD8E1-FF01-9962-2DC4-5DBCEAB34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AB60F-4408-D10F-28B5-2E7685B07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FBB86-96A9-B3CC-C3B6-5D5F2E2FD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5490EB-F2F5-5302-0FC0-21DF70C94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CF3AE-0C75-4D2A-4107-176E859C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31D2A-248F-D289-EBE4-9EC289BA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18078-F04C-2F4D-08E3-C51D9D0C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0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119CF-1330-8EBB-D9E6-E63983884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254BBF-C513-38DE-1A82-D20E3ED732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5528A-729E-C8FF-CB6A-E87F4EA10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2F219C-C606-B344-5FA3-5FDEDC282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58FF2-8CB8-2468-3E1F-1DC026309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1B7F4-F30A-36E2-5771-24D63B61B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3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8C3F8C-1ED5-B8BA-0E2D-7192E5230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94C847-46F9-4A79-24C3-9E6B8A457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5EBE7-8625-97D9-FC08-C56A3EA4A0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19E8E0-AE10-A546-928F-4882253E9B1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CF156-27C5-AF73-BC80-1CD25B00B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C4847-C6EA-8E78-7376-89044EE42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C67B64-F4C3-7849-9952-D46DD7B28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6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DF5BC385-F572-76A7-9046-55D6FC75A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2632" y="2567837"/>
            <a:ext cx="4866731" cy="15335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22F2BF-C5BF-FF8C-D999-47B40F926B4F}"/>
              </a:ext>
            </a:extLst>
          </p:cNvPr>
          <p:cNvSpPr txBox="1"/>
          <p:nvPr/>
        </p:nvSpPr>
        <p:spPr>
          <a:xfrm>
            <a:off x="2594974" y="4388988"/>
            <a:ext cx="700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D37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Single- Phase Surge Protection Devices</a:t>
            </a:r>
          </a:p>
        </p:txBody>
      </p:sp>
      <p:pic>
        <p:nvPicPr>
          <p:cNvPr id="8" name="Picture 7" descr="A flag with text and stars&#10;&#10;AI-generated content may be incorrect.">
            <a:extLst>
              <a:ext uri="{FF2B5EF4-FFF2-40B4-BE49-F238E27FC236}">
                <a16:creationId xmlns:a16="http://schemas.microsoft.com/office/drawing/2014/main" id="{C1A1BD05-D134-9252-4236-21AAEF111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4041" y="366762"/>
            <a:ext cx="1085783" cy="776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67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A3F4A-F0D3-4267-42D8-C6A94E97F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02B5ED9F-FFA4-EA47-6A66-40A894E386A7}"/>
              </a:ext>
            </a:extLst>
          </p:cNvPr>
          <p:cNvSpPr/>
          <p:nvPr/>
        </p:nvSpPr>
        <p:spPr>
          <a:xfrm rot="10800000">
            <a:off x="7801537" y="-5367"/>
            <a:ext cx="4374891" cy="4810617"/>
          </a:xfrm>
          <a:prstGeom prst="rect">
            <a:avLst/>
          </a:prstGeom>
          <a:solidFill>
            <a:srgbClr val="2D37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6937EC-BA34-8801-90D3-0E36E85026B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4000"/>
          </a:blip>
          <a:srcRect l="8792" r="758"/>
          <a:stretch/>
        </p:blipFill>
        <p:spPr>
          <a:xfrm rot="5400000">
            <a:off x="3431028" y="-3445055"/>
            <a:ext cx="946304" cy="780835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1334F685-7612-37FE-C2E4-7CACDD021EC8}"/>
              </a:ext>
            </a:extLst>
          </p:cNvPr>
          <p:cNvSpPr txBox="1">
            <a:spLocks/>
          </p:cNvSpPr>
          <p:nvPr/>
        </p:nvSpPr>
        <p:spPr>
          <a:xfrm>
            <a:off x="128623" y="804723"/>
            <a:ext cx="5820077" cy="9263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2D3750"/>
                </a:solidFill>
                <a:latin typeface="Aptos ExtraBold"/>
              </a:rPr>
              <a:t>ICM 517A - Single-Phase Surge Protection</a:t>
            </a:r>
            <a:endParaRPr lang="en-US" sz="3200" b="1" dirty="0">
              <a:solidFill>
                <a:srgbClr val="2D3750"/>
              </a:solidFill>
              <a:latin typeface="Aptos ExtraBold" panose="020B0004020202020204" pitchFamily="34" charset="0"/>
            </a:endParaRPr>
          </a:p>
        </p:txBody>
      </p:sp>
      <p:sp>
        <p:nvSpPr>
          <p:cNvPr id="47" name="TextBox 12">
            <a:extLst>
              <a:ext uri="{FF2B5EF4-FFF2-40B4-BE49-F238E27FC236}">
                <a16:creationId xmlns:a16="http://schemas.microsoft.com/office/drawing/2014/main" id="{2D24749B-0715-DFA1-3684-1AD3113A3B08}"/>
              </a:ext>
            </a:extLst>
          </p:cNvPr>
          <p:cNvSpPr txBox="1"/>
          <p:nvPr/>
        </p:nvSpPr>
        <p:spPr>
          <a:xfrm>
            <a:off x="8031068" y="3658579"/>
            <a:ext cx="3609267" cy="2572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b="1" dirty="0">
                <a:solidFill>
                  <a:srgbClr val="3CA1D5"/>
                </a:solidFill>
                <a:ea typeface="DM Sans Bold"/>
                <a:cs typeface="DM Sans Bold"/>
                <a:sym typeface="DM Sans Bold"/>
              </a:rPr>
              <a:t>REPLACES:</a:t>
            </a:r>
            <a:endParaRPr lang="en-US" dirty="0"/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Crosses to comparable Surge Protective Devices from the following companies. Features can vary. ABB, Square D, Eaton, Ditek, Intermatic, Mars, </a:t>
            </a:r>
            <a:r>
              <a:rPr lang="en-US" sz="1200" dirty="0" err="1">
                <a:solidFill>
                  <a:schemeClr val="bg1"/>
                </a:solidFill>
                <a:ea typeface="+mn-lt"/>
                <a:cs typeface="+mn-lt"/>
              </a:rPr>
              <a:t>RectorSeal</a:t>
            </a: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+mn-lt"/>
                <a:cs typeface="+mn-lt"/>
              </a:rPr>
              <a:t>Supco</a:t>
            </a:r>
            <a:endParaRPr lang="en-US" sz="1200" dirty="0" err="1">
              <a:solidFill>
                <a:schemeClr val="bg1"/>
              </a:solidFill>
            </a:endParaRPr>
          </a:p>
          <a:p>
            <a:endParaRPr lang="en-US" sz="1200">
              <a:solidFill>
                <a:srgbClr val="FFFFFF"/>
              </a:solidFill>
              <a:cs typeface="Arial"/>
            </a:endParaRPr>
          </a:p>
          <a:p>
            <a:pPr>
              <a:spcBef>
                <a:spcPct val="0"/>
              </a:spcBef>
            </a:pPr>
            <a:endParaRPr lang="en-US" sz="1200" b="1">
              <a:solidFill>
                <a:srgbClr val="3CA1D5"/>
              </a:solidFill>
            </a:endParaRPr>
          </a:p>
          <a:p>
            <a:pPr>
              <a:lnSpc>
                <a:spcPts val="5347"/>
              </a:lnSpc>
              <a:spcBef>
                <a:spcPct val="0"/>
              </a:spcBef>
            </a:pPr>
            <a:endParaRPr lang="en-US" sz="1600" b="1">
              <a:solidFill>
                <a:srgbClr val="3CA1D5"/>
              </a:solidFill>
            </a:endParaRPr>
          </a:p>
          <a:p>
            <a:pPr>
              <a:lnSpc>
                <a:spcPts val="5347"/>
              </a:lnSpc>
              <a:spcBef>
                <a:spcPct val="0"/>
              </a:spcBef>
            </a:pPr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48" name="TextBox 12">
            <a:extLst>
              <a:ext uri="{FF2B5EF4-FFF2-40B4-BE49-F238E27FC236}">
                <a16:creationId xmlns:a16="http://schemas.microsoft.com/office/drawing/2014/main" id="{370D4473-4FB9-2544-6523-E944179CC01F}"/>
              </a:ext>
            </a:extLst>
          </p:cNvPr>
          <p:cNvSpPr txBox="1"/>
          <p:nvPr/>
        </p:nvSpPr>
        <p:spPr>
          <a:xfrm>
            <a:off x="8029383" y="202449"/>
            <a:ext cx="4029169" cy="34163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1600" b="1" dirty="0">
                <a:solidFill>
                  <a:srgbClr val="3CA1D5"/>
                </a:solidFill>
                <a:ea typeface="DM Sans Bold"/>
                <a:cs typeface="DM Sans Bold"/>
                <a:sym typeface="DM Sans Bold"/>
              </a:rPr>
              <a:t>FEATURES: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marL="285750" indent="-285750">
              <a:spcBef>
                <a:spcPct val="0"/>
              </a:spcBef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NEMA Type 4X rated for </a:t>
            </a:r>
            <a:endParaRPr lang="en-US" sz="1400">
              <a:solidFill>
                <a:srgbClr val="FFFFFF"/>
              </a:solidFill>
              <a:ea typeface="+mn-lt"/>
              <a:cs typeface="+mn-lt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        indoor/outdoor installation</a:t>
            </a:r>
            <a:endParaRPr lang="en-US" sz="1400">
              <a:solidFill>
                <a:srgbClr val="FFFFFF"/>
              </a:solidFill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Withstands effects of prolonged UV exposure better then ABS plastics</a:t>
            </a:r>
            <a:endParaRPr lang="en-US" dirty="0"/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Built to withstand the high impact of a</a:t>
            </a:r>
          </a:p>
          <a:p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        major surge event</a:t>
            </a:r>
            <a:endParaRPr lang="en-US" sz="1400" dirty="0">
              <a:solidFill>
                <a:srgbClr val="FFFFFF"/>
              </a:solidFill>
              <a:ea typeface="DM Sans Bold"/>
              <a:cs typeface="DM Sans Bold"/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Limited lifetime product, up to a 3-year $25,000 connected equipment warranty</a:t>
            </a:r>
            <a:endParaRPr lang="en-US" sz="1400" dirty="0">
              <a:solidFill>
                <a:srgbClr val="FFFFFF"/>
              </a:solidFill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DM Sans Bold"/>
                <a:cs typeface="DM Sans Bold"/>
              </a:rPr>
              <a:t>Designed and assembled in USA</a:t>
            </a:r>
            <a:endParaRPr lang="en-US" sz="1400" dirty="0">
              <a:solidFill>
                <a:srgbClr val="FFFFFF"/>
              </a:solidFill>
              <a:ea typeface="DM Sans Bold"/>
              <a:cs typeface="DM Sans Bold"/>
              <a:sym typeface="DM Sans Bold"/>
            </a:endParaRPr>
          </a:p>
          <a:p>
            <a:pPr marL="0" lvl="0" indent="0" algn="l">
              <a:lnSpc>
                <a:spcPct val="150000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3CA1D5"/>
                </a:solidFill>
                <a:ea typeface="DM Sans Bold"/>
                <a:cs typeface="DM Sans Bold"/>
                <a:sym typeface="DM Sans Bold"/>
              </a:rPr>
              <a:t>SPECIFICATIONS:</a:t>
            </a:r>
            <a:endParaRPr lang="en-US" sz="1600" b="1" dirty="0">
              <a:solidFill>
                <a:srgbClr val="3CA1D5"/>
              </a:solidFill>
              <a:ea typeface="DM Sans Bold"/>
              <a:cs typeface="DM Sans Bold"/>
            </a:endParaRP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Service voltage: 120/240 volts, single phase </a:t>
            </a: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 Maximum surge current: 100,000 amps </a:t>
            </a: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Maximum energy dissipation: 1,020 Joules</a:t>
            </a: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AC protection modes: L-L, L-N, L-G, N-G</a:t>
            </a:r>
          </a:p>
        </p:txBody>
      </p:sp>
      <p:pic>
        <p:nvPicPr>
          <p:cNvPr id="55" name="Picture 54" descr="A blue and black logo&#10;&#10;Description automatically generated">
            <a:extLst>
              <a:ext uri="{FF2B5EF4-FFF2-40B4-BE49-F238E27FC236}">
                <a16:creationId xmlns:a16="http://schemas.microsoft.com/office/drawing/2014/main" id="{0FED5E61-48FF-FCA1-66E4-F2E3D81E3F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897" y="193702"/>
            <a:ext cx="1946229" cy="613281"/>
          </a:xfrm>
          <a:prstGeom prst="rect">
            <a:avLst/>
          </a:prstGeom>
        </p:spPr>
      </p:pic>
      <p:pic>
        <p:nvPicPr>
          <p:cNvPr id="6" name="Picture 5" descr="A white and blue tool&#10;&#10;Description automatically generated">
            <a:extLst>
              <a:ext uri="{FF2B5EF4-FFF2-40B4-BE49-F238E27FC236}">
                <a16:creationId xmlns:a16="http://schemas.microsoft.com/office/drawing/2014/main" id="{2755221B-31A3-8532-B343-BE81E78D481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9420" t="46422" r="9087" b="47098"/>
          <a:stretch/>
        </p:blipFill>
        <p:spPr>
          <a:xfrm>
            <a:off x="-2" y="6272365"/>
            <a:ext cx="12192002" cy="74685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A4FB8E8D-0B7C-6646-828B-9046AFBAD160}"/>
              </a:ext>
            </a:extLst>
          </p:cNvPr>
          <p:cNvGrpSpPr/>
          <p:nvPr/>
        </p:nvGrpSpPr>
        <p:grpSpPr>
          <a:xfrm>
            <a:off x="3433865" y="6504921"/>
            <a:ext cx="8472791" cy="389999"/>
            <a:chOff x="3433865" y="6391059"/>
            <a:chExt cx="8472791" cy="38999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C1D9842-5C72-0E81-ADF4-18EEE7029734}"/>
                </a:ext>
              </a:extLst>
            </p:cNvPr>
            <p:cNvSpPr txBox="1"/>
            <p:nvPr/>
          </p:nvSpPr>
          <p:spPr>
            <a:xfrm>
              <a:off x="3433865" y="6401107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APPLIANCE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5EC782A-5692-BB31-33A5-AFC09FD8E9B1}"/>
                </a:ext>
              </a:extLst>
            </p:cNvPr>
            <p:cNvSpPr txBox="1"/>
            <p:nvPr/>
          </p:nvSpPr>
          <p:spPr>
            <a:xfrm>
              <a:off x="5095834" y="6401107"/>
              <a:ext cx="15870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ELECTRICAL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72A99B4-FB02-B54A-1424-4E4DFF261E03}"/>
                </a:ext>
              </a:extLst>
            </p:cNvPr>
            <p:cNvSpPr txBox="1"/>
            <p:nvPr/>
          </p:nvSpPr>
          <p:spPr>
            <a:xfrm>
              <a:off x="6916368" y="6396083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HVAC/R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D50B577-8566-024A-1FCF-30B334867027}"/>
                </a:ext>
              </a:extLst>
            </p:cNvPr>
            <p:cNvSpPr txBox="1"/>
            <p:nvPr/>
          </p:nvSpPr>
          <p:spPr>
            <a:xfrm>
              <a:off x="8305903" y="6391060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2D3750"/>
                  </a:solidFill>
                  <a:latin typeface="Aptos" panose="020B0004020202020204" pitchFamily="34" charset="0"/>
                </a:rPr>
                <a:t>MARINE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3E2EBDC-B9B8-74F9-F58A-80C60738C3AC}"/>
                </a:ext>
              </a:extLst>
            </p:cNvPr>
            <p:cNvSpPr txBox="1"/>
            <p:nvPr/>
          </p:nvSpPr>
          <p:spPr>
            <a:xfrm>
              <a:off x="9656012" y="6391059"/>
              <a:ext cx="1613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POOL &amp; SPA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97EC82D-189D-8FD5-8B55-2BA2B01852A1}"/>
                </a:ext>
              </a:extLst>
            </p:cNvPr>
            <p:cNvSpPr txBox="1"/>
            <p:nvPr/>
          </p:nvSpPr>
          <p:spPr>
            <a:xfrm>
              <a:off x="11373100" y="6401679"/>
              <a:ext cx="533556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2D3750"/>
                  </a:solidFill>
                  <a:latin typeface="Aptos" panose="020B0004020202020204" pitchFamily="34" charset="0"/>
                </a:rPr>
                <a:t>RV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C91F19F-5D77-B070-2C42-936B5B2070E2}"/>
              </a:ext>
            </a:extLst>
          </p:cNvPr>
          <p:cNvGrpSpPr/>
          <p:nvPr/>
        </p:nvGrpSpPr>
        <p:grpSpPr>
          <a:xfrm>
            <a:off x="10987618" y="59026"/>
            <a:ext cx="1074383" cy="746856"/>
            <a:chOff x="10987618" y="59026"/>
            <a:chExt cx="1074383" cy="746856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E202232-7844-464F-A509-A82281FE27A6}"/>
                </a:ext>
              </a:extLst>
            </p:cNvPr>
            <p:cNvSpPr/>
            <p:nvPr/>
          </p:nvSpPr>
          <p:spPr>
            <a:xfrm>
              <a:off x="10987618" y="59026"/>
              <a:ext cx="1074383" cy="7468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6" descr="A flag with black and blue stripes&#10;&#10;Description automatically generated">
              <a:extLst>
                <a:ext uri="{FF2B5EF4-FFF2-40B4-BE49-F238E27FC236}">
                  <a16:creationId xmlns:a16="http://schemas.microsoft.com/office/drawing/2014/main" id="{CCB38976-0A9F-C890-660D-839AB8243CE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028816" y="113925"/>
              <a:ext cx="988032" cy="687578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5" name="Picture 4" descr="A grey rectangular device with wires attached to it&#10;&#10;AI-generated content may be incorrect.">
            <a:extLst>
              <a:ext uri="{FF2B5EF4-FFF2-40B4-BE49-F238E27FC236}">
                <a16:creationId xmlns:a16="http://schemas.microsoft.com/office/drawing/2014/main" id="{09DEE2C9-E89D-AF89-D549-EE3B08B6B5E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16760" r="24588" b="3642"/>
          <a:stretch/>
        </p:blipFill>
        <p:spPr>
          <a:xfrm>
            <a:off x="5686155" y="1136215"/>
            <a:ext cx="1981915" cy="32299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D4A88F-DD08-94AB-8158-86F946D45E34}"/>
              </a:ext>
            </a:extLst>
          </p:cNvPr>
          <p:cNvSpPr txBox="1"/>
          <p:nvPr/>
        </p:nvSpPr>
        <p:spPr>
          <a:xfrm>
            <a:off x="136757" y="1488054"/>
            <a:ext cx="5820337" cy="49859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b="1">
              <a:ea typeface="DM Sans"/>
              <a:cs typeface="DM Sans"/>
              <a:sym typeface="DM Sans"/>
            </a:endParaRPr>
          </a:p>
          <a:p>
            <a:r>
              <a:rPr lang="en-US" sz="1600" b="1" dirty="0">
                <a:ea typeface="DM Sans"/>
                <a:cs typeface="DM Sans"/>
                <a:sym typeface="DM Sans"/>
              </a:rPr>
              <a:t>Why do we need Surge Protectors?</a:t>
            </a:r>
            <a:endParaRPr lang="en-US" sz="1600" dirty="0"/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  <a:sym typeface="DM Sans"/>
              </a:rPr>
              <a:t>Single-phase power can have surges caused by lightning strikes, power outages, or an electrical overload</a:t>
            </a:r>
            <a:endParaRPr lang="en-US" sz="1400" dirty="0">
              <a:ea typeface="DM Sans"/>
              <a:cs typeface="DM Sans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  <a:sym typeface="DM Sans"/>
              </a:rPr>
              <a:t>Surges can permanently damage single-phase equipment which can present a major expense to replace</a:t>
            </a:r>
            <a:endParaRPr lang="en-US" sz="1400" dirty="0">
              <a:ea typeface="DM Sans"/>
              <a:cs typeface="DM Sans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  <a:sym typeface="DM Sans"/>
              </a:rPr>
              <a:t>With an ICM517A wired into your system, you can have peace of mind that your equipment is protected</a:t>
            </a:r>
            <a:endParaRPr lang="en-US" sz="1400" dirty="0">
              <a:ea typeface="DM Sans"/>
              <a:cs typeface="DM Sans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endParaRPr lang="en-US" sz="1400" dirty="0">
              <a:ea typeface="DM Sans"/>
              <a:cs typeface="DM Sans"/>
            </a:endParaRPr>
          </a:p>
          <a:p>
            <a:r>
              <a:rPr lang="en-US" sz="1600" b="1" dirty="0">
                <a:ea typeface="DM Sans"/>
                <a:cs typeface="DM Sans"/>
                <a:sym typeface="DM Sans"/>
              </a:rPr>
              <a:t>The value of the ICM controls Single Phase Surge Protector</a:t>
            </a:r>
            <a:endParaRPr lang="en-US" sz="1600" dirty="0">
              <a:ea typeface="DM Sans"/>
              <a:cs typeface="DM Sans"/>
            </a:endParaRPr>
          </a:p>
          <a:p>
            <a:pPr marL="285750" indent="-285750">
              <a:buFont typeface="Arial,Sans-Serif"/>
              <a:buChar char="•"/>
            </a:pPr>
            <a:r>
              <a:rPr lang="en-US" sz="1400" dirty="0"/>
              <a:t>The ICM517A is an upgraded version of the ever-popular ICM517 </a:t>
            </a:r>
            <a:endParaRPr lang="en-US" dirty="0"/>
          </a:p>
          <a:p>
            <a:pPr marL="285750" indent="-285750">
              <a:buFont typeface="Arial,Sans-Serif"/>
              <a:buChar char="•"/>
            </a:pPr>
            <a:r>
              <a:rPr lang="en-US" sz="1400" dirty="0"/>
              <a:t>New robust NEMA 4X rated metal enclosure to contain major surge events better than plastic</a:t>
            </a:r>
            <a:endParaRPr lang="en-US" dirty="0"/>
          </a:p>
          <a:p>
            <a:pPr marL="285750" indent="-285750">
              <a:buFont typeface="Arial,Sans-Serif"/>
              <a:buChar char="•"/>
            </a:pPr>
            <a:r>
              <a:rPr lang="en-US" sz="1400" dirty="0"/>
              <a:t>Single status LED provides an easy-to-read status of protection </a:t>
            </a:r>
            <a:endParaRPr lang="en-US" dirty="0"/>
          </a:p>
          <a:p>
            <a:pPr marL="285750" indent="-285750">
              <a:buFont typeface="Arial,Sans-Serif"/>
              <a:buChar char="•"/>
            </a:pPr>
            <a:r>
              <a:rPr lang="en-US" sz="1400" dirty="0"/>
              <a:t>Highly rated at 100,000 Amps max surge protection </a:t>
            </a:r>
          </a:p>
          <a:p>
            <a:pPr marL="285750" indent="-285750">
              <a:buFont typeface="Arial,Sans-Serif"/>
              <a:buChar char="•"/>
            </a:pPr>
            <a:endParaRPr lang="en-US" sz="1400" dirty="0"/>
          </a:p>
          <a:p>
            <a:r>
              <a:rPr lang="en-US" sz="1600" b="1" dirty="0"/>
              <a:t>Operation:</a:t>
            </a:r>
            <a:endParaRPr lang="en-US" dirty="0"/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</a:rPr>
              <a:t>When a surge occurs, the ICM Surge Protector will absorb the surge up to 100kA for a single event and  multiple hits under 100KA</a:t>
            </a: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</a:rPr>
              <a:t>ICM incorporates superior thermally protected metal oxide varistor technology, which allows for safe disabling of the surge elements when a surge exceeds the thermal limits of the device.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60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9ED67-556F-7DB5-CCB9-FE3DE3AA9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E5345F58-9D7C-90A9-7372-3FB306115A99}"/>
              </a:ext>
            </a:extLst>
          </p:cNvPr>
          <p:cNvSpPr/>
          <p:nvPr/>
        </p:nvSpPr>
        <p:spPr>
          <a:xfrm rot="10800000">
            <a:off x="7801537" y="-5367"/>
            <a:ext cx="4374891" cy="4810617"/>
          </a:xfrm>
          <a:prstGeom prst="rect">
            <a:avLst/>
          </a:prstGeom>
          <a:solidFill>
            <a:srgbClr val="2D37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71FB76E-1832-89B1-0430-EFB2BC497A8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4000"/>
          </a:blip>
          <a:srcRect l="8792" r="758"/>
          <a:stretch/>
        </p:blipFill>
        <p:spPr>
          <a:xfrm rot="5400000">
            <a:off x="3431028" y="-3445055"/>
            <a:ext cx="946304" cy="780835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34D4B76E-59B6-FDBB-34D5-7D00995AEE37}"/>
              </a:ext>
            </a:extLst>
          </p:cNvPr>
          <p:cNvSpPr txBox="1">
            <a:spLocks/>
          </p:cNvSpPr>
          <p:nvPr/>
        </p:nvSpPr>
        <p:spPr>
          <a:xfrm>
            <a:off x="128623" y="804723"/>
            <a:ext cx="6122635" cy="920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2D3750"/>
                </a:solidFill>
                <a:latin typeface="Aptos ExtraBold"/>
              </a:rPr>
              <a:t>ICM 517A-LITE – Single-Phase Surge Protection</a:t>
            </a:r>
            <a:endParaRPr lang="en-US" sz="3200" b="1">
              <a:solidFill>
                <a:srgbClr val="2D3750"/>
              </a:solidFill>
              <a:latin typeface="Aptos ExtraBold" panose="020B0004020202020204" pitchFamily="34" charset="0"/>
            </a:endParaRPr>
          </a:p>
        </p:txBody>
      </p:sp>
      <p:sp>
        <p:nvSpPr>
          <p:cNvPr id="48" name="TextBox 12">
            <a:extLst>
              <a:ext uri="{FF2B5EF4-FFF2-40B4-BE49-F238E27FC236}">
                <a16:creationId xmlns:a16="http://schemas.microsoft.com/office/drawing/2014/main" id="{F5399FCF-8A5F-3B9A-5560-C6BC661BFF14}"/>
              </a:ext>
            </a:extLst>
          </p:cNvPr>
          <p:cNvSpPr txBox="1"/>
          <p:nvPr/>
        </p:nvSpPr>
        <p:spPr>
          <a:xfrm>
            <a:off x="8032726" y="518697"/>
            <a:ext cx="3627382" cy="34163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spcBef>
                <a:spcPct val="0"/>
              </a:spcBef>
            </a:pPr>
            <a:r>
              <a:rPr lang="en-US" sz="1600" b="1" dirty="0">
                <a:solidFill>
                  <a:srgbClr val="3CA1D5"/>
                </a:solidFill>
                <a:ea typeface="DM Sans Bold"/>
                <a:cs typeface="DM Sans Bold"/>
                <a:sym typeface="DM Sans Bold"/>
              </a:rPr>
              <a:t>FEATURES:</a:t>
            </a:r>
            <a:endParaRPr lang="en-US" dirty="0"/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Superior TMOV technology provides safe and reliable surge protection</a:t>
            </a:r>
            <a:endParaRPr lang="en-US" dirty="0"/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Featuring a thinner more compact profile</a:t>
            </a:r>
            <a:endParaRPr lang="en-US" dirty="0"/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UL Listed  to standard 1449 5th edition</a:t>
            </a:r>
            <a:endParaRPr lang="en-US" sz="1400" dirty="0">
              <a:solidFill>
                <a:srgbClr val="FFFFFF"/>
              </a:solidFill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Maximum surge capacity of 60,000 amps</a:t>
            </a:r>
            <a:endParaRPr lang="en-US" dirty="0"/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Easy to read status light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Easy 3-wire installation </a:t>
            </a:r>
            <a:endParaRPr lang="en-US" dirty="0"/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rgbClr val="FFFFFF"/>
                </a:solidFill>
                <a:ea typeface="+mn-lt"/>
                <a:cs typeface="+mn-lt"/>
              </a:rPr>
              <a:t>Designed and assembled in USA</a:t>
            </a:r>
            <a:endParaRPr lang="en-US" dirty="0"/>
          </a:p>
          <a:p>
            <a:endParaRPr lang="en-US" sz="1400" dirty="0">
              <a:solidFill>
                <a:srgbClr val="FFFFFF"/>
              </a:solidFill>
              <a:ea typeface="DM Sans Bold"/>
              <a:cs typeface="DM Sans Bold"/>
            </a:endParaRPr>
          </a:p>
          <a:p>
            <a:pPr marL="0" lvl="0" indent="0" algn="l">
              <a:lnSpc>
                <a:spcPct val="150000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3CA1D5"/>
                </a:solidFill>
                <a:ea typeface="DM Sans Bold"/>
                <a:cs typeface="DM Sans Bold"/>
                <a:sym typeface="DM Sans Bold"/>
              </a:rPr>
              <a:t>SPECIFICATIONS:</a:t>
            </a:r>
            <a:endParaRPr lang="en-US" sz="1600" b="1" dirty="0">
              <a:solidFill>
                <a:srgbClr val="3CA1D5"/>
              </a:solidFill>
              <a:ea typeface="DM Sans Bold"/>
              <a:cs typeface="DM Sans Bold"/>
            </a:endParaRP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Service voltage: 120/240 volts, single phase </a:t>
            </a: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 Maximum surge current: 60,000 amps </a:t>
            </a: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Maximum energy dissipation: 612 Joules</a:t>
            </a:r>
          </a:p>
          <a:p>
            <a:pPr marL="171450" indent="-1714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AC protection modes: L-L, L-G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55" name="Picture 54" descr="A blue and black logo&#10;&#10;Description automatically generated">
            <a:extLst>
              <a:ext uri="{FF2B5EF4-FFF2-40B4-BE49-F238E27FC236}">
                <a16:creationId xmlns:a16="http://schemas.microsoft.com/office/drawing/2014/main" id="{87DC3D04-89FF-8E44-6952-518B51DDA7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897" y="193702"/>
            <a:ext cx="1946229" cy="613281"/>
          </a:xfrm>
          <a:prstGeom prst="rect">
            <a:avLst/>
          </a:prstGeom>
        </p:spPr>
      </p:pic>
      <p:pic>
        <p:nvPicPr>
          <p:cNvPr id="6" name="Picture 5" descr="A white and blue tool&#10;&#10;Description automatically generated">
            <a:extLst>
              <a:ext uri="{FF2B5EF4-FFF2-40B4-BE49-F238E27FC236}">
                <a16:creationId xmlns:a16="http://schemas.microsoft.com/office/drawing/2014/main" id="{B73C246D-FB6C-8729-687A-6C5A4756E10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9420" t="46422" r="9087" b="47098"/>
          <a:stretch/>
        </p:blipFill>
        <p:spPr>
          <a:xfrm>
            <a:off x="-2" y="6272365"/>
            <a:ext cx="12192002" cy="74685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45ED6C0D-F180-F391-4EE2-009A8511AF83}"/>
              </a:ext>
            </a:extLst>
          </p:cNvPr>
          <p:cNvGrpSpPr/>
          <p:nvPr/>
        </p:nvGrpSpPr>
        <p:grpSpPr>
          <a:xfrm>
            <a:off x="3433865" y="6504921"/>
            <a:ext cx="8472791" cy="389999"/>
            <a:chOff x="3433865" y="6391059"/>
            <a:chExt cx="8472791" cy="38999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8987A4-C6E1-609C-4909-5C24F7D7BF57}"/>
                </a:ext>
              </a:extLst>
            </p:cNvPr>
            <p:cNvSpPr txBox="1"/>
            <p:nvPr/>
          </p:nvSpPr>
          <p:spPr>
            <a:xfrm>
              <a:off x="3433865" y="6401107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APPLIANCE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FF30106-31AC-FBAB-40BE-9315F07ED343}"/>
                </a:ext>
              </a:extLst>
            </p:cNvPr>
            <p:cNvSpPr txBox="1"/>
            <p:nvPr/>
          </p:nvSpPr>
          <p:spPr>
            <a:xfrm>
              <a:off x="5095834" y="6401107"/>
              <a:ext cx="15870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ELECTRICAL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002778A-5374-A47E-FDF4-38A98711CFED}"/>
                </a:ext>
              </a:extLst>
            </p:cNvPr>
            <p:cNvSpPr txBox="1"/>
            <p:nvPr/>
          </p:nvSpPr>
          <p:spPr>
            <a:xfrm>
              <a:off x="6916368" y="6396083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HVAC/R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145CE57-D8BA-5CF5-6E7F-D3F4CF9B64FA}"/>
                </a:ext>
              </a:extLst>
            </p:cNvPr>
            <p:cNvSpPr txBox="1"/>
            <p:nvPr/>
          </p:nvSpPr>
          <p:spPr>
            <a:xfrm>
              <a:off x="8305903" y="6391060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2D3750"/>
                  </a:solidFill>
                  <a:latin typeface="Aptos" panose="020B0004020202020204" pitchFamily="34" charset="0"/>
                </a:rPr>
                <a:t>MARINE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E3B9B05-6DA9-8070-819B-0FDA8142E163}"/>
                </a:ext>
              </a:extLst>
            </p:cNvPr>
            <p:cNvSpPr txBox="1"/>
            <p:nvPr/>
          </p:nvSpPr>
          <p:spPr>
            <a:xfrm>
              <a:off x="9656012" y="6391059"/>
              <a:ext cx="1613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POOL &amp; SPA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6EC48C6-408D-66DB-8544-9FFECB750F9F}"/>
                </a:ext>
              </a:extLst>
            </p:cNvPr>
            <p:cNvSpPr txBox="1"/>
            <p:nvPr/>
          </p:nvSpPr>
          <p:spPr>
            <a:xfrm>
              <a:off x="11373100" y="6401679"/>
              <a:ext cx="533556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2D3750"/>
                  </a:solidFill>
                  <a:latin typeface="Aptos" panose="020B0004020202020204" pitchFamily="34" charset="0"/>
                </a:rPr>
                <a:t>RV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402DC56-1B51-7FED-691A-78A30BF1CB79}"/>
              </a:ext>
            </a:extLst>
          </p:cNvPr>
          <p:cNvGrpSpPr/>
          <p:nvPr/>
        </p:nvGrpSpPr>
        <p:grpSpPr>
          <a:xfrm>
            <a:off x="10926738" y="3838507"/>
            <a:ext cx="978383" cy="662856"/>
            <a:chOff x="10987618" y="59026"/>
            <a:chExt cx="1074383" cy="746856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7B25D1D-02FB-CABB-54E2-AA6D527BD9C6}"/>
                </a:ext>
              </a:extLst>
            </p:cNvPr>
            <p:cNvSpPr/>
            <p:nvPr/>
          </p:nvSpPr>
          <p:spPr>
            <a:xfrm>
              <a:off x="10987618" y="59026"/>
              <a:ext cx="1074383" cy="7468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6" descr="A flag with black and blue stripes&#10;&#10;Description automatically generated">
              <a:extLst>
                <a:ext uri="{FF2B5EF4-FFF2-40B4-BE49-F238E27FC236}">
                  <a16:creationId xmlns:a16="http://schemas.microsoft.com/office/drawing/2014/main" id="{163CF69A-18B2-6159-252C-5F5467DE070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028816" y="113925"/>
              <a:ext cx="988032" cy="687578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9095941-77F0-A7CF-0747-5035F52CEDC9}"/>
              </a:ext>
            </a:extLst>
          </p:cNvPr>
          <p:cNvSpPr txBox="1"/>
          <p:nvPr/>
        </p:nvSpPr>
        <p:spPr>
          <a:xfrm>
            <a:off x="127739" y="1569214"/>
            <a:ext cx="7546458" cy="47705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b="1">
              <a:ea typeface="DM Sans"/>
              <a:cs typeface="DM Sans"/>
              <a:sym typeface="DM Sans"/>
            </a:endParaRPr>
          </a:p>
          <a:p>
            <a:r>
              <a:rPr lang="en-US" sz="1600" b="1" dirty="0">
                <a:ea typeface="DM Sans"/>
                <a:cs typeface="DM Sans"/>
                <a:sym typeface="DM Sans"/>
              </a:rPr>
              <a:t>Why do we need Surge Protectors?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  <a:sym typeface="DM Sans"/>
              </a:rPr>
              <a:t>Single-phase power can have surges caused by lightning strikes, power outages, or an electrical overload</a:t>
            </a:r>
            <a:endParaRPr lang="en-US" sz="1400" dirty="0">
              <a:ea typeface="DM Sans"/>
              <a:cs typeface="DM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  <a:sym typeface="DM Sans"/>
              </a:rPr>
              <a:t>The power</a:t>
            </a:r>
            <a:r>
              <a:rPr lang="en-US" sz="1400" dirty="0">
                <a:ea typeface="+mn-lt"/>
                <a:cs typeface="+mn-lt"/>
              </a:rPr>
              <a:t> grid is taxed more than ever by voltage surges, spikes and irregularities caused by increased usage of the grid and changing weather patterns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</a:rPr>
              <a:t>ICM controls has a low-cost option to these type of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ea typeface="DM Sans"/>
              <a:cs typeface="DM Sans"/>
              <a:sym typeface="DM Sans"/>
            </a:endParaRPr>
          </a:p>
          <a:p>
            <a:r>
              <a:rPr lang="en-US" sz="1600" b="1" dirty="0">
                <a:ea typeface="DM Sans"/>
                <a:cs typeface="DM Sans"/>
                <a:sym typeface="DM Sans"/>
              </a:rPr>
              <a:t>The value of the ICM controls Single Phase Surge Protector</a:t>
            </a:r>
            <a:endParaRPr lang="en-US" sz="1600" dirty="0">
              <a:ea typeface="DM Sans"/>
              <a:cs typeface="DM Sans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ICM provides a USA manufactured option 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The ICM517A-Lite is a compact  low-cost  option to higher cost single phase surge protectors</a:t>
            </a:r>
            <a:endParaRPr lang="en-US" sz="14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ea typeface="+mn-lt"/>
                <a:cs typeface="+mn-lt"/>
              </a:rPr>
              <a:t>Provides commercial property owners with peace of mind, contractors with a reliable selling proposition, and wholesalers with a high demand product.</a:t>
            </a:r>
            <a:endParaRPr lang="en-US" sz="1400" dirty="0"/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Durable NEMA 4X enclosure for indoor/outdoor installation with easy to see status LED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Reliable surge suppression using TMOV technology which allows for safe disabling of the surge elements when a surge exceeds the thermal limits of the device.</a:t>
            </a:r>
          </a:p>
          <a:p>
            <a:pPr marL="285750" indent="-285750">
              <a:buFont typeface="Arial"/>
              <a:buChar char="•"/>
            </a:pPr>
            <a:endParaRPr lang="en-US" sz="1400" dirty="0"/>
          </a:p>
          <a:p>
            <a:r>
              <a:rPr lang="en-US" sz="1600" b="1" dirty="0"/>
              <a:t>Operation: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</a:rPr>
              <a:t>When a surge occurs, the ICM517A-Lite absorbs and dissipates the surge up to  a maximum surge capacity of 60,000 amps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</p:txBody>
      </p:sp>
      <p:pic>
        <p:nvPicPr>
          <p:cNvPr id="3" name="Picture 2" descr="A blue label with white text&#10;&#10;AI-generated content may be incorrect.">
            <a:extLst>
              <a:ext uri="{FF2B5EF4-FFF2-40B4-BE49-F238E27FC236}">
                <a16:creationId xmlns:a16="http://schemas.microsoft.com/office/drawing/2014/main" id="{4E372039-68B0-E271-7DEB-9AF45AE210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6425" y="0"/>
            <a:ext cx="2021412" cy="262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927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851D7-AE1D-EF65-CD81-655DAEEB5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E843F747-3AA3-FCAE-6FAF-7005F4C01D84}"/>
              </a:ext>
            </a:extLst>
          </p:cNvPr>
          <p:cNvSpPr/>
          <p:nvPr/>
        </p:nvSpPr>
        <p:spPr>
          <a:xfrm rot="10800000">
            <a:off x="7786297" y="-58073"/>
            <a:ext cx="4384733" cy="5299884"/>
          </a:xfrm>
          <a:prstGeom prst="rect">
            <a:avLst/>
          </a:prstGeom>
          <a:solidFill>
            <a:srgbClr val="2D37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21FC55C-7E0E-3E17-215E-2009BBB5559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4000"/>
          </a:blip>
          <a:srcRect l="8792" r="758"/>
          <a:stretch/>
        </p:blipFill>
        <p:spPr>
          <a:xfrm rot="5400000">
            <a:off x="3431028" y="-3445055"/>
            <a:ext cx="946304" cy="780835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8D7C828-5500-7B2F-AFCA-4D54F811D8D3}"/>
              </a:ext>
            </a:extLst>
          </p:cNvPr>
          <p:cNvSpPr txBox="1">
            <a:spLocks/>
          </p:cNvSpPr>
          <p:nvPr/>
        </p:nvSpPr>
        <p:spPr>
          <a:xfrm>
            <a:off x="128623" y="671373"/>
            <a:ext cx="7489219" cy="938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2D3750"/>
                </a:solidFill>
                <a:latin typeface="Aptos ExtraBold"/>
              </a:rPr>
              <a:t>ICM495 – Disconnect with Internal Surge Protection</a:t>
            </a:r>
            <a:endParaRPr lang="en-US"/>
          </a:p>
        </p:txBody>
      </p:sp>
      <p:sp>
        <p:nvSpPr>
          <p:cNvPr id="48" name="TextBox 12">
            <a:extLst>
              <a:ext uri="{FF2B5EF4-FFF2-40B4-BE49-F238E27FC236}">
                <a16:creationId xmlns:a16="http://schemas.microsoft.com/office/drawing/2014/main" id="{F1CF923D-8D00-B71A-2B23-78A02560D3C1}"/>
              </a:ext>
            </a:extLst>
          </p:cNvPr>
          <p:cNvSpPr txBox="1"/>
          <p:nvPr/>
        </p:nvSpPr>
        <p:spPr>
          <a:xfrm>
            <a:off x="8047744" y="-186619"/>
            <a:ext cx="4146562" cy="53886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347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3CA1D5"/>
                </a:solidFill>
                <a:ea typeface="DM Sans Bold"/>
                <a:cs typeface="DM Sans Bold"/>
                <a:sym typeface="DM Sans Bold"/>
              </a:rPr>
              <a:t>FEATURES:</a:t>
            </a:r>
            <a:endParaRPr lang="en-US" sz="1600" b="1">
              <a:solidFill>
                <a:srgbClr val="3CA1D5"/>
              </a:solidFill>
              <a:ea typeface="+mn-lt"/>
              <a:cs typeface="+mn-lt"/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Maximum Surge Current Rating </a:t>
            </a:r>
            <a:endParaRPr lang="en-US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        of 100kA</a:t>
            </a:r>
            <a:endParaRPr lang="en-US" sz="1400">
              <a:solidFill>
                <a:schemeClr val="bg1"/>
              </a:solidFill>
              <a:ea typeface="DM Sans Bold"/>
              <a:cs typeface="DM Sans Bold"/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Completely factory wired for quick and easy installation</a:t>
            </a:r>
            <a:endParaRPr lang="en-US" sz="1400">
              <a:solidFill>
                <a:schemeClr val="bg1"/>
              </a:solidFill>
              <a:ea typeface="DM Sans Bold"/>
              <a:cs typeface="DM Sans Bold"/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NEMA type 3R rated powder coated metal enclosure for indoor/outdoor use</a:t>
            </a:r>
            <a:endParaRPr lang="en-US" sz="1400">
              <a:solidFill>
                <a:schemeClr val="bg1"/>
              </a:solidFill>
              <a:ea typeface="DM Sans Bold"/>
              <a:cs typeface="DM Sans Bold"/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Fully accessible mounting holes, no disassembling required</a:t>
            </a:r>
            <a:endParaRPr lang="en-US" sz="1400">
              <a:solidFill>
                <a:schemeClr val="bg1"/>
              </a:solidFill>
              <a:ea typeface="DM Sans Bold"/>
              <a:cs typeface="DM Sans Bold"/>
            </a:endParaRPr>
          </a:p>
          <a:p>
            <a:pPr marL="0" lvl="0" indent="0" algn="l">
              <a:lnSpc>
                <a:spcPct val="150000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3CA1D5"/>
                </a:solidFill>
                <a:ea typeface="DM Sans Bold"/>
                <a:cs typeface="DM Sans Bold"/>
                <a:sym typeface="DM Sans Bold"/>
              </a:rPr>
              <a:t>SPECIFICATIONS:</a:t>
            </a:r>
            <a:endParaRPr lang="en-US" sz="1600" b="1">
              <a:solidFill>
                <a:srgbClr val="3CA1D5"/>
              </a:solidFill>
              <a:ea typeface="DM Sans Bold"/>
              <a:cs typeface="DM Sans Bold"/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b="1" dirty="0">
                <a:solidFill>
                  <a:schemeClr val="bg1"/>
                </a:solidFill>
                <a:ea typeface="+mn-lt"/>
                <a:cs typeface="+mn-lt"/>
              </a:rPr>
              <a:t>Input: </a:t>
            </a:r>
          </a:p>
          <a:p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        Voltage: Split phase 240 VAC </a:t>
            </a:r>
          </a:p>
          <a:p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        Frequency: 50/60Hz </a:t>
            </a:r>
          </a:p>
          <a:p>
            <a:pPr marL="285750" indent="-285750">
              <a:buFont typeface="Wingdings"/>
              <a:buChar char="ü"/>
            </a:pPr>
            <a:r>
              <a:rPr lang="en-US" sz="1400" b="1" dirty="0">
                <a:solidFill>
                  <a:schemeClr val="bg1"/>
                </a:solidFill>
                <a:ea typeface="+mn-lt"/>
                <a:cs typeface="+mn-lt"/>
              </a:rPr>
              <a:t>Contact ratings: 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        Voltage: 240 VAC </a:t>
            </a:r>
          </a:p>
          <a:p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        FLA: 30A/60A (depending on model) </a:t>
            </a:r>
          </a:p>
          <a:p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        LRA: 360A</a:t>
            </a:r>
            <a:endParaRPr lang="en-US" sz="1600" dirty="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1600" b="1" dirty="0">
                <a:solidFill>
                  <a:srgbClr val="3CA1D5"/>
                </a:solidFill>
                <a:ea typeface="+mn-lt"/>
                <a:cs typeface="+mn-lt"/>
              </a:rPr>
              <a:t>REPLACES</a:t>
            </a:r>
            <a:r>
              <a:rPr lang="en-US" sz="1600" b="1" dirty="0">
                <a:solidFill>
                  <a:srgbClr val="3CA1D5"/>
                </a:solidFill>
              </a:rPr>
              <a:t>:</a:t>
            </a:r>
            <a:endParaRPr lang="en-US" sz="1600" dirty="0">
              <a:solidFill>
                <a:srgbClr val="000000"/>
              </a:solidFill>
            </a:endParaRP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</a:rPr>
              <a:t>All standard disconnect boxes rated for equal voltage and current configurations </a:t>
            </a: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</a:rPr>
              <a:t> 30A – MARS: 83916, </a:t>
            </a:r>
            <a:r>
              <a:rPr lang="en-US" sz="1400" dirty="0" err="1">
                <a:solidFill>
                  <a:schemeClr val="bg1"/>
                </a:solidFill>
              </a:rPr>
              <a:t>RectorSeal</a:t>
            </a:r>
            <a:r>
              <a:rPr lang="en-US" sz="1400" dirty="0">
                <a:solidFill>
                  <a:schemeClr val="bg1"/>
                </a:solidFill>
              </a:rPr>
              <a:t>: RSH-50 96417 </a:t>
            </a:r>
          </a:p>
          <a:p>
            <a:pPr marL="285750" indent="-285750">
              <a:buFont typeface="Wingdings"/>
              <a:buChar char="ü"/>
            </a:pPr>
            <a:r>
              <a:rPr lang="en-US" sz="1400" dirty="0">
                <a:solidFill>
                  <a:schemeClr val="bg1"/>
                </a:solidFill>
              </a:rPr>
              <a:t> 60A – MARS: 83915, </a:t>
            </a:r>
            <a:r>
              <a:rPr lang="en-US" sz="1400" dirty="0" err="1">
                <a:solidFill>
                  <a:schemeClr val="bg1"/>
                </a:solidFill>
              </a:rPr>
              <a:t>RectorSeal</a:t>
            </a:r>
            <a:r>
              <a:rPr lang="en-US" sz="1400" dirty="0">
                <a:solidFill>
                  <a:schemeClr val="bg1"/>
                </a:solidFill>
              </a:rPr>
              <a:t>: RSH-50 96419</a:t>
            </a:r>
          </a:p>
        </p:txBody>
      </p:sp>
      <p:pic>
        <p:nvPicPr>
          <p:cNvPr id="55" name="Picture 54" descr="A blue and black logo&#10;&#10;Description automatically generated">
            <a:extLst>
              <a:ext uri="{FF2B5EF4-FFF2-40B4-BE49-F238E27FC236}">
                <a16:creationId xmlns:a16="http://schemas.microsoft.com/office/drawing/2014/main" id="{76FB08CF-0708-5AA2-D76A-958272B6A9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60" y="74640"/>
            <a:ext cx="1946229" cy="613281"/>
          </a:xfrm>
          <a:prstGeom prst="rect">
            <a:avLst/>
          </a:prstGeom>
        </p:spPr>
      </p:pic>
      <p:pic>
        <p:nvPicPr>
          <p:cNvPr id="6" name="Picture 5" descr="A white and blue tool&#10;&#10;Description automatically generated">
            <a:extLst>
              <a:ext uri="{FF2B5EF4-FFF2-40B4-BE49-F238E27FC236}">
                <a16:creationId xmlns:a16="http://schemas.microsoft.com/office/drawing/2014/main" id="{9E6D46A0-476B-C042-61DC-F6686D1CF5B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9420" t="46422" r="9087" b="47098"/>
          <a:stretch/>
        </p:blipFill>
        <p:spPr>
          <a:xfrm>
            <a:off x="-2" y="6272365"/>
            <a:ext cx="12192002" cy="74685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DDDDBC8-CBE4-E90C-13F3-D986E2EBF029}"/>
              </a:ext>
            </a:extLst>
          </p:cNvPr>
          <p:cNvGrpSpPr/>
          <p:nvPr/>
        </p:nvGrpSpPr>
        <p:grpSpPr>
          <a:xfrm>
            <a:off x="3433865" y="6504921"/>
            <a:ext cx="8472791" cy="389999"/>
            <a:chOff x="3433865" y="6391059"/>
            <a:chExt cx="8472791" cy="38999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4946148-F332-F8C9-128D-8BBC39CEFFFA}"/>
                </a:ext>
              </a:extLst>
            </p:cNvPr>
            <p:cNvSpPr txBox="1"/>
            <p:nvPr/>
          </p:nvSpPr>
          <p:spPr>
            <a:xfrm>
              <a:off x="3433865" y="6401107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APPLIANCE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B7151F9-66DD-1E3C-8BC7-CE156F323DD1}"/>
                </a:ext>
              </a:extLst>
            </p:cNvPr>
            <p:cNvSpPr txBox="1"/>
            <p:nvPr/>
          </p:nvSpPr>
          <p:spPr>
            <a:xfrm>
              <a:off x="5095834" y="6401107"/>
              <a:ext cx="15870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ELECTRICAL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186C182-78CB-F1DA-3418-99D974D5F5F6}"/>
                </a:ext>
              </a:extLst>
            </p:cNvPr>
            <p:cNvSpPr txBox="1"/>
            <p:nvPr/>
          </p:nvSpPr>
          <p:spPr>
            <a:xfrm>
              <a:off x="6916368" y="6396083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HVAC/R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5B5DA8B-73B9-F504-36AD-E177410081A9}"/>
                </a:ext>
              </a:extLst>
            </p:cNvPr>
            <p:cNvSpPr txBox="1"/>
            <p:nvPr/>
          </p:nvSpPr>
          <p:spPr>
            <a:xfrm>
              <a:off x="8305903" y="6391060"/>
              <a:ext cx="1420237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2D3750"/>
                  </a:solidFill>
                  <a:latin typeface="Aptos" panose="020B0004020202020204" pitchFamily="34" charset="0"/>
                </a:rPr>
                <a:t>MARINE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671AE06-EAF6-2361-08E7-D720AEF12DA5}"/>
                </a:ext>
              </a:extLst>
            </p:cNvPr>
            <p:cNvSpPr txBox="1"/>
            <p:nvPr/>
          </p:nvSpPr>
          <p:spPr>
            <a:xfrm>
              <a:off x="9656012" y="6391059"/>
              <a:ext cx="1613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3CA1D5"/>
                  </a:solidFill>
                  <a:latin typeface="Aptos" panose="020B0004020202020204" pitchFamily="34" charset="0"/>
                </a:rPr>
                <a:t>POOL &amp; SPA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52C6679-3C10-E3C5-D19D-E7F6EE4175ED}"/>
                </a:ext>
              </a:extLst>
            </p:cNvPr>
            <p:cNvSpPr txBox="1"/>
            <p:nvPr/>
          </p:nvSpPr>
          <p:spPr>
            <a:xfrm>
              <a:off x="11373100" y="6401679"/>
              <a:ext cx="533556" cy="379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>
                  <a:solidFill>
                    <a:srgbClr val="2D3750"/>
                  </a:solidFill>
                  <a:latin typeface="Aptos" panose="020B0004020202020204" pitchFamily="34" charset="0"/>
                </a:rPr>
                <a:t>RV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A340DED-95CE-F94F-314A-25FA73AA1B07}"/>
              </a:ext>
            </a:extLst>
          </p:cNvPr>
          <p:cNvSpPr txBox="1"/>
          <p:nvPr/>
        </p:nvSpPr>
        <p:spPr>
          <a:xfrm>
            <a:off x="129494" y="1028313"/>
            <a:ext cx="5887906" cy="54784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b="1">
              <a:ea typeface="DM Sans"/>
              <a:cs typeface="DM Sans"/>
              <a:sym typeface="DM Sans"/>
            </a:endParaRPr>
          </a:p>
          <a:p>
            <a:endParaRPr lang="en-US" sz="1600" b="1">
              <a:ea typeface="DM Sans"/>
              <a:cs typeface="DM Sans"/>
              <a:sym typeface="DM Sans"/>
            </a:endParaRPr>
          </a:p>
          <a:p>
            <a:r>
              <a:rPr lang="en-US" sz="1600" b="1" dirty="0">
                <a:ea typeface="DM Sans"/>
                <a:cs typeface="DM Sans"/>
                <a:sym typeface="DM Sans"/>
              </a:rPr>
              <a:t>Why would you need an ICM495?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  <a:sym typeface="DM Sans"/>
              </a:rPr>
              <a:t>Disconnect boxes provide safe and easy access to remove power to a circuit when troubleshooting</a:t>
            </a:r>
            <a:endParaRPr lang="en-US" sz="1400" dirty="0">
              <a:ea typeface="DM Sans"/>
              <a:cs typeface="DM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</a:rPr>
              <a:t>Oftentimes disconnects do not come with protection devices such as surge protection and they need to be installed separately to properly protect the load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DM Sans"/>
                <a:cs typeface="DM Sans"/>
              </a:rPr>
              <a:t>With the ICM495, there is now an all-in-one surge and disconnect solution </a:t>
            </a:r>
          </a:p>
          <a:p>
            <a:r>
              <a:rPr lang="en-US" sz="1600" b="1" dirty="0">
                <a:ea typeface="DM Sans"/>
                <a:cs typeface="DM Sans"/>
              </a:rPr>
              <a:t>Why choose the ICM495?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The ICM495 is a UL Listed Electrical Disconnect with an Internal Surge Protective Device built-in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</a:rPr>
              <a:t>Highest UL rating for nominal discharge current (In 20kA), for increased longevity &amp; durability of the SPD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Completely assembled and pre-wired for quick and easy installation</a:t>
            </a:r>
          </a:p>
          <a:p>
            <a:r>
              <a:rPr lang="en-US" b="1" dirty="0"/>
              <a:t> </a:t>
            </a:r>
            <a:r>
              <a:rPr lang="en-US" sz="1600" b="1" dirty="0"/>
              <a:t>Operation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</a:rPr>
              <a:t>When a surge occurs, the ICM495 will absorb the surge up to the limits of the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</a:rPr>
              <a:t>The ICM495 incorporates thermal protection on the surge elements (TMOV’s) which allows for safe disabling of the surge elements when a surge exceeds the thermal limits of the device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+mn-lt"/>
                <a:cs typeface="+mn-lt"/>
              </a:rPr>
              <a:t>The ICM495 has a status light on the control which identifies operational status when illuminated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5C16EFC-2F98-029D-4402-EEBEDA558B49}"/>
              </a:ext>
            </a:extLst>
          </p:cNvPr>
          <p:cNvGrpSpPr/>
          <p:nvPr/>
        </p:nvGrpSpPr>
        <p:grpSpPr>
          <a:xfrm>
            <a:off x="10987618" y="59026"/>
            <a:ext cx="1074383" cy="746856"/>
            <a:chOff x="10987618" y="59026"/>
            <a:chExt cx="1074383" cy="746856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8F87271-A7A5-FEBA-C1E3-420FA7779365}"/>
                </a:ext>
              </a:extLst>
            </p:cNvPr>
            <p:cNvSpPr/>
            <p:nvPr/>
          </p:nvSpPr>
          <p:spPr>
            <a:xfrm>
              <a:off x="10987618" y="59026"/>
              <a:ext cx="1074383" cy="74685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36" descr="A flag with black and blue stripes&#10;&#10;Description automatically generated">
              <a:extLst>
                <a:ext uri="{FF2B5EF4-FFF2-40B4-BE49-F238E27FC236}">
                  <a16:creationId xmlns:a16="http://schemas.microsoft.com/office/drawing/2014/main" id="{EDBE2AF4-8058-8EFF-C410-F4E1A5B05CE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028816" y="113925"/>
              <a:ext cx="988032" cy="687578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3" name="Picture 2" descr="A grey box with a green light&#10;&#10;AI-generated content may be incorrect.">
            <a:extLst>
              <a:ext uri="{FF2B5EF4-FFF2-40B4-BE49-F238E27FC236}">
                <a16:creationId xmlns:a16="http://schemas.microsoft.com/office/drawing/2014/main" id="{9258F5E0-E820-8E9B-C989-495B6A8DCA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80828" y="1230847"/>
            <a:ext cx="1917623" cy="1816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49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878</Words>
  <Application>Microsoft Macintosh PowerPoint</Application>
  <PresentationFormat>Widescreen</PresentationFormat>
  <Paragraphs>118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Aptos ExtraBold</vt:lpstr>
      <vt:lpstr>Arial</vt:lpstr>
      <vt:lpstr>Arial,Sans-Serif</vt:lpstr>
      <vt:lpstr>DM Sans</vt:lpstr>
      <vt:lpstr>DM Sans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Paige Hart</dc:creator>
  <cp:lastModifiedBy>Paige Hart</cp:lastModifiedBy>
  <cp:revision>7</cp:revision>
  <dcterms:created xsi:type="dcterms:W3CDTF">2025-06-25T15:52:20Z</dcterms:created>
  <dcterms:modified xsi:type="dcterms:W3CDTF">2025-08-22T15:28:48Z</dcterms:modified>
</cp:coreProperties>
</file>