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71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kN6x8q7fjiaGDzQvLYG0w==" hashData="I1r9TLiQNxY/CUbzBUpGMK7NkKdHFJyzr5SLJWl061pTpFZn8kjf2PGfvV5hjb61/9+yy753OtU4/Oij9oPPF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C8B1C-61D4-0F4E-B9C6-2A78E9DB500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1F1FD-640B-E940-9C5A-B92D0267A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7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591DE-F8B2-7BB8-4828-3ED5F8CAF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8E960A-0546-F65C-DF60-057D7C7686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59B83B-60EA-5490-C3BB-1610D66DB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079C5-55B6-6A72-B262-1A33CA46BC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D267A-77A7-6A4A-B02F-291C807CAB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4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63042-39DF-9BBA-BA5F-4BE99A3EC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84C0C1-39C1-41D6-42B3-BD460A4D8B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BAA0E4-4D2D-C54A-67B1-7D5C6B373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09961-7162-1663-3978-D633AF575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D267A-77A7-6A4A-B02F-291C807CAB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85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508A-B38B-CB21-C7BE-896DDA901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A19E5-1A25-4A65-800C-340E6B4F7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F8D4C-CA6E-3EED-79D6-050D55B6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7672E-7FBF-18DC-7E68-70726EA6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9F94C-596D-435A-97C7-ADD0D6CE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8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6F83-9C74-6B9D-D0D3-2EB9BA6E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C0117-C5CD-A83C-D14B-7D4DA4008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0A5C8-D719-13E6-0A27-5C41E866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5A1AE-41B2-6982-ABAF-EBAC38B0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88DFC-33C2-532D-6093-C1422630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0CC56A-1664-B639-E8E3-E5C73F169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2CF77-7AE2-00F2-E65E-9BF14E040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9FF2A-7E59-073B-2730-B66AC5C8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36A8C-ADDA-B52F-98DD-B5BC807E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6E0A4-CE74-5AD0-C2F0-F48A6AA7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8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770C-93CB-2181-C79E-47F7C131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FDF02-1002-586F-9281-5830CB615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6DB24-189D-2968-C342-1849D321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CCF3F-64DD-8DB5-EC76-6880C698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73D04-B504-F560-0285-03508AA5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4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DB915-3AC7-5565-2BC9-17506C96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73715-75F4-068C-822D-35323CD08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369C7-EDBA-06F0-6154-F6FE788A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1AAC8-2B71-4CF6-AF81-FD3F1E01F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974A3-A079-B9E7-BF49-BC913648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2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D6ED-09AA-401F-FF7E-9B57B83E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DBF67-7A24-63C2-B498-E97B4D4C1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A5187-0160-D7F5-5289-2B96EF259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C7DE4-A6C1-051E-5739-7A9A6B3A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ABEEE-E1FD-FE22-E607-FD39098E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62A3B-07B2-0385-73A6-EB0B424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8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A91F-287C-B10F-CD39-3B8C3744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170C-2BF4-86E2-1E1E-91C7C2A8D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4EA4B-EADF-6C87-FAEA-20BAF772A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D8FB7-DCEC-6A0C-8076-E87D944BF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B05D5-BB8E-CFA4-09C9-A2333086C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1D16AD-0E5B-44B4-B87A-003A971F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4F4A0-C587-2802-7579-285A128B1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80950B-630F-B5E7-FF4D-23DCA2EA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7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462D-D094-6A5C-337F-62D9545F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5D527-0EFD-FD10-0B0E-13592DAC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A1BB0-DF8D-5248-7B18-EA65650B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00015-6FA6-1A36-2799-A0B40FD0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D8D93-9938-6CD3-A143-17BD4602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A86DF-C7DA-CC2C-A14A-099A2C1E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CD8E1-FF01-9962-2DC4-5DBCEAB3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B60F-4408-D10F-28B5-2E7685B07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FBB86-96A9-B3CC-C3B6-5D5F2E2FD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490EB-F2F5-5302-0FC0-21DF70C94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CF3AE-0C75-4D2A-4107-176E859C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31D2A-248F-D289-EBE4-9EC289BA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18078-F04C-2F4D-08E3-C51D9D0C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0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19CF-1330-8EBB-D9E6-E6398388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254BBF-C513-38DE-1A82-D20E3ED73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5528A-729E-C8FF-CB6A-E87F4EA10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F219C-C606-B344-5FA3-5FDEDC28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58FF2-8CB8-2468-3E1F-1DC02630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1B7F4-F30A-36E2-5771-24D63B61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3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8C3F8C-1ED5-B8BA-0E2D-7192E523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4C847-46F9-4A79-24C3-9E6B8A457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5EBE7-8625-97D9-FC08-C56A3EA4A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19E8E0-AE10-A546-928F-4882253E9B13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CF156-27C5-AF73-BC80-1CD25B00B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C4847-C6EA-8E78-7376-89044EE42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C67B64-F4C3-7849-9952-D46DD7B2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6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DF5BC385-F572-76A7-9046-55D6FC75A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632" y="2567837"/>
            <a:ext cx="4866731" cy="1533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22F2BF-C5BF-FF8C-D999-47B40F926B4F}"/>
              </a:ext>
            </a:extLst>
          </p:cNvPr>
          <p:cNvSpPr txBox="1"/>
          <p:nvPr/>
        </p:nvSpPr>
        <p:spPr>
          <a:xfrm>
            <a:off x="2594974" y="4388988"/>
            <a:ext cx="700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D37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Three-Phase Surge Protection Devices</a:t>
            </a:r>
          </a:p>
        </p:txBody>
      </p:sp>
      <p:pic>
        <p:nvPicPr>
          <p:cNvPr id="8" name="Picture 7" descr="A flag with text and stars&#10;&#10;AI-generated content may be incorrect.">
            <a:extLst>
              <a:ext uri="{FF2B5EF4-FFF2-40B4-BE49-F238E27FC236}">
                <a16:creationId xmlns:a16="http://schemas.microsoft.com/office/drawing/2014/main" id="{C1A1BD05-D134-9252-4236-21AAEF111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041" y="366762"/>
            <a:ext cx="1085783" cy="7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6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5C03F-9C8B-00BD-39F3-EA5150A61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split phase protection device&#10;&#10;AI-generated content may be incorrect.">
            <a:extLst>
              <a:ext uri="{FF2B5EF4-FFF2-40B4-BE49-F238E27FC236}">
                <a16:creationId xmlns:a16="http://schemas.microsoft.com/office/drawing/2014/main" id="{FAE7E543-9C15-35E0-6EA8-F84533AF5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975" y="4470884"/>
            <a:ext cx="1790867" cy="186378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2C1A6C5-D753-A58B-E219-ABFC6C90E41B}"/>
              </a:ext>
            </a:extLst>
          </p:cNvPr>
          <p:cNvSpPr/>
          <p:nvPr/>
        </p:nvSpPr>
        <p:spPr>
          <a:xfrm rot="10800000">
            <a:off x="7801537" y="-5367"/>
            <a:ext cx="4374891" cy="4810617"/>
          </a:xfrm>
          <a:prstGeom prst="rect">
            <a:avLst/>
          </a:prstGeom>
          <a:solidFill>
            <a:srgbClr val="2D37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5B36BAE-FB9B-AE89-50C7-61C38282627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</a:blip>
          <a:srcRect l="8792" r="758"/>
          <a:stretch/>
        </p:blipFill>
        <p:spPr>
          <a:xfrm rot="5400000">
            <a:off x="3431028" y="-3445055"/>
            <a:ext cx="946304" cy="780835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9A74DC-B378-D51F-4F45-1AFF040641A7}"/>
              </a:ext>
            </a:extLst>
          </p:cNvPr>
          <p:cNvSpPr txBox="1">
            <a:spLocks/>
          </p:cNvSpPr>
          <p:nvPr/>
        </p:nvSpPr>
        <p:spPr>
          <a:xfrm>
            <a:off x="128623" y="804723"/>
            <a:ext cx="7627761" cy="938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2D3750"/>
                </a:solidFill>
                <a:latin typeface="Aptos ExtraBold"/>
              </a:rPr>
              <a:t>ICM518 – Three-Phase Surge Protection</a:t>
            </a:r>
            <a:endParaRPr lang="en-US" sz="3200" b="1" dirty="0">
              <a:solidFill>
                <a:srgbClr val="2D3750"/>
              </a:solidFill>
              <a:latin typeface="Aptos ExtraBold" panose="020B0004020202020204" pitchFamily="34" charset="0"/>
            </a:endParaRPr>
          </a:p>
        </p:txBody>
      </p:sp>
      <p:sp>
        <p:nvSpPr>
          <p:cNvPr id="47" name="TextBox 12">
            <a:extLst>
              <a:ext uri="{FF2B5EF4-FFF2-40B4-BE49-F238E27FC236}">
                <a16:creationId xmlns:a16="http://schemas.microsoft.com/office/drawing/2014/main" id="{58DE2727-CB7F-9806-0CD5-E33C8B048A71}"/>
              </a:ext>
            </a:extLst>
          </p:cNvPr>
          <p:cNvSpPr txBox="1"/>
          <p:nvPr/>
        </p:nvSpPr>
        <p:spPr>
          <a:xfrm>
            <a:off x="8031068" y="3658579"/>
            <a:ext cx="3609267" cy="2402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 dirty="0">
                <a:solidFill>
                  <a:srgbClr val="3CA1D5"/>
                </a:solidFill>
                <a:ea typeface="DM Sans Bold"/>
                <a:cs typeface="DM Sans Bold"/>
                <a:sym typeface="DM Sans Bold"/>
              </a:rPr>
              <a:t>REPLACES:</a:t>
            </a:r>
            <a:endParaRPr lang="en-US" dirty="0"/>
          </a:p>
          <a:p>
            <a:r>
              <a:rPr lang="en-US" sz="1200" dirty="0">
                <a:solidFill>
                  <a:schemeClr val="bg1"/>
                </a:solidFill>
                <a:ea typeface="+mn-lt"/>
                <a:cs typeface="+mn-lt"/>
              </a:rPr>
              <a:t>■ 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ASCO: 420120S ■ Eaton: SP1-240S, SP2-240S ■ ERICO (</a:t>
            </a:r>
            <a:r>
              <a:rPr lang="en-US" sz="1100" dirty="0" err="1">
                <a:solidFill>
                  <a:schemeClr val="bg1"/>
                </a:solidFill>
                <a:ea typeface="+mn-lt"/>
                <a:cs typeface="+mn-lt"/>
              </a:rPr>
              <a:t>Critec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): TDX50C240 ■ Generac: G0073000 ■ Intermatic: AG2401C3, IG1200RC3, IG1240RC3, IG3240RC3 ■ Leviton: 55240-ASA ■ MARS: 83905 ■ Siemons: TPS3A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sz="1600" b="1">
              <a:solidFill>
                <a:srgbClr val="3CA1D5"/>
              </a:solidFill>
            </a:endParaRPr>
          </a:p>
          <a:p>
            <a:pPr>
              <a:lnSpc>
                <a:spcPts val="5347"/>
              </a:lnSpc>
              <a:spcBef>
                <a:spcPct val="0"/>
              </a:spcBef>
            </a:pPr>
            <a:endParaRPr lang="en-US" sz="1600" b="1">
              <a:solidFill>
                <a:srgbClr val="3CA1D5"/>
              </a:solidFill>
            </a:endParaRPr>
          </a:p>
          <a:p>
            <a:pPr>
              <a:lnSpc>
                <a:spcPts val="5347"/>
              </a:lnSpc>
              <a:spcBef>
                <a:spcPct val="0"/>
              </a:spcBef>
            </a:pP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99FC09C2-1264-1F88-BB5A-77083A583F69}"/>
              </a:ext>
            </a:extLst>
          </p:cNvPr>
          <p:cNvSpPr txBox="1"/>
          <p:nvPr/>
        </p:nvSpPr>
        <p:spPr>
          <a:xfrm>
            <a:off x="8047744" y="6176"/>
            <a:ext cx="4137382" cy="3634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47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3CA1D5"/>
                </a:solidFill>
                <a:ea typeface="+mn-lt"/>
                <a:cs typeface="+mn-lt"/>
                <a:sym typeface="DM Sans Bold"/>
              </a:rPr>
              <a:t>FEATURES</a:t>
            </a:r>
            <a:r>
              <a:rPr lang="en-US" sz="1600" b="1" dirty="0">
                <a:solidFill>
                  <a:srgbClr val="3CA1D5"/>
                </a:solidFill>
                <a:ea typeface="DM Sans Bold"/>
                <a:cs typeface="DM Sans Bold"/>
                <a:sym typeface="DM Sans Bold"/>
              </a:rPr>
              <a:t>:</a:t>
            </a: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Easy 3-wire installation </a:t>
            </a: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3/4” conduit connection </a:t>
            </a: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Green LED indicator tells whether the device is operational </a:t>
            </a: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Low cost, high performance </a:t>
            </a: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Rugged and reliable </a:t>
            </a:r>
          </a:p>
          <a:p>
            <a:pPr marL="285750" indent="-2857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UL Listed Type 1 or Type 2 SPD</a:t>
            </a:r>
            <a:endParaRPr lang="en-US" sz="1400" dirty="0">
              <a:solidFill>
                <a:schemeClr val="bg1"/>
              </a:solidFill>
            </a:endParaRP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3CA1D5"/>
                </a:solidFill>
                <a:ea typeface="DM Sans Bold"/>
                <a:cs typeface="DM Sans Bold"/>
                <a:sym typeface="DM Sans Bold"/>
              </a:rPr>
              <a:t>SPECIFICATIONS:</a:t>
            </a:r>
            <a:endParaRPr lang="en-US" sz="1600" b="1" dirty="0">
              <a:solidFill>
                <a:srgbClr val="3CA1D5"/>
              </a:solidFill>
              <a:ea typeface="DM Sans Bold"/>
              <a:cs typeface="DM Sans Bold"/>
            </a:endParaRPr>
          </a:p>
          <a:p>
            <a:pPr marL="171450" indent="-1714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Service voltage: Split-phase 240 VAC </a:t>
            </a:r>
          </a:p>
          <a:p>
            <a:pPr marL="171450" indent="-1714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Short Circuit Current Rating (SCCR): 200 kA </a:t>
            </a:r>
          </a:p>
          <a:p>
            <a:pPr marL="171450" indent="-1714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Maximum Surge Current: 100 kA </a:t>
            </a:r>
          </a:p>
          <a:p>
            <a:pPr marL="171450" indent="-1714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Nominal discharge current (In): 20kA </a:t>
            </a:r>
          </a:p>
          <a:p>
            <a:pPr marL="171450" indent="-171450">
              <a:buFont typeface="Wingdings"/>
              <a:buChar char="ü"/>
            </a:pP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Protection mode: L1-L2, L1-N, L2-N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5" name="Picture 54" descr="A blue and black logo&#10;&#10;Description automatically generated">
            <a:extLst>
              <a:ext uri="{FF2B5EF4-FFF2-40B4-BE49-F238E27FC236}">
                <a16:creationId xmlns:a16="http://schemas.microsoft.com/office/drawing/2014/main" id="{3B559447-D1A4-04B5-9BE6-3C8CEFA0D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7" y="193702"/>
            <a:ext cx="1946229" cy="613281"/>
          </a:xfrm>
          <a:prstGeom prst="rect">
            <a:avLst/>
          </a:prstGeom>
        </p:spPr>
      </p:pic>
      <p:pic>
        <p:nvPicPr>
          <p:cNvPr id="6" name="Picture 5" descr="A white and blue tool&#10;&#10;Description automatically generated">
            <a:extLst>
              <a:ext uri="{FF2B5EF4-FFF2-40B4-BE49-F238E27FC236}">
                <a16:creationId xmlns:a16="http://schemas.microsoft.com/office/drawing/2014/main" id="{EDFC2FE6-41D0-D132-22C4-7AE54F6B12F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420" t="46422" r="9087" b="47098"/>
          <a:stretch/>
        </p:blipFill>
        <p:spPr>
          <a:xfrm>
            <a:off x="-2" y="6272365"/>
            <a:ext cx="12192002" cy="74685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E6FF553-6CD2-1AD3-C700-9EF0F346F6A9}"/>
              </a:ext>
            </a:extLst>
          </p:cNvPr>
          <p:cNvGrpSpPr/>
          <p:nvPr/>
        </p:nvGrpSpPr>
        <p:grpSpPr>
          <a:xfrm>
            <a:off x="3433865" y="6504921"/>
            <a:ext cx="8472791" cy="389999"/>
            <a:chOff x="3433865" y="6391059"/>
            <a:chExt cx="8472791" cy="3899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B50908-DF70-21C6-C700-985835152745}"/>
                </a:ext>
              </a:extLst>
            </p:cNvPr>
            <p:cNvSpPr txBox="1"/>
            <p:nvPr/>
          </p:nvSpPr>
          <p:spPr>
            <a:xfrm>
              <a:off x="3433865" y="6401107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APPLIANCE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334E90-E4EA-A101-CA51-87A8A1F950C4}"/>
                </a:ext>
              </a:extLst>
            </p:cNvPr>
            <p:cNvSpPr txBox="1"/>
            <p:nvPr/>
          </p:nvSpPr>
          <p:spPr>
            <a:xfrm>
              <a:off x="5095834" y="6401107"/>
              <a:ext cx="158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ELECTRICAL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A26014-E985-6236-0071-1E6A1FF69C35}"/>
                </a:ext>
              </a:extLst>
            </p:cNvPr>
            <p:cNvSpPr txBox="1"/>
            <p:nvPr/>
          </p:nvSpPr>
          <p:spPr>
            <a:xfrm>
              <a:off x="6916368" y="6396083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HVAC/R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19B7E4-2D5B-F3EC-F0C6-874356EAE567}"/>
                </a:ext>
              </a:extLst>
            </p:cNvPr>
            <p:cNvSpPr txBox="1"/>
            <p:nvPr/>
          </p:nvSpPr>
          <p:spPr>
            <a:xfrm>
              <a:off x="8305903" y="6391060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MARINE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15A123-B173-C69E-5E91-D5455BC3CF69}"/>
                </a:ext>
              </a:extLst>
            </p:cNvPr>
            <p:cNvSpPr txBox="1"/>
            <p:nvPr/>
          </p:nvSpPr>
          <p:spPr>
            <a:xfrm>
              <a:off x="9656012" y="6391059"/>
              <a:ext cx="1613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POOL &amp; SPA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966851-DE5B-B751-0898-DC471DE5EBD0}"/>
                </a:ext>
              </a:extLst>
            </p:cNvPr>
            <p:cNvSpPr txBox="1"/>
            <p:nvPr/>
          </p:nvSpPr>
          <p:spPr>
            <a:xfrm>
              <a:off x="11373100" y="6401679"/>
              <a:ext cx="533556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RV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A636310-712E-B59C-DC51-A155C2A49894}"/>
              </a:ext>
            </a:extLst>
          </p:cNvPr>
          <p:cNvSpPr txBox="1"/>
          <p:nvPr/>
        </p:nvSpPr>
        <p:spPr>
          <a:xfrm>
            <a:off x="128622" y="1273929"/>
            <a:ext cx="6554281" cy="49859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>
              <a:ea typeface="DM Sans"/>
              <a:cs typeface="DM Sans"/>
            </a:endParaRPr>
          </a:p>
          <a:p>
            <a:r>
              <a:rPr lang="en-US" sz="1600" b="1" dirty="0">
                <a:ea typeface="DM Sans"/>
                <a:cs typeface="DM Sans"/>
                <a:sym typeface="DM Sans"/>
              </a:rPr>
              <a:t>Why do we need Surge Protectors?</a:t>
            </a:r>
            <a:endParaRPr lang="en-US" sz="1600" dirty="0"/>
          </a:p>
          <a:p>
            <a:pPr marL="285750" indent="-285750">
              <a:buFont typeface="Arial,Sans-Serif"/>
              <a:buChar char="•"/>
            </a:pPr>
            <a:r>
              <a:rPr lang="en-US" sz="1400" dirty="0">
                <a:ea typeface="DM Sans"/>
                <a:cs typeface="DM Sans"/>
                <a:sym typeface="DM Sans"/>
              </a:rPr>
              <a:t>Three-phase power can have surges caused by lightning strikes, power outages, or an electrical overload</a:t>
            </a:r>
            <a:endParaRPr lang="en-US" sz="1400" dirty="0">
              <a:ea typeface="DM Sans"/>
              <a:cs typeface="DM Sans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400" dirty="0">
                <a:ea typeface="DM Sans"/>
                <a:cs typeface="DM Sans"/>
                <a:sym typeface="DM Sans"/>
              </a:rPr>
              <a:t>Surges can permanently damage three-phase equipment which can present a major expense to replace</a:t>
            </a:r>
            <a:endParaRPr lang="en-US" sz="1400" dirty="0">
              <a:ea typeface="DM Sans"/>
              <a:cs typeface="DM Sans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400" dirty="0">
                <a:ea typeface="DM Sans"/>
                <a:cs typeface="DM Sans"/>
                <a:sym typeface="DM Sans"/>
              </a:rPr>
              <a:t>With an ICM518 wired into your system, you can have peace of mind that your equipment is protected</a:t>
            </a:r>
            <a:endParaRPr lang="en-US" dirty="0">
              <a:sym typeface="DM Sans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1400" dirty="0">
              <a:ea typeface="DM Sans"/>
              <a:cs typeface="DM Sans"/>
            </a:endParaRPr>
          </a:p>
          <a:p>
            <a:r>
              <a:rPr lang="en-US" sz="1600" b="1" dirty="0">
                <a:ea typeface="DM Sans"/>
                <a:cs typeface="DM Sans"/>
                <a:sym typeface="DM Sans"/>
              </a:rPr>
              <a:t>The value of the ICM controls Three-Phase Surge Protector</a:t>
            </a:r>
            <a:endParaRPr lang="en-US" sz="1600" dirty="0">
              <a:ea typeface="DM Sans"/>
              <a:cs typeface="DM Sans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400" dirty="0">
                <a:ea typeface="+mn-lt"/>
                <a:cs typeface="+mn-lt"/>
              </a:rPr>
              <a:t>The ICM518 is a UL Listed Whole-Home Surge Protective Device for 240 VAC three-phase configurations designed to protect a dwellings most valuable assets.</a:t>
            </a:r>
            <a:endParaRPr lang="en-US" sz="1400" dirty="0"/>
          </a:p>
          <a:p>
            <a:pPr marL="285750" indent="-285750">
              <a:buFont typeface="Arial,Sans-Serif"/>
              <a:buChar char="•"/>
            </a:pPr>
            <a:r>
              <a:rPr lang="en-US" sz="1400" dirty="0">
                <a:ea typeface="+mn-lt"/>
                <a:cs typeface="+mn-lt"/>
              </a:rPr>
              <a:t>The ICM518 has a NEMA Type 4X waterproof rated enclosure that is suitable for both indoor and outdoor use.</a:t>
            </a:r>
            <a:endParaRPr lang="en-US" sz="1400" dirty="0"/>
          </a:p>
          <a:p>
            <a:pPr marL="285750" indent="-285750">
              <a:buFont typeface="Arial,Sans-Serif"/>
              <a:buChar char="•"/>
            </a:pPr>
            <a:endParaRPr lang="en-US" sz="1400" dirty="0"/>
          </a:p>
          <a:p>
            <a:r>
              <a:rPr lang="en-US" sz="1600" b="1" dirty="0"/>
              <a:t>Operation:</a:t>
            </a:r>
            <a:endParaRPr lang="en-US" sz="14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When a surge occurs, the ICM Surge Protector will absorb the surge up to the limit of the control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ICM incorporates superior thermally protected metal oxide varistor technology into the three-phase surge suppressors, which allows for safe disabling of the surge elements when a surge exceeds the thermal limits of the device.</a:t>
            </a:r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8AB242-4221-5F2F-5272-1462CADB03ED}"/>
              </a:ext>
            </a:extLst>
          </p:cNvPr>
          <p:cNvGrpSpPr/>
          <p:nvPr/>
        </p:nvGrpSpPr>
        <p:grpSpPr>
          <a:xfrm>
            <a:off x="10987618" y="59026"/>
            <a:ext cx="1074383" cy="746856"/>
            <a:chOff x="10987618" y="59026"/>
            <a:chExt cx="1074383" cy="74685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3292C14-F5DF-979D-D341-A3297386B983}"/>
                </a:ext>
              </a:extLst>
            </p:cNvPr>
            <p:cNvSpPr/>
            <p:nvPr/>
          </p:nvSpPr>
          <p:spPr>
            <a:xfrm>
              <a:off x="10987618" y="59026"/>
              <a:ext cx="1074383" cy="7468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A flag with black and blue stripes&#10;&#10;Description automatically generated">
              <a:extLst>
                <a:ext uri="{FF2B5EF4-FFF2-40B4-BE49-F238E27FC236}">
                  <a16:creationId xmlns:a16="http://schemas.microsoft.com/office/drawing/2014/main" id="{1CC6CA33-4238-8509-A844-BF72A9EE7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28816" y="113925"/>
              <a:ext cx="988032" cy="68757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7586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BE703-B934-0387-6FAD-B57AF8A73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DA388AD-D2A7-02D6-FE9A-ACC74738EC7F}"/>
              </a:ext>
            </a:extLst>
          </p:cNvPr>
          <p:cNvSpPr/>
          <p:nvPr/>
        </p:nvSpPr>
        <p:spPr>
          <a:xfrm rot="10800000">
            <a:off x="7638995" y="67"/>
            <a:ext cx="4563021" cy="4244810"/>
          </a:xfrm>
          <a:prstGeom prst="rect">
            <a:avLst/>
          </a:prstGeom>
          <a:solidFill>
            <a:srgbClr val="2D37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3D05FCD-16B3-7F9B-614E-1E7C2DEBF3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</a:blip>
          <a:srcRect l="8792" r="758"/>
          <a:stretch/>
        </p:blipFill>
        <p:spPr>
          <a:xfrm rot="5400000">
            <a:off x="3354340" y="-3368367"/>
            <a:ext cx="937444" cy="764612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C96FAC0-2D29-0F19-B59E-BE249654CDFC}"/>
              </a:ext>
            </a:extLst>
          </p:cNvPr>
          <p:cNvSpPr txBox="1">
            <a:spLocks/>
          </p:cNvSpPr>
          <p:nvPr/>
        </p:nvSpPr>
        <p:spPr>
          <a:xfrm>
            <a:off x="200060" y="800436"/>
            <a:ext cx="8070244" cy="1153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2D3750"/>
                </a:solidFill>
                <a:latin typeface="Aptos ExtraBold"/>
              </a:rPr>
              <a:t>ICM530 &amp; ICM531 – </a:t>
            </a:r>
            <a:endParaRPr lang="en-US" sz="3000" b="1" dirty="0">
              <a:solidFill>
                <a:srgbClr val="2D3750"/>
              </a:solidFill>
              <a:latin typeface="Aptos ExtraBold" panose="020B0004020202020204" pitchFamily="34" charset="0"/>
            </a:endParaRPr>
          </a:p>
          <a:p>
            <a:r>
              <a:rPr lang="en-US" sz="3000" b="1" dirty="0">
                <a:solidFill>
                  <a:srgbClr val="2D3750"/>
                </a:solidFill>
                <a:latin typeface="Aptos ExtraBold"/>
              </a:rPr>
              <a:t>Three-Phase Surge Protectors</a:t>
            </a:r>
            <a:endParaRPr lang="en-US" sz="3000" b="1" dirty="0">
              <a:solidFill>
                <a:srgbClr val="2D3750"/>
              </a:solidFill>
              <a:latin typeface="Aptos ExtraBold" panose="020B0004020202020204" pitchFamily="34" charset="0"/>
            </a:endParaRPr>
          </a:p>
        </p:txBody>
      </p:sp>
      <p:sp>
        <p:nvSpPr>
          <p:cNvPr id="47" name="TextBox 12">
            <a:extLst>
              <a:ext uri="{FF2B5EF4-FFF2-40B4-BE49-F238E27FC236}">
                <a16:creationId xmlns:a16="http://schemas.microsoft.com/office/drawing/2014/main" id="{D492A32F-F601-13CB-6575-59BA8C490D90}"/>
              </a:ext>
            </a:extLst>
          </p:cNvPr>
          <p:cNvSpPr txBox="1"/>
          <p:nvPr/>
        </p:nvSpPr>
        <p:spPr>
          <a:xfrm>
            <a:off x="7668359" y="3004063"/>
            <a:ext cx="4530427" cy="2772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>
                <a:solidFill>
                  <a:srgbClr val="3CA1D5"/>
                </a:solidFill>
                <a:ea typeface="DM Sans Bold"/>
                <a:cs typeface="DM Sans Bold"/>
                <a:sym typeface="DM Sans Bold"/>
              </a:rPr>
              <a:t>   REPLACES:</a:t>
            </a:r>
            <a:endParaRPr lang="en-US"/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en-US" sz="1200">
                <a:solidFill>
                  <a:schemeClr val="bg1"/>
                </a:solidFill>
                <a:latin typeface="Aptos"/>
                <a:cs typeface="Arial"/>
              </a:rPr>
              <a:t>ABB: OVRHLDxx-120, ASCO: 420120Y, 420240D, Easton: SP1-208Y, SP1-240D, SP2-208Y, SP2-240D, ERICO (</a:t>
            </a:r>
            <a:r>
              <a:rPr lang="en-US" sz="1200" err="1">
                <a:solidFill>
                  <a:schemeClr val="bg1"/>
                </a:solidFill>
                <a:latin typeface="Aptos"/>
                <a:cs typeface="Arial"/>
              </a:rPr>
              <a:t>Critec</a:t>
            </a:r>
            <a:r>
              <a:rPr lang="en-US" sz="1200">
                <a:solidFill>
                  <a:schemeClr val="bg1"/>
                </a:solidFill>
                <a:latin typeface="Aptos"/>
                <a:cs typeface="Arial"/>
              </a:rPr>
              <a:t>): TDX50C120/208, TDX50C120/240D, Intermatic: AG2083C3, L5F13Y1DG1, Leviton: 55208-ASA, Siemens: TPS3D, TPS3C, Square D: SDSA2040, SDSA2040D</a:t>
            </a:r>
          </a:p>
          <a:p>
            <a:endParaRPr lang="en-US" sz="900">
              <a:solidFill>
                <a:srgbClr val="FFFFFF"/>
              </a:solidFill>
              <a:cs typeface="Arial"/>
            </a:endParaRPr>
          </a:p>
          <a:p>
            <a:pPr>
              <a:spcBef>
                <a:spcPct val="0"/>
              </a:spcBef>
            </a:pPr>
            <a:endParaRPr lang="en-US" sz="1600" b="1">
              <a:solidFill>
                <a:srgbClr val="3CA1D5"/>
              </a:solidFill>
            </a:endParaRPr>
          </a:p>
          <a:p>
            <a:pPr>
              <a:lnSpc>
                <a:spcPts val="5347"/>
              </a:lnSpc>
              <a:spcBef>
                <a:spcPct val="0"/>
              </a:spcBef>
            </a:pPr>
            <a:endParaRPr lang="en-US" sz="1600" b="1">
              <a:solidFill>
                <a:srgbClr val="3CA1D5"/>
              </a:solidFill>
            </a:endParaRPr>
          </a:p>
          <a:p>
            <a:pPr>
              <a:lnSpc>
                <a:spcPts val="5347"/>
              </a:lnSpc>
              <a:spcBef>
                <a:spcPct val="0"/>
              </a:spcBef>
            </a:pP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550FD4E3-8BEA-5C6D-4AB4-8BC574E02E94}"/>
              </a:ext>
            </a:extLst>
          </p:cNvPr>
          <p:cNvSpPr txBox="1"/>
          <p:nvPr/>
        </p:nvSpPr>
        <p:spPr>
          <a:xfrm>
            <a:off x="7731032" y="76804"/>
            <a:ext cx="4331916" cy="2785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1600" b="1">
                <a:solidFill>
                  <a:srgbClr val="3CA1D5"/>
                </a:solidFill>
                <a:ea typeface="DM Sans Bold"/>
                <a:cs typeface="DM Sans Bold"/>
                <a:sym typeface="DM Sans Bold"/>
              </a:rPr>
              <a:t>FEATURES:</a:t>
            </a:r>
            <a:endParaRPr lang="en-US"/>
          </a:p>
          <a:p>
            <a:pPr marL="285750" indent="-285750">
              <a:lnSpc>
                <a:spcPct val="150000"/>
              </a:lnSpc>
              <a:buFont typeface="Wingdings"/>
              <a:buChar char="ü"/>
            </a:pP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Delta or Wye configuration</a:t>
            </a:r>
            <a:endParaRPr lang="en-US" sz="1400">
              <a:solidFill>
                <a:schemeClr val="bg1"/>
              </a:solidFill>
            </a:endParaRPr>
          </a:p>
          <a:p>
            <a:pPr marL="285750" indent="-285750">
              <a:buFont typeface="Wingdings"/>
              <a:buChar char="ü"/>
            </a:pP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Green LED indicates surge protection present</a:t>
            </a:r>
            <a:endParaRPr lang="en-US" sz="1400">
              <a:solidFill>
                <a:schemeClr val="bg1"/>
              </a:solidFill>
            </a:endParaRPr>
          </a:p>
          <a:p>
            <a:pPr marL="285750" indent="-285750">
              <a:buFont typeface="Wingdings"/>
              <a:buChar char="ü"/>
            </a:pP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UL Listed Type 1 or Type 2 SPD</a:t>
            </a:r>
            <a:endParaRPr lang="en-US" sz="1400">
              <a:solidFill>
                <a:schemeClr val="bg1"/>
              </a:solidFill>
            </a:endParaRPr>
          </a:p>
          <a:p>
            <a:pPr marL="285750" indent="-285750">
              <a:buFont typeface="Wingdings"/>
              <a:buChar char="ü"/>
            </a:pP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NEMA Type 4X watertight plastic enclosure for outdoor and indoor installation</a:t>
            </a:r>
            <a:endParaRPr lang="en-US" sz="1400">
              <a:solidFill>
                <a:schemeClr val="bg1"/>
              </a:solidFill>
            </a:endParaRP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1600" b="1">
                <a:solidFill>
                  <a:srgbClr val="3CA1D5"/>
                </a:solidFill>
                <a:ea typeface="DM Sans Bold"/>
                <a:cs typeface="DM Sans Bold"/>
                <a:sym typeface="DM Sans Bold"/>
              </a:rPr>
              <a:t>SPECIFICATIONS:</a:t>
            </a:r>
            <a:endParaRPr lang="en-US" sz="1600" b="1">
              <a:solidFill>
                <a:srgbClr val="3CA1D5"/>
              </a:solidFill>
              <a:ea typeface="DM Sans Bold"/>
              <a:cs typeface="DM Sans Bold"/>
            </a:endParaRPr>
          </a:p>
          <a:p>
            <a:pPr marL="171450" indent="-171450">
              <a:buFont typeface="Wingdings"/>
              <a:buChar char="ü"/>
            </a:pP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Short Circuit Current Rating (SCCR): 200 kA</a:t>
            </a:r>
            <a:endParaRPr lang="en-US" sz="1400">
              <a:solidFill>
                <a:schemeClr val="bg1"/>
              </a:solidFill>
            </a:endParaRPr>
          </a:p>
          <a:p>
            <a:pPr marL="171450" indent="-171450">
              <a:buFont typeface="Wingdings"/>
              <a:buChar char="ü"/>
            </a:pP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Nominal discharge current (In): 20kA</a:t>
            </a:r>
          </a:p>
          <a:p>
            <a:pPr marL="171450" indent="-171450">
              <a:buFont typeface="Wingdings"/>
              <a:buChar char="ü"/>
            </a:pP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Surge protection technology: TFMOV</a:t>
            </a:r>
          </a:p>
          <a:p>
            <a:pPr marL="171450" indent="-171450">
              <a:buFont typeface="Wingdings"/>
              <a:buChar char="ü"/>
            </a:pP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Input power frequency: 50/60 Hz</a:t>
            </a:r>
            <a:endParaRPr lang="en-US" sz="1400" b="1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55" name="Picture 54" descr="A blue and black logo&#10;&#10;Description automatically generated">
            <a:extLst>
              <a:ext uri="{FF2B5EF4-FFF2-40B4-BE49-F238E27FC236}">
                <a16:creationId xmlns:a16="http://schemas.microsoft.com/office/drawing/2014/main" id="{25FC7EE8-C3DB-67EC-91A4-70C09908F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7" y="255615"/>
            <a:ext cx="1946229" cy="613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7F06C7-66DB-0AE7-809E-F564952C41F2}"/>
              </a:ext>
            </a:extLst>
          </p:cNvPr>
          <p:cNvSpPr txBox="1"/>
          <p:nvPr/>
        </p:nvSpPr>
        <p:spPr>
          <a:xfrm>
            <a:off x="199448" y="1764700"/>
            <a:ext cx="6677592" cy="47397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>
                <a:ea typeface="DM Sans"/>
                <a:cs typeface="DM Sans"/>
                <a:sym typeface="DM Sans"/>
              </a:rPr>
              <a:t>Why do we need Three Phase Surge Protection?</a:t>
            </a: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a typeface="DM Sans"/>
                <a:cs typeface="DM Sans"/>
              </a:rPr>
              <a:t>Frequently, industrial sites have surges caused by lightning strikes, power outages, or an electrical overload</a:t>
            </a:r>
            <a:endParaRPr lang="en-US" sz="1400">
              <a:ea typeface="DM Sans"/>
              <a:cs typeface="DM Sans"/>
              <a:sym typeface="DM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a typeface="DM Sans"/>
                <a:cs typeface="DM Sans"/>
              </a:rPr>
              <a:t>Surges can permanently damage  three-phase equipment which can present a major expense to replace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a typeface="DM Sans"/>
                <a:cs typeface="DM Sans"/>
              </a:rPr>
              <a:t>With an ICM surge protector wired into your system, you can have peace of mind that your equipment is protected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ea typeface="DM Sans"/>
              <a:cs typeface="DM Sans"/>
              <a:sym typeface="DM Sans"/>
            </a:endParaRPr>
          </a:p>
          <a:p>
            <a:r>
              <a:rPr lang="en-US" sz="1600" b="1">
                <a:ea typeface="DM Sans"/>
                <a:cs typeface="DM Sans"/>
                <a:sym typeface="DM Sans"/>
              </a:rPr>
              <a:t>The value of the ICM controls Three Phase Surge Protectors</a:t>
            </a:r>
            <a:endParaRPr lang="en-US" sz="1600">
              <a:ea typeface="DM Sans"/>
              <a:cs typeface="DM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a typeface="+mn-lt"/>
                <a:cs typeface="+mn-lt"/>
              </a:rPr>
              <a:t>The ICM 3-phase surge protective device can be installed as a Type 1 or Type 2 device for both indoor and outdoor applications</a:t>
            </a: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NEMA Type 4X watertight plastic enclosure for outdoor and indoor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a typeface="+mn-lt"/>
                <a:cs typeface="+mn-lt"/>
              </a:rPr>
              <a:t>Easily connects to electrical panel or disconnect for indoor and outdoor applications</a:t>
            </a:r>
            <a:endParaRPr lang="en-US" sz="1400"/>
          </a:p>
          <a:p>
            <a:endParaRPr lang="en-US" sz="1400"/>
          </a:p>
          <a:p>
            <a:r>
              <a:rPr lang="en-US" b="1"/>
              <a:t> </a:t>
            </a:r>
            <a:r>
              <a:rPr lang="en-US" sz="1600" b="1"/>
              <a:t>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a typeface="+mn-lt"/>
                <a:cs typeface="+mn-lt"/>
              </a:rPr>
              <a:t>When a surge occurs, the ICM Surge Protector will absorb the surge up to 150kA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a typeface="+mn-lt"/>
                <a:cs typeface="+mn-lt"/>
              </a:rPr>
              <a:t>ICM incorporates superior thermally protected metal oxide varistor technology into the three-phase surge suppressors, which allows for safe disabling of the surge elements when a surge exceeds the thermal limits of the device.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ea typeface="+mn-lt"/>
              <a:cs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60D3D9-BD88-9D25-4506-1EC4E703E204}"/>
              </a:ext>
            </a:extLst>
          </p:cNvPr>
          <p:cNvGrpSpPr/>
          <p:nvPr/>
        </p:nvGrpSpPr>
        <p:grpSpPr>
          <a:xfrm>
            <a:off x="11107933" y="79078"/>
            <a:ext cx="954068" cy="626541"/>
            <a:chOff x="10987618" y="59026"/>
            <a:chExt cx="1074383" cy="74685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4E2ECB4-B1AE-9A04-AAD9-E285099EF380}"/>
                </a:ext>
              </a:extLst>
            </p:cNvPr>
            <p:cNvSpPr/>
            <p:nvPr/>
          </p:nvSpPr>
          <p:spPr>
            <a:xfrm>
              <a:off x="10987618" y="59026"/>
              <a:ext cx="1074383" cy="7468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flag with black and blue stripes&#10;&#10;Description automatically generated">
              <a:extLst>
                <a:ext uri="{FF2B5EF4-FFF2-40B4-BE49-F238E27FC236}">
                  <a16:creationId xmlns:a16="http://schemas.microsoft.com/office/drawing/2014/main" id="{0387FA4E-6A9C-34BB-4130-E2AC1F3CA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28816" y="113925"/>
              <a:ext cx="988032" cy="68757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Picture 7" descr="A white and blue tool&#10;&#10;Description automatically generated">
            <a:extLst>
              <a:ext uri="{FF2B5EF4-FFF2-40B4-BE49-F238E27FC236}">
                <a16:creationId xmlns:a16="http://schemas.microsoft.com/office/drawing/2014/main" id="{13628B56-1997-0212-58B4-A459139F9A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420" t="46422" r="9087" b="47098"/>
          <a:stretch/>
        </p:blipFill>
        <p:spPr>
          <a:xfrm>
            <a:off x="-2" y="6272365"/>
            <a:ext cx="12192002" cy="7468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7AE7EFF-3183-C46C-3CB8-A1DA3B6285AF}"/>
              </a:ext>
            </a:extLst>
          </p:cNvPr>
          <p:cNvGrpSpPr/>
          <p:nvPr/>
        </p:nvGrpSpPr>
        <p:grpSpPr>
          <a:xfrm>
            <a:off x="3433865" y="6504921"/>
            <a:ext cx="8472791" cy="389999"/>
            <a:chOff x="3433865" y="6391059"/>
            <a:chExt cx="8472791" cy="3899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B9A29C-2EDC-F5A2-0EC3-7BE457A238C1}"/>
                </a:ext>
              </a:extLst>
            </p:cNvPr>
            <p:cNvSpPr txBox="1"/>
            <p:nvPr/>
          </p:nvSpPr>
          <p:spPr>
            <a:xfrm>
              <a:off x="3433865" y="6401107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APPLIANCE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C2C238-86F8-ECFC-DC22-FAE84378C848}"/>
                </a:ext>
              </a:extLst>
            </p:cNvPr>
            <p:cNvSpPr txBox="1"/>
            <p:nvPr/>
          </p:nvSpPr>
          <p:spPr>
            <a:xfrm>
              <a:off x="5095834" y="6401107"/>
              <a:ext cx="158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ELECTRICAL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25B184-A545-CB49-9E01-F035413C9DA5}"/>
                </a:ext>
              </a:extLst>
            </p:cNvPr>
            <p:cNvSpPr txBox="1"/>
            <p:nvPr/>
          </p:nvSpPr>
          <p:spPr>
            <a:xfrm>
              <a:off x="6916368" y="6396083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HVAC/R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EA7E46-039A-82C8-3A38-CB8153D19BCF}"/>
                </a:ext>
              </a:extLst>
            </p:cNvPr>
            <p:cNvSpPr txBox="1"/>
            <p:nvPr/>
          </p:nvSpPr>
          <p:spPr>
            <a:xfrm>
              <a:off x="8305903" y="6391060"/>
              <a:ext cx="1420237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MARINE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7EBC72-5E0C-E07B-A319-D79D1BF75297}"/>
                </a:ext>
              </a:extLst>
            </p:cNvPr>
            <p:cNvSpPr txBox="1"/>
            <p:nvPr/>
          </p:nvSpPr>
          <p:spPr>
            <a:xfrm>
              <a:off x="9656012" y="6391059"/>
              <a:ext cx="1613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3CA1D5"/>
                  </a:solidFill>
                  <a:latin typeface="Aptos" panose="020B0004020202020204" pitchFamily="34" charset="0"/>
                </a:rPr>
                <a:t>POOL &amp; SPA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88904D-46E8-29B9-E46E-DFCF3C0D2C7E}"/>
                </a:ext>
              </a:extLst>
            </p:cNvPr>
            <p:cNvSpPr txBox="1"/>
            <p:nvPr/>
          </p:nvSpPr>
          <p:spPr>
            <a:xfrm>
              <a:off x="11373100" y="6401679"/>
              <a:ext cx="533556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solidFill>
                    <a:srgbClr val="2D3750"/>
                  </a:solidFill>
                  <a:latin typeface="Aptos" panose="020B0004020202020204" pitchFamily="34" charset="0"/>
                </a:rPr>
                <a:t>RV</a:t>
              </a:r>
            </a:p>
          </p:txBody>
        </p:sp>
      </p:grpSp>
      <p:pic>
        <p:nvPicPr>
          <p:cNvPr id="2" name="Picture 1" descr="A close-up of a power supply&#10;&#10;AI-generated content may be incorrect.">
            <a:extLst>
              <a:ext uri="{FF2B5EF4-FFF2-40B4-BE49-F238E27FC236}">
                <a16:creationId xmlns:a16="http://schemas.microsoft.com/office/drawing/2014/main" id="{0AA7311E-A4D6-49C5-2CF6-5C82EE3F9E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3906" y="4525378"/>
            <a:ext cx="1679408" cy="1719513"/>
          </a:xfrm>
          <a:prstGeom prst="rect">
            <a:avLst/>
          </a:prstGeom>
        </p:spPr>
      </p:pic>
      <p:pic>
        <p:nvPicPr>
          <p:cNvPr id="4" name="Picture 3" descr="A close up of a device&#10;&#10;AI-generated content may be incorrect.">
            <a:extLst>
              <a:ext uri="{FF2B5EF4-FFF2-40B4-BE49-F238E27FC236}">
                <a16:creationId xmlns:a16="http://schemas.microsoft.com/office/drawing/2014/main" id="{5A602716-D84E-0B39-3B21-FBA33EDE9E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8658" y="4526129"/>
            <a:ext cx="1677905" cy="17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28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605</Words>
  <Application>Microsoft Macintosh PowerPoint</Application>
  <PresentationFormat>Widescreen</PresentationFormat>
  <Paragraphs>74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Aptos Display</vt:lpstr>
      <vt:lpstr>Aptos ExtraBold</vt:lpstr>
      <vt:lpstr>Arial</vt:lpstr>
      <vt:lpstr>Arial,Sans-Serif</vt:lpstr>
      <vt:lpstr>DM Sans</vt:lpstr>
      <vt:lpstr>DM Sans Bold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Paige Hart</dc:creator>
  <cp:lastModifiedBy>Paige Hart</cp:lastModifiedBy>
  <cp:revision>8</cp:revision>
  <dcterms:created xsi:type="dcterms:W3CDTF">2025-06-25T15:52:20Z</dcterms:created>
  <dcterms:modified xsi:type="dcterms:W3CDTF">2025-08-22T15:30:01Z</dcterms:modified>
</cp:coreProperties>
</file>