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8" r:id="rId3"/>
    <p:sldId id="299" r:id="rId4"/>
    <p:sldId id="300" r:id="rId5"/>
    <p:sldId id="301" r:id="rId6"/>
    <p:sldId id="290" r:id="rId7"/>
    <p:sldId id="302" r:id="rId8"/>
    <p:sldId id="303" r:id="rId9"/>
    <p:sldId id="292" r:id="rId10"/>
    <p:sldId id="293" r:id="rId11"/>
    <p:sldId id="2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JF7ePXeQ03og1agZ4qC0w==" hashData="6x5MF8KDYFydCBHxXk1nRmwFTW48dubdh7FqWql0kFRPvwyZMYNn6bZCs9U2XKj8NbXfmkiEhGa+MV6jIJdKi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37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16" d="100"/>
          <a:sy n="116" d="100"/>
        </p:scale>
        <p:origin x="8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C8B1C-61D4-0F4E-B9C6-2A78E9DB5004}" type="datetimeFigureOut">
              <a:rPr lang="en-US" smtClean="0"/>
              <a:t>8/22/25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1F1FD-640B-E940-9C5A-B92D0267A4F7}" type="slidenum">
              <a:rPr lang="en-US" smtClean="0"/>
              <a:t>‹#›</a:t>
            </a:fld>
            <a:endParaRPr lang="en-US"/>
          </a:p>
        </p:txBody>
      </p:sp>
    </p:spTree>
    <p:extLst>
      <p:ext uri="{BB962C8B-B14F-4D97-AF65-F5344CB8AC3E}">
        <p14:creationId xmlns:p14="http://schemas.microsoft.com/office/powerpoint/2010/main" val="393157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96B4A-703B-01EF-CF7B-0A30A10B4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BB5606-2FC0-0F92-D874-F1AC7718F7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AA8E0-2AD5-40DC-D798-A2D0556EA4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D9EAB7-0A85-A039-0F53-FD24FE1BC185}"/>
              </a:ext>
            </a:extLst>
          </p:cNvPr>
          <p:cNvSpPr>
            <a:spLocks noGrp="1"/>
          </p:cNvSpPr>
          <p:nvPr>
            <p:ph type="sldNum" sz="quarter" idx="5"/>
          </p:nvPr>
        </p:nvSpPr>
        <p:spPr/>
        <p:txBody>
          <a:bodyPr/>
          <a:lstStyle/>
          <a:p>
            <a:fld id="{66BD267A-77A7-6A4A-B02F-291C807CABDB}" type="slidenum">
              <a:rPr lang="en-US" smtClean="0"/>
              <a:t>2</a:t>
            </a:fld>
            <a:endParaRPr lang="en-US"/>
          </a:p>
        </p:txBody>
      </p:sp>
    </p:spTree>
    <p:extLst>
      <p:ext uri="{BB962C8B-B14F-4D97-AF65-F5344CB8AC3E}">
        <p14:creationId xmlns:p14="http://schemas.microsoft.com/office/powerpoint/2010/main" val="1062895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96B4A-703B-01EF-CF7B-0A30A10B4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BB5606-2FC0-0F92-D874-F1AC7718F7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AA8E0-2AD5-40DC-D798-A2D0556EA4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D9EAB7-0A85-A039-0F53-FD24FE1BC185}"/>
              </a:ext>
            </a:extLst>
          </p:cNvPr>
          <p:cNvSpPr>
            <a:spLocks noGrp="1"/>
          </p:cNvSpPr>
          <p:nvPr>
            <p:ph type="sldNum" sz="quarter" idx="5"/>
          </p:nvPr>
        </p:nvSpPr>
        <p:spPr/>
        <p:txBody>
          <a:bodyPr/>
          <a:lstStyle/>
          <a:p>
            <a:fld id="{66BD267A-77A7-6A4A-B02F-291C807CABDB}" type="slidenum">
              <a:rPr lang="en-US" smtClean="0"/>
              <a:t>11</a:t>
            </a:fld>
            <a:endParaRPr lang="en-US"/>
          </a:p>
        </p:txBody>
      </p:sp>
    </p:spTree>
    <p:extLst>
      <p:ext uri="{BB962C8B-B14F-4D97-AF65-F5344CB8AC3E}">
        <p14:creationId xmlns:p14="http://schemas.microsoft.com/office/powerpoint/2010/main" val="1062895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7D164-A463-F74B-CA3A-BE25D1DE4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B047F-7313-10A5-3F83-F0C6EEDE35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6A082D-2B39-E87D-201D-749BC5955C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3CF1E5-C2FB-52E3-C3D3-06494E78A6C4}"/>
              </a:ext>
            </a:extLst>
          </p:cNvPr>
          <p:cNvSpPr>
            <a:spLocks noGrp="1"/>
          </p:cNvSpPr>
          <p:nvPr>
            <p:ph type="sldNum" sz="quarter" idx="5"/>
          </p:nvPr>
        </p:nvSpPr>
        <p:spPr/>
        <p:txBody>
          <a:bodyPr/>
          <a:lstStyle/>
          <a:p>
            <a:fld id="{66BD267A-77A7-6A4A-B02F-291C807CABDB}" type="slidenum">
              <a:rPr lang="en-US" smtClean="0"/>
              <a:t>3</a:t>
            </a:fld>
            <a:endParaRPr lang="en-US"/>
          </a:p>
        </p:txBody>
      </p:sp>
    </p:spTree>
    <p:extLst>
      <p:ext uri="{BB962C8B-B14F-4D97-AF65-F5344CB8AC3E}">
        <p14:creationId xmlns:p14="http://schemas.microsoft.com/office/powerpoint/2010/main" val="290349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FC552-37C6-74FD-B23B-3847F5138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8CF8F-579D-58D0-7256-788570EBA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2FB83-0561-0DC5-2B9C-5FDAF89C36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70D2C74-2B9F-1987-0FA5-9B2E1CACBB76}"/>
              </a:ext>
            </a:extLst>
          </p:cNvPr>
          <p:cNvSpPr>
            <a:spLocks noGrp="1"/>
          </p:cNvSpPr>
          <p:nvPr>
            <p:ph type="sldNum" sz="quarter" idx="5"/>
          </p:nvPr>
        </p:nvSpPr>
        <p:spPr/>
        <p:txBody>
          <a:bodyPr/>
          <a:lstStyle/>
          <a:p>
            <a:fld id="{66BD267A-77A7-6A4A-B02F-291C807CABDB}" type="slidenum">
              <a:rPr lang="en-US" smtClean="0"/>
              <a:t>4</a:t>
            </a:fld>
            <a:endParaRPr lang="en-US"/>
          </a:p>
        </p:txBody>
      </p:sp>
    </p:spTree>
    <p:extLst>
      <p:ext uri="{BB962C8B-B14F-4D97-AF65-F5344CB8AC3E}">
        <p14:creationId xmlns:p14="http://schemas.microsoft.com/office/powerpoint/2010/main" val="1326398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095EC-F55D-5333-02FB-2FFF98707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600B46-529D-1EBC-42F4-147AA8FAE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9F3FA-355F-BD2D-2827-B81D2CF3AA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E942A5-9E3C-1695-629F-E5C078B89F5F}"/>
              </a:ext>
            </a:extLst>
          </p:cNvPr>
          <p:cNvSpPr>
            <a:spLocks noGrp="1"/>
          </p:cNvSpPr>
          <p:nvPr>
            <p:ph type="sldNum" sz="quarter" idx="5"/>
          </p:nvPr>
        </p:nvSpPr>
        <p:spPr/>
        <p:txBody>
          <a:bodyPr/>
          <a:lstStyle/>
          <a:p>
            <a:fld id="{66BD267A-77A7-6A4A-B02F-291C807CABDB}" type="slidenum">
              <a:rPr lang="en-US" smtClean="0"/>
              <a:t>5</a:t>
            </a:fld>
            <a:endParaRPr lang="en-US"/>
          </a:p>
        </p:txBody>
      </p:sp>
    </p:spTree>
    <p:extLst>
      <p:ext uri="{BB962C8B-B14F-4D97-AF65-F5344CB8AC3E}">
        <p14:creationId xmlns:p14="http://schemas.microsoft.com/office/powerpoint/2010/main" val="302238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DFD9B-C039-06D4-6442-06446B6069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372FE-795E-6C2C-AF45-A44229CDA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23BE4-59D0-736E-E9D2-73FEEAF572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C339F17-7E69-18B9-F1B6-03AB36361ED0}"/>
              </a:ext>
            </a:extLst>
          </p:cNvPr>
          <p:cNvSpPr>
            <a:spLocks noGrp="1"/>
          </p:cNvSpPr>
          <p:nvPr>
            <p:ph type="sldNum" sz="quarter" idx="5"/>
          </p:nvPr>
        </p:nvSpPr>
        <p:spPr/>
        <p:txBody>
          <a:bodyPr/>
          <a:lstStyle/>
          <a:p>
            <a:fld id="{66BD267A-77A7-6A4A-B02F-291C807CABDB}" type="slidenum">
              <a:rPr lang="en-US" smtClean="0"/>
              <a:t>6</a:t>
            </a:fld>
            <a:endParaRPr lang="en-US"/>
          </a:p>
        </p:txBody>
      </p:sp>
    </p:spTree>
    <p:extLst>
      <p:ext uri="{BB962C8B-B14F-4D97-AF65-F5344CB8AC3E}">
        <p14:creationId xmlns:p14="http://schemas.microsoft.com/office/powerpoint/2010/main" val="158422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D4AED-6337-046A-F622-79B048D92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D4C2A-D070-2FD7-5F2E-06CEC2041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EA887B-DFD3-8AEB-D119-22C702EFAE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3F0E0BF-AF2E-F2F8-EA1C-C62044A6478D}"/>
              </a:ext>
            </a:extLst>
          </p:cNvPr>
          <p:cNvSpPr>
            <a:spLocks noGrp="1"/>
          </p:cNvSpPr>
          <p:nvPr>
            <p:ph type="sldNum" sz="quarter" idx="5"/>
          </p:nvPr>
        </p:nvSpPr>
        <p:spPr/>
        <p:txBody>
          <a:bodyPr/>
          <a:lstStyle/>
          <a:p>
            <a:fld id="{66BD267A-77A7-6A4A-B02F-291C807CABDB}" type="slidenum">
              <a:rPr lang="en-US" smtClean="0"/>
              <a:t>7</a:t>
            </a:fld>
            <a:endParaRPr lang="en-US"/>
          </a:p>
        </p:txBody>
      </p:sp>
    </p:spTree>
    <p:extLst>
      <p:ext uri="{BB962C8B-B14F-4D97-AF65-F5344CB8AC3E}">
        <p14:creationId xmlns:p14="http://schemas.microsoft.com/office/powerpoint/2010/main" val="3608742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26A32-11DE-5C40-135B-625586F998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3A6D0C-EC19-A5DA-90BF-9FF3E18F79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04B16C-B304-A21A-1164-73E2E9934B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4E91C4-57B1-4BD1-DF87-78EA62FB67C2}"/>
              </a:ext>
            </a:extLst>
          </p:cNvPr>
          <p:cNvSpPr>
            <a:spLocks noGrp="1"/>
          </p:cNvSpPr>
          <p:nvPr>
            <p:ph type="sldNum" sz="quarter" idx="5"/>
          </p:nvPr>
        </p:nvSpPr>
        <p:spPr/>
        <p:txBody>
          <a:bodyPr/>
          <a:lstStyle/>
          <a:p>
            <a:fld id="{66BD267A-77A7-6A4A-B02F-291C807CABDB}" type="slidenum">
              <a:rPr lang="en-US" smtClean="0"/>
              <a:t>8</a:t>
            </a:fld>
            <a:endParaRPr lang="en-US"/>
          </a:p>
        </p:txBody>
      </p:sp>
    </p:spTree>
    <p:extLst>
      <p:ext uri="{BB962C8B-B14F-4D97-AF65-F5344CB8AC3E}">
        <p14:creationId xmlns:p14="http://schemas.microsoft.com/office/powerpoint/2010/main" val="923312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1CFD4-81E0-080F-6533-2EAF6C967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661F2D-330E-FA67-DCEE-5A035F13D9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20472-8F2A-2869-FFFE-4B7627B5F3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2B34C2-C1BF-68DA-C9D7-06E1BB7FFECE}"/>
              </a:ext>
            </a:extLst>
          </p:cNvPr>
          <p:cNvSpPr>
            <a:spLocks noGrp="1"/>
          </p:cNvSpPr>
          <p:nvPr>
            <p:ph type="sldNum" sz="quarter" idx="5"/>
          </p:nvPr>
        </p:nvSpPr>
        <p:spPr/>
        <p:txBody>
          <a:bodyPr/>
          <a:lstStyle/>
          <a:p>
            <a:fld id="{66BD267A-77A7-6A4A-B02F-291C807CABDB}" type="slidenum">
              <a:rPr lang="en-US" smtClean="0"/>
              <a:t>9</a:t>
            </a:fld>
            <a:endParaRPr lang="en-US"/>
          </a:p>
        </p:txBody>
      </p:sp>
    </p:spTree>
    <p:extLst>
      <p:ext uri="{BB962C8B-B14F-4D97-AF65-F5344CB8AC3E}">
        <p14:creationId xmlns:p14="http://schemas.microsoft.com/office/powerpoint/2010/main" val="2134075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0ABE1-E8B4-C653-EB0F-9D1A7F8D7A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103CD9-BC8F-B737-B5D4-D39744D4E5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F8483-7827-CBC7-94D0-67B79706C8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49F834-D9CF-B8A4-3923-A9DFD2C6772C}"/>
              </a:ext>
            </a:extLst>
          </p:cNvPr>
          <p:cNvSpPr>
            <a:spLocks noGrp="1"/>
          </p:cNvSpPr>
          <p:nvPr>
            <p:ph type="sldNum" sz="quarter" idx="5"/>
          </p:nvPr>
        </p:nvSpPr>
        <p:spPr/>
        <p:txBody>
          <a:bodyPr/>
          <a:lstStyle/>
          <a:p>
            <a:fld id="{66BD267A-77A7-6A4A-B02F-291C807CABDB}" type="slidenum">
              <a:rPr lang="en-US" smtClean="0"/>
              <a:t>10</a:t>
            </a:fld>
            <a:endParaRPr lang="en-US"/>
          </a:p>
        </p:txBody>
      </p:sp>
    </p:spTree>
    <p:extLst>
      <p:ext uri="{BB962C8B-B14F-4D97-AF65-F5344CB8AC3E}">
        <p14:creationId xmlns:p14="http://schemas.microsoft.com/office/powerpoint/2010/main" val="178675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508A-B38B-CB21-C7BE-896DDA9010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0A19E5-1A25-4A65-800C-340E6B4F7C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DF8D4C-CA6E-3EED-79D6-050D55B6E08B}"/>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5" name="Footer Placeholder 4">
            <a:extLst>
              <a:ext uri="{FF2B5EF4-FFF2-40B4-BE49-F238E27FC236}">
                <a16:creationId xmlns:a16="http://schemas.microsoft.com/office/drawing/2014/main" id="{C167672E-7FBF-18DC-7E68-70726EA69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9F94C-596D-435A-97C7-ADD0D6CEF0B6}"/>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143528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6F83-9C74-6B9D-D0D3-2EB9BA6EFF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7C0117-C5CD-A83C-D14B-7D4DA40080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0A5C8-D719-13E6-0A27-5C41E8663B0D}"/>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5" name="Footer Placeholder 4">
            <a:extLst>
              <a:ext uri="{FF2B5EF4-FFF2-40B4-BE49-F238E27FC236}">
                <a16:creationId xmlns:a16="http://schemas.microsoft.com/office/drawing/2014/main" id="{2AF5A1AE-41B2-6982-ABAF-EBAC38B0E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88DFC-33C2-532D-6093-C1422630B3CF}"/>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208548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0CC56A-1664-B639-E8E3-E5C73F169B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52CF77-7AE2-00F2-E65E-9BF14E040C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9FF2A-7E59-073B-2730-B66AC5C8EA67}"/>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5" name="Footer Placeholder 4">
            <a:extLst>
              <a:ext uri="{FF2B5EF4-FFF2-40B4-BE49-F238E27FC236}">
                <a16:creationId xmlns:a16="http://schemas.microsoft.com/office/drawing/2014/main" id="{68F36A8C-ADDA-B52F-98DD-B5BC807EC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6E0A4-CE74-5AD0-C2F0-F48A6AA7CEC0}"/>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62638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770C-93CB-2181-C79E-47F7C13126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7FDF02-1002-586F-9281-5830CB6151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6DB24-189D-2968-C342-1849D3210CD2}"/>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5" name="Footer Placeholder 4">
            <a:extLst>
              <a:ext uri="{FF2B5EF4-FFF2-40B4-BE49-F238E27FC236}">
                <a16:creationId xmlns:a16="http://schemas.microsoft.com/office/drawing/2014/main" id="{3C6CCF3F-64DD-8DB5-EC76-6880C6986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73D04-B504-F560-0285-03508AA55C54}"/>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137164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DB915-3AC7-5565-2BC9-17506C962E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D73715-75F4-068C-822D-35323CD087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6369C7-EDBA-06F0-6154-F6FE788A0FBD}"/>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5" name="Footer Placeholder 4">
            <a:extLst>
              <a:ext uri="{FF2B5EF4-FFF2-40B4-BE49-F238E27FC236}">
                <a16:creationId xmlns:a16="http://schemas.microsoft.com/office/drawing/2014/main" id="{4561AAC8-2B71-4CF6-AF81-FD3F1E01F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974A3-A079-B9E7-BF49-BC913648C1EE}"/>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103492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BD6ED-09AA-401F-FF7E-9B57B83E3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CDBF67-7A24-63C2-B498-E97B4D4C10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A5187-0160-D7F5-5289-2B96EF2596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6C7DE4-A6C1-051E-5739-7A9A6B3A8A4E}"/>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6" name="Footer Placeholder 5">
            <a:extLst>
              <a:ext uri="{FF2B5EF4-FFF2-40B4-BE49-F238E27FC236}">
                <a16:creationId xmlns:a16="http://schemas.microsoft.com/office/drawing/2014/main" id="{67AABEEE-E1FD-FE22-E607-FD39098EC5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F62A3B-07B2-0385-73A6-EB0B42497229}"/>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226688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A91F-287C-B10F-CD39-3B8C3744AD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99170C-2BF4-86E2-1E1E-91C7C2A8D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A4EA4B-EADF-6C87-FAEA-20BAF772A9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2D8FB7-DCEC-6A0C-8076-E87D944BFB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B05D5-BB8E-CFA4-09C9-A2333086C7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1D16AD-0E5B-44B4-B87A-003A971F4801}"/>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8" name="Footer Placeholder 7">
            <a:extLst>
              <a:ext uri="{FF2B5EF4-FFF2-40B4-BE49-F238E27FC236}">
                <a16:creationId xmlns:a16="http://schemas.microsoft.com/office/drawing/2014/main" id="{70C4F4A0-C587-2802-7579-285A128B16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80950B-630F-B5E7-FF4D-23DCA2EA88E2}"/>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163267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462D-D094-6A5C-337F-62D9545FF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35D527-0EFD-FD10-0B0E-13592DACC914}"/>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4" name="Footer Placeholder 3">
            <a:extLst>
              <a:ext uri="{FF2B5EF4-FFF2-40B4-BE49-F238E27FC236}">
                <a16:creationId xmlns:a16="http://schemas.microsoft.com/office/drawing/2014/main" id="{44AA1BB0-DF8D-5248-7B18-EA65650B8D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300015-6FA6-1A36-2799-A0B40FD007DD}"/>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26473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D8D93-9938-6CD3-A143-17BD4602FEA9}"/>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3" name="Footer Placeholder 2">
            <a:extLst>
              <a:ext uri="{FF2B5EF4-FFF2-40B4-BE49-F238E27FC236}">
                <a16:creationId xmlns:a16="http://schemas.microsoft.com/office/drawing/2014/main" id="{73EA86DF-C7DA-CC2C-A14A-099A2C1EE6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ACD8E1-FF01-9962-2DC4-5DBCEAB34BC1}"/>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12279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B60F-4408-D10F-28B5-2E7685B074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7FBB86-96A9-B3CC-C3B6-5D5F2E2FD2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5490EB-F2F5-5302-0FC0-21DF70C94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5CF3AE-0C75-4D2A-4107-176E859C62B3}"/>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6" name="Footer Placeholder 5">
            <a:extLst>
              <a:ext uri="{FF2B5EF4-FFF2-40B4-BE49-F238E27FC236}">
                <a16:creationId xmlns:a16="http://schemas.microsoft.com/office/drawing/2014/main" id="{50031D2A-248F-D289-EBE4-9EC289BA3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018078-F04C-2F4D-08E3-C51D9D0C6A60}"/>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169610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19CF-1330-8EBB-D9E6-E63983884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254BBF-C513-38DE-1A82-D20E3ED732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35528A-729E-C8FF-CB6A-E87F4EA10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2F219C-C606-B344-5FA3-5FDEDC282875}"/>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6" name="Footer Placeholder 5">
            <a:extLst>
              <a:ext uri="{FF2B5EF4-FFF2-40B4-BE49-F238E27FC236}">
                <a16:creationId xmlns:a16="http://schemas.microsoft.com/office/drawing/2014/main" id="{D2D58FF2-8CB8-2468-3E1F-1DC026309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1B7F4-F30A-36E2-5771-24D63B61B64A}"/>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223163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8C3F8C-1ED5-B8BA-0E2D-7192E5230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94C847-46F9-4A79-24C3-9E6B8A4573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5EBE7-8625-97D9-FC08-C56A3EA4A0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19E8E0-AE10-A546-928F-4882253E9B13}" type="datetimeFigureOut">
              <a:rPr lang="en-US" smtClean="0"/>
              <a:t>8/22/25</a:t>
            </a:fld>
            <a:endParaRPr lang="en-US"/>
          </a:p>
        </p:txBody>
      </p:sp>
      <p:sp>
        <p:nvSpPr>
          <p:cNvPr id="5" name="Footer Placeholder 4">
            <a:extLst>
              <a:ext uri="{FF2B5EF4-FFF2-40B4-BE49-F238E27FC236}">
                <a16:creationId xmlns:a16="http://schemas.microsoft.com/office/drawing/2014/main" id="{5C8CF156-27C5-AF73-BC80-1CD25B00B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CCC4847-C6EA-8E78-7376-89044EE420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C67B64-F4C3-7849-9952-D46DD7B28D33}" type="slidenum">
              <a:rPr lang="en-US" smtClean="0"/>
              <a:t>‹#›</a:t>
            </a:fld>
            <a:endParaRPr lang="en-US"/>
          </a:p>
        </p:txBody>
      </p:sp>
    </p:spTree>
    <p:extLst>
      <p:ext uri="{BB962C8B-B14F-4D97-AF65-F5344CB8AC3E}">
        <p14:creationId xmlns:p14="http://schemas.microsoft.com/office/powerpoint/2010/main" val="464664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3.jpe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4.pn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black logo&#10;&#10;AI-generated content may be incorrect.">
            <a:extLst>
              <a:ext uri="{FF2B5EF4-FFF2-40B4-BE49-F238E27FC236}">
                <a16:creationId xmlns:a16="http://schemas.microsoft.com/office/drawing/2014/main" id="{DF5BC385-F572-76A7-9046-55D6FC75AB55}"/>
              </a:ext>
            </a:extLst>
          </p:cNvPr>
          <p:cNvPicPr>
            <a:picLocks noChangeAspect="1"/>
          </p:cNvPicPr>
          <p:nvPr/>
        </p:nvPicPr>
        <p:blipFill>
          <a:blip r:embed="rId2"/>
          <a:stretch>
            <a:fillRect/>
          </a:stretch>
        </p:blipFill>
        <p:spPr>
          <a:xfrm>
            <a:off x="3662634" y="2505206"/>
            <a:ext cx="4866731" cy="1533568"/>
          </a:xfrm>
          <a:prstGeom prst="rect">
            <a:avLst/>
          </a:prstGeom>
        </p:spPr>
      </p:pic>
      <p:sp>
        <p:nvSpPr>
          <p:cNvPr id="6" name="TextBox 5">
            <a:extLst>
              <a:ext uri="{FF2B5EF4-FFF2-40B4-BE49-F238E27FC236}">
                <a16:creationId xmlns:a16="http://schemas.microsoft.com/office/drawing/2014/main" id="{3122F2BF-C5BF-FF8C-D999-47B40F926B4F}"/>
              </a:ext>
            </a:extLst>
          </p:cNvPr>
          <p:cNvSpPr txBox="1"/>
          <p:nvPr/>
        </p:nvSpPr>
        <p:spPr>
          <a:xfrm>
            <a:off x="2594974" y="4401514"/>
            <a:ext cx="7002049" cy="523220"/>
          </a:xfrm>
          <a:prstGeom prst="rect">
            <a:avLst/>
          </a:prstGeom>
          <a:noFill/>
        </p:spPr>
        <p:txBody>
          <a:bodyPr wrap="square" rtlCol="0">
            <a:spAutoFit/>
          </a:bodyPr>
          <a:lstStyle/>
          <a:p>
            <a:pPr algn="ctr"/>
            <a:r>
              <a:rPr lang="en-US" sz="2800" b="1" dirty="0">
                <a:solidFill>
                  <a:srgbClr val="2D3750"/>
                </a:solidFill>
                <a:latin typeface="Arial" panose="020B0604020202020204" pitchFamily="34" charset="0"/>
                <a:cs typeface="Arial" panose="020B0604020202020204" pitchFamily="34" charset="0"/>
              </a:rPr>
              <a:t>Time Delay Relays</a:t>
            </a:r>
          </a:p>
        </p:txBody>
      </p:sp>
      <p:pic>
        <p:nvPicPr>
          <p:cNvPr id="8" name="Picture 7" descr="A flag with text and stars&#10;&#10;AI-generated content may be incorrect.">
            <a:extLst>
              <a:ext uri="{FF2B5EF4-FFF2-40B4-BE49-F238E27FC236}">
                <a16:creationId xmlns:a16="http://schemas.microsoft.com/office/drawing/2014/main" id="{C1A1BD05-D134-9252-4236-21AAEF11182F}"/>
              </a:ext>
            </a:extLst>
          </p:cNvPr>
          <p:cNvPicPr>
            <a:picLocks noChangeAspect="1"/>
          </p:cNvPicPr>
          <p:nvPr/>
        </p:nvPicPr>
        <p:blipFill>
          <a:blip r:embed="rId3"/>
          <a:stretch>
            <a:fillRect/>
          </a:stretch>
        </p:blipFill>
        <p:spPr>
          <a:xfrm>
            <a:off x="10684041" y="366762"/>
            <a:ext cx="1085783" cy="776461"/>
          </a:xfrm>
          <a:prstGeom prst="rect">
            <a:avLst/>
          </a:prstGeom>
        </p:spPr>
      </p:pic>
    </p:spTree>
    <p:extLst>
      <p:ext uri="{BB962C8B-B14F-4D97-AF65-F5344CB8AC3E}">
        <p14:creationId xmlns:p14="http://schemas.microsoft.com/office/powerpoint/2010/main" val="1874267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88985-3FC6-1C9A-11A3-95A21FD06D90}"/>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941A05CB-EAA4-C361-C185-F0A45DDA0467}"/>
              </a:ext>
            </a:extLst>
          </p:cNvPr>
          <p:cNvSpPr/>
          <p:nvPr/>
        </p:nvSpPr>
        <p:spPr>
          <a:xfrm>
            <a:off x="7795753" y="-56153"/>
            <a:ext cx="4398066" cy="4987520"/>
          </a:xfrm>
          <a:prstGeom prst="rect">
            <a:avLst/>
          </a:prstGeom>
          <a:solidFill>
            <a:srgbClr val="2D37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600" b="1">
              <a:solidFill>
                <a:srgbClr val="3CA1D5"/>
              </a:solidFill>
              <a:cs typeface="Arial"/>
            </a:endParaRPr>
          </a:p>
          <a:p>
            <a:endParaRPr lang="en-US" sz="2000" b="1">
              <a:cs typeface="Arial"/>
            </a:endParaRPr>
          </a:p>
          <a:p>
            <a:r>
              <a:rPr lang="en-US" sz="2000" b="1">
                <a:cs typeface="Arial"/>
              </a:rPr>
              <a:t> </a:t>
            </a:r>
          </a:p>
          <a:p>
            <a:endParaRPr lang="en-US">
              <a:cs typeface="Arial"/>
            </a:endParaRPr>
          </a:p>
          <a:p>
            <a:endParaRPr lang="en-US" sz="2000" b="1">
              <a:cs typeface="Arial"/>
            </a:endParaRPr>
          </a:p>
          <a:p>
            <a:pPr marL="285750" indent="-285750">
              <a:buFont typeface="Arial"/>
              <a:buChar char="•"/>
            </a:pPr>
            <a:endParaRPr lang="en-US" sz="1600">
              <a:cs typeface="Arial"/>
            </a:endParaRPr>
          </a:p>
        </p:txBody>
      </p:sp>
      <p:pic>
        <p:nvPicPr>
          <p:cNvPr id="31" name="Picture 30">
            <a:extLst>
              <a:ext uri="{FF2B5EF4-FFF2-40B4-BE49-F238E27FC236}">
                <a16:creationId xmlns:a16="http://schemas.microsoft.com/office/drawing/2014/main" id="{C0535F5B-1B8F-4CDE-8A99-AC6892CBDA3D}"/>
              </a:ext>
            </a:extLst>
          </p:cNvPr>
          <p:cNvPicPr>
            <a:picLocks noChangeAspect="1"/>
          </p:cNvPicPr>
          <p:nvPr/>
        </p:nvPicPr>
        <p:blipFill>
          <a:blip r:embed="rId3">
            <a:alphaModFix amt="54000"/>
          </a:blip>
          <a:srcRect l="8792" r="758"/>
          <a:stretch/>
        </p:blipFill>
        <p:spPr>
          <a:xfrm rot="5400000">
            <a:off x="3422235" y="-3436261"/>
            <a:ext cx="946304" cy="7790772"/>
          </a:xfrm>
          <a:prstGeom prst="rect">
            <a:avLst/>
          </a:prstGeom>
        </p:spPr>
      </p:pic>
      <p:sp>
        <p:nvSpPr>
          <p:cNvPr id="13" name="Title 1">
            <a:extLst>
              <a:ext uri="{FF2B5EF4-FFF2-40B4-BE49-F238E27FC236}">
                <a16:creationId xmlns:a16="http://schemas.microsoft.com/office/drawing/2014/main" id="{7FFA85C9-9E40-6CAD-CC86-D8418C1C74A9}"/>
              </a:ext>
            </a:extLst>
          </p:cNvPr>
          <p:cNvSpPr txBox="1">
            <a:spLocks/>
          </p:cNvSpPr>
          <p:nvPr/>
        </p:nvSpPr>
        <p:spPr>
          <a:xfrm>
            <a:off x="375758" y="686818"/>
            <a:ext cx="6761339" cy="9229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2D3750"/>
                </a:solidFill>
                <a:latin typeface="Aptos ExtraBold"/>
              </a:rPr>
              <a:t>Universal Time Delay Relays</a:t>
            </a:r>
            <a:endParaRPr lang="en-US" sz="2800" b="1">
              <a:solidFill>
                <a:srgbClr val="2D3750"/>
              </a:solidFill>
              <a:latin typeface="Aptos ExtraBold" panose="020B0004020202020204" pitchFamily="34" charset="0"/>
            </a:endParaRPr>
          </a:p>
        </p:txBody>
      </p:sp>
      <p:pic>
        <p:nvPicPr>
          <p:cNvPr id="55" name="Picture 54" descr="A blue and black logo&#10;&#10;Description automatically generated">
            <a:extLst>
              <a:ext uri="{FF2B5EF4-FFF2-40B4-BE49-F238E27FC236}">
                <a16:creationId xmlns:a16="http://schemas.microsoft.com/office/drawing/2014/main" id="{365AB25D-406D-6AF4-1695-1F4DBBF06347}"/>
              </a:ext>
            </a:extLst>
          </p:cNvPr>
          <p:cNvPicPr>
            <a:picLocks noChangeAspect="1"/>
          </p:cNvPicPr>
          <p:nvPr/>
        </p:nvPicPr>
        <p:blipFill>
          <a:blip r:embed="rId4"/>
          <a:stretch>
            <a:fillRect/>
          </a:stretch>
        </p:blipFill>
        <p:spPr>
          <a:xfrm>
            <a:off x="458160" y="74640"/>
            <a:ext cx="1946229" cy="613281"/>
          </a:xfrm>
          <a:prstGeom prst="rect">
            <a:avLst/>
          </a:prstGeom>
        </p:spPr>
      </p:pic>
      <p:pic>
        <p:nvPicPr>
          <p:cNvPr id="6" name="Picture 5" descr="A white and blue tool&#10;&#10;Description automatically generated">
            <a:extLst>
              <a:ext uri="{FF2B5EF4-FFF2-40B4-BE49-F238E27FC236}">
                <a16:creationId xmlns:a16="http://schemas.microsoft.com/office/drawing/2014/main" id="{EB5E78D3-7581-6815-E7D7-93215D09ABCC}"/>
              </a:ext>
            </a:extLst>
          </p:cNvPr>
          <p:cNvPicPr>
            <a:picLocks noChangeAspect="1"/>
          </p:cNvPicPr>
          <p:nvPr/>
        </p:nvPicPr>
        <p:blipFill>
          <a:blip r:embed="rId5"/>
          <a:srcRect l="9420" t="46422" r="9087" b="47098"/>
          <a:stretch/>
        </p:blipFill>
        <p:spPr>
          <a:xfrm>
            <a:off x="-2" y="6272365"/>
            <a:ext cx="12192002" cy="746856"/>
          </a:xfrm>
          <a:prstGeom prst="rect">
            <a:avLst/>
          </a:prstGeom>
        </p:spPr>
      </p:pic>
      <p:grpSp>
        <p:nvGrpSpPr>
          <p:cNvPr id="16" name="Group 15">
            <a:extLst>
              <a:ext uri="{FF2B5EF4-FFF2-40B4-BE49-F238E27FC236}">
                <a16:creationId xmlns:a16="http://schemas.microsoft.com/office/drawing/2014/main" id="{62A7A682-A669-19B7-11C7-A7A361E7A20A}"/>
              </a:ext>
            </a:extLst>
          </p:cNvPr>
          <p:cNvGrpSpPr/>
          <p:nvPr/>
        </p:nvGrpSpPr>
        <p:grpSpPr>
          <a:xfrm>
            <a:off x="3433865" y="6504921"/>
            <a:ext cx="8472791" cy="389999"/>
            <a:chOff x="3433865" y="6391059"/>
            <a:chExt cx="8472791" cy="389999"/>
          </a:xfrm>
        </p:grpSpPr>
        <p:sp>
          <p:nvSpPr>
            <p:cNvPr id="8" name="TextBox 7">
              <a:extLst>
                <a:ext uri="{FF2B5EF4-FFF2-40B4-BE49-F238E27FC236}">
                  <a16:creationId xmlns:a16="http://schemas.microsoft.com/office/drawing/2014/main" id="{32AD2818-0728-3BB0-68A6-4E3FB2A181D0}"/>
                </a:ext>
              </a:extLst>
            </p:cNvPr>
            <p:cNvSpPr txBox="1"/>
            <p:nvPr/>
          </p:nvSpPr>
          <p:spPr>
            <a:xfrm>
              <a:off x="3433865" y="6401107"/>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APPLIANCE</a:t>
              </a:r>
            </a:p>
          </p:txBody>
        </p:sp>
        <p:sp>
          <p:nvSpPr>
            <p:cNvPr id="9" name="TextBox 8">
              <a:extLst>
                <a:ext uri="{FF2B5EF4-FFF2-40B4-BE49-F238E27FC236}">
                  <a16:creationId xmlns:a16="http://schemas.microsoft.com/office/drawing/2014/main" id="{F3DC622A-618B-C982-9554-037E9AEAAFD2}"/>
                </a:ext>
              </a:extLst>
            </p:cNvPr>
            <p:cNvSpPr txBox="1"/>
            <p:nvPr/>
          </p:nvSpPr>
          <p:spPr>
            <a:xfrm>
              <a:off x="5095834" y="6401107"/>
              <a:ext cx="1587069" cy="369332"/>
            </a:xfrm>
            <a:prstGeom prst="rect">
              <a:avLst/>
            </a:prstGeom>
            <a:noFill/>
          </p:spPr>
          <p:txBody>
            <a:bodyPr wrap="square" rtlCol="0">
              <a:spAutoFit/>
            </a:bodyPr>
            <a:lstStyle/>
            <a:p>
              <a:r>
                <a:rPr lang="en-US" i="1">
                  <a:solidFill>
                    <a:srgbClr val="3CA1D5"/>
                  </a:solidFill>
                  <a:latin typeface="Aptos" panose="020B0004020202020204" pitchFamily="34" charset="0"/>
                </a:rPr>
                <a:t>ELECTRICAL</a:t>
              </a:r>
            </a:p>
          </p:txBody>
        </p:sp>
        <p:sp>
          <p:nvSpPr>
            <p:cNvPr id="11" name="TextBox 10">
              <a:extLst>
                <a:ext uri="{FF2B5EF4-FFF2-40B4-BE49-F238E27FC236}">
                  <a16:creationId xmlns:a16="http://schemas.microsoft.com/office/drawing/2014/main" id="{CA49D278-D7E9-BC3A-871E-B24E0A9BBEB4}"/>
                </a:ext>
              </a:extLst>
            </p:cNvPr>
            <p:cNvSpPr txBox="1"/>
            <p:nvPr/>
          </p:nvSpPr>
          <p:spPr>
            <a:xfrm>
              <a:off x="6916368" y="6396083"/>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HVAC/R</a:t>
              </a:r>
            </a:p>
          </p:txBody>
        </p:sp>
        <p:sp>
          <p:nvSpPr>
            <p:cNvPr id="12" name="TextBox 11">
              <a:extLst>
                <a:ext uri="{FF2B5EF4-FFF2-40B4-BE49-F238E27FC236}">
                  <a16:creationId xmlns:a16="http://schemas.microsoft.com/office/drawing/2014/main" id="{D36F53F9-9C62-A91C-59DF-469EB370ED0F}"/>
                </a:ext>
              </a:extLst>
            </p:cNvPr>
            <p:cNvSpPr txBox="1"/>
            <p:nvPr/>
          </p:nvSpPr>
          <p:spPr>
            <a:xfrm>
              <a:off x="8305903" y="6391060"/>
              <a:ext cx="1420237" cy="379379"/>
            </a:xfrm>
            <a:prstGeom prst="rect">
              <a:avLst/>
            </a:prstGeom>
            <a:noFill/>
          </p:spPr>
          <p:txBody>
            <a:bodyPr wrap="square" rtlCol="0">
              <a:spAutoFit/>
            </a:bodyPr>
            <a:lstStyle/>
            <a:p>
              <a:r>
                <a:rPr lang="en-US" i="1">
                  <a:solidFill>
                    <a:srgbClr val="2D3750"/>
                  </a:solidFill>
                  <a:latin typeface="Aptos" panose="020B0004020202020204" pitchFamily="34" charset="0"/>
                </a:rPr>
                <a:t>MARINE</a:t>
              </a:r>
            </a:p>
          </p:txBody>
        </p:sp>
        <p:sp>
          <p:nvSpPr>
            <p:cNvPr id="14" name="TextBox 13">
              <a:extLst>
                <a:ext uri="{FF2B5EF4-FFF2-40B4-BE49-F238E27FC236}">
                  <a16:creationId xmlns:a16="http://schemas.microsoft.com/office/drawing/2014/main" id="{169311D9-1EA0-1B17-7A09-01EF1EAA8274}"/>
                </a:ext>
              </a:extLst>
            </p:cNvPr>
            <p:cNvSpPr txBox="1"/>
            <p:nvPr/>
          </p:nvSpPr>
          <p:spPr>
            <a:xfrm>
              <a:off x="9656012" y="6391059"/>
              <a:ext cx="1613084" cy="369332"/>
            </a:xfrm>
            <a:prstGeom prst="rect">
              <a:avLst/>
            </a:prstGeom>
            <a:noFill/>
          </p:spPr>
          <p:txBody>
            <a:bodyPr wrap="square" rtlCol="0">
              <a:spAutoFit/>
            </a:bodyPr>
            <a:lstStyle/>
            <a:p>
              <a:r>
                <a:rPr lang="en-US" i="1">
                  <a:solidFill>
                    <a:srgbClr val="3CA1D5"/>
                  </a:solidFill>
                  <a:latin typeface="Aptos" panose="020B0004020202020204" pitchFamily="34" charset="0"/>
                </a:rPr>
                <a:t>POOL &amp; SPA</a:t>
              </a:r>
            </a:p>
          </p:txBody>
        </p:sp>
        <p:sp>
          <p:nvSpPr>
            <p:cNvPr id="15" name="TextBox 14">
              <a:extLst>
                <a:ext uri="{FF2B5EF4-FFF2-40B4-BE49-F238E27FC236}">
                  <a16:creationId xmlns:a16="http://schemas.microsoft.com/office/drawing/2014/main" id="{2B3B64B0-72EC-C125-F65A-0B3EE290DE19}"/>
                </a:ext>
              </a:extLst>
            </p:cNvPr>
            <p:cNvSpPr txBox="1"/>
            <p:nvPr/>
          </p:nvSpPr>
          <p:spPr>
            <a:xfrm>
              <a:off x="11373100" y="6401679"/>
              <a:ext cx="533556" cy="379379"/>
            </a:xfrm>
            <a:prstGeom prst="rect">
              <a:avLst/>
            </a:prstGeom>
            <a:noFill/>
          </p:spPr>
          <p:txBody>
            <a:bodyPr wrap="square" rtlCol="0">
              <a:spAutoFit/>
            </a:bodyPr>
            <a:lstStyle/>
            <a:p>
              <a:r>
                <a:rPr lang="en-US" i="1">
                  <a:solidFill>
                    <a:srgbClr val="2D3750"/>
                  </a:solidFill>
                  <a:latin typeface="Aptos" panose="020B0004020202020204" pitchFamily="34" charset="0"/>
                </a:rPr>
                <a:t>RV</a:t>
              </a:r>
            </a:p>
          </p:txBody>
        </p:sp>
      </p:grpSp>
      <p:grpSp>
        <p:nvGrpSpPr>
          <p:cNvPr id="38" name="Group 37">
            <a:extLst>
              <a:ext uri="{FF2B5EF4-FFF2-40B4-BE49-F238E27FC236}">
                <a16:creationId xmlns:a16="http://schemas.microsoft.com/office/drawing/2014/main" id="{A83FCC6A-F842-DEF8-C434-A5560132F2A9}"/>
              </a:ext>
            </a:extLst>
          </p:cNvPr>
          <p:cNvGrpSpPr/>
          <p:nvPr/>
        </p:nvGrpSpPr>
        <p:grpSpPr>
          <a:xfrm>
            <a:off x="10899051" y="383281"/>
            <a:ext cx="1074383" cy="746856"/>
            <a:chOff x="10987618" y="59026"/>
            <a:chExt cx="1074383" cy="746856"/>
          </a:xfrm>
        </p:grpSpPr>
        <p:sp>
          <p:nvSpPr>
            <p:cNvPr id="36" name="Rectangle 35">
              <a:extLst>
                <a:ext uri="{FF2B5EF4-FFF2-40B4-BE49-F238E27FC236}">
                  <a16:creationId xmlns:a16="http://schemas.microsoft.com/office/drawing/2014/main" id="{4E940500-FE12-DD50-C2FB-5D016FA4B4F4}"/>
                </a:ext>
              </a:extLst>
            </p:cNvPr>
            <p:cNvSpPr/>
            <p:nvPr/>
          </p:nvSpPr>
          <p:spPr>
            <a:xfrm>
              <a:off x="10987618" y="59026"/>
              <a:ext cx="1074383" cy="7468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A flag with black and blue stripes&#10;&#10;Description automatically generated">
              <a:extLst>
                <a:ext uri="{FF2B5EF4-FFF2-40B4-BE49-F238E27FC236}">
                  <a16:creationId xmlns:a16="http://schemas.microsoft.com/office/drawing/2014/main" id="{312DEE47-6A37-380A-1477-C868144813DA}"/>
                </a:ext>
              </a:extLst>
            </p:cNvPr>
            <p:cNvPicPr>
              <a:picLocks noChangeAspect="1"/>
            </p:cNvPicPr>
            <p:nvPr/>
          </p:nvPicPr>
          <p:blipFill>
            <a:blip r:embed="rId6"/>
            <a:stretch>
              <a:fillRect/>
            </a:stretch>
          </p:blipFill>
          <p:spPr>
            <a:xfrm>
              <a:off x="11028816" y="113925"/>
              <a:ext cx="988032" cy="687578"/>
            </a:xfrm>
            <a:prstGeom prst="rect">
              <a:avLst/>
            </a:prstGeom>
            <a:ln>
              <a:noFill/>
            </a:ln>
          </p:spPr>
        </p:pic>
      </p:grpSp>
      <p:sp>
        <p:nvSpPr>
          <p:cNvPr id="3" name="TextBox 2">
            <a:extLst>
              <a:ext uri="{FF2B5EF4-FFF2-40B4-BE49-F238E27FC236}">
                <a16:creationId xmlns:a16="http://schemas.microsoft.com/office/drawing/2014/main" id="{EA469B83-42CD-D17F-74AE-BEBCA4619844}"/>
              </a:ext>
            </a:extLst>
          </p:cNvPr>
          <p:cNvSpPr txBox="1"/>
          <p:nvPr/>
        </p:nvSpPr>
        <p:spPr>
          <a:xfrm>
            <a:off x="7950648" y="284666"/>
            <a:ext cx="4035901" cy="5155427"/>
          </a:xfrm>
          <a:prstGeom prst="rect">
            <a:avLst/>
          </a:prstGeom>
          <a:noFill/>
        </p:spPr>
        <p:txBody>
          <a:bodyPr wrap="square" lIns="91440" tIns="45720" rIns="91440" bIns="45720" anchor="t">
            <a:spAutoFit/>
          </a:bodyPr>
          <a:lstStyle/>
          <a:p>
            <a:pPr lvl="0" rtl="0"/>
            <a:r>
              <a:rPr lang="en-US" sz="1600" b="1" baseline="0" dirty="0">
                <a:solidFill>
                  <a:srgbClr val="3CA1D5"/>
                </a:solidFill>
                <a:latin typeface="Aptos"/>
                <a:ea typeface="Arial"/>
                <a:cs typeface="Arial"/>
              </a:rPr>
              <a:t>ICM-UFPT-2 SPECIFICATIONS:</a:t>
            </a:r>
            <a:r>
              <a:rPr lang="en-US" sz="1600" baseline="0" dirty="0">
                <a:solidFill>
                  <a:srgbClr val="FFFFFF"/>
                </a:solidFill>
                <a:latin typeface="Aptos"/>
                <a:ea typeface="Arial"/>
                <a:cs typeface="Arial"/>
              </a:rPr>
              <a:t>​</a:t>
            </a:r>
            <a:r>
              <a:rPr lang="en-US" sz="1600" dirty="0">
                <a:latin typeface="Aptos"/>
                <a:ea typeface="Arial"/>
                <a:cs typeface="Arial"/>
              </a:rPr>
              <a:t>​ </a:t>
            </a:r>
          </a:p>
          <a:p>
            <a:pPr marL="285750" lvl="0" indent="-285750" rtl="0">
              <a:buFont typeface="Wingdings" panose="05000000000000000000" pitchFamily="2" charset="2"/>
              <a:buChar char="ü"/>
            </a:pPr>
            <a:r>
              <a:rPr lang="en-US" sz="1400" dirty="0">
                <a:solidFill>
                  <a:schemeClr val="bg1"/>
                </a:solidFill>
              </a:rPr>
              <a:t>Voltage: 24-240 VAC </a:t>
            </a:r>
          </a:p>
          <a:p>
            <a:pPr marL="285750" indent="-285750">
              <a:buFont typeface="Wingdings" panose="05000000000000000000" pitchFamily="2" charset="2"/>
              <a:buChar char="ü"/>
            </a:pPr>
            <a:r>
              <a:rPr lang="en-US" sz="1400" dirty="0">
                <a:solidFill>
                  <a:schemeClr val="bg1"/>
                </a:solidFill>
              </a:rPr>
              <a:t>40mA minimum</a:t>
            </a:r>
            <a:r>
              <a:rPr lang="en-US" sz="1400" dirty="0">
                <a:solidFill>
                  <a:schemeClr val="bg1"/>
                </a:solidFill>
                <a:latin typeface="Aptos"/>
                <a:cs typeface="Arial"/>
              </a:rPr>
              <a:t>-</a:t>
            </a:r>
            <a:r>
              <a:rPr lang="en-US" sz="1400" dirty="0">
                <a:solidFill>
                  <a:schemeClr val="bg1"/>
                </a:solidFill>
              </a:rPr>
              <a:t>0.5A max</a:t>
            </a:r>
          </a:p>
          <a:p>
            <a:endParaRPr lang="en-US" sz="1400">
              <a:solidFill>
                <a:schemeClr val="bg1"/>
              </a:solidFill>
              <a:latin typeface="Aptos"/>
              <a:ea typeface="Arial"/>
              <a:cs typeface="Arial"/>
            </a:endParaRPr>
          </a:p>
          <a:p>
            <a:pPr lvl="0" rtl="0"/>
            <a:r>
              <a:rPr lang="en-US" sz="1600" b="1" baseline="0" dirty="0">
                <a:solidFill>
                  <a:srgbClr val="3CA1D5"/>
                </a:solidFill>
                <a:latin typeface="Aptos"/>
                <a:ea typeface="Arial"/>
                <a:cs typeface="Arial"/>
              </a:rPr>
              <a:t>ICM-UFPT-5 SPECIFICATIONS:</a:t>
            </a:r>
            <a:r>
              <a:rPr lang="en-US" sz="1600" baseline="0" dirty="0">
                <a:solidFill>
                  <a:srgbClr val="FFFFFF"/>
                </a:solidFill>
                <a:latin typeface="Aptos"/>
                <a:ea typeface="Arial"/>
                <a:cs typeface="Arial"/>
              </a:rPr>
              <a:t>​</a:t>
            </a:r>
            <a:r>
              <a:rPr lang="en-US" sz="1600" dirty="0">
                <a:latin typeface="Aptos"/>
                <a:ea typeface="Arial"/>
                <a:cs typeface="Arial"/>
              </a:rPr>
              <a:t>​ </a:t>
            </a:r>
          </a:p>
          <a:p>
            <a:pPr marL="171450" indent="-171450">
              <a:buFont typeface="Wingdings" panose="05000000000000000000" pitchFamily="2" charset="2"/>
              <a:buChar char="ü"/>
            </a:pPr>
            <a:r>
              <a:rPr lang="en-US" sz="1400" dirty="0">
                <a:solidFill>
                  <a:schemeClr val="bg1"/>
                </a:solidFill>
              </a:rPr>
              <a:t>Voltage: 24-240 VAC </a:t>
            </a:r>
          </a:p>
          <a:p>
            <a:pPr marL="171450" indent="-171450">
              <a:buFont typeface="Wingdings" panose="05000000000000000000" pitchFamily="2" charset="2"/>
              <a:buChar char="ü"/>
            </a:pPr>
            <a:r>
              <a:rPr lang="en-US" sz="1400" dirty="0">
                <a:solidFill>
                  <a:schemeClr val="bg1"/>
                </a:solidFill>
              </a:rPr>
              <a:t>1A @ 240VAC (pilot duty)</a:t>
            </a:r>
          </a:p>
          <a:p>
            <a:pPr marL="171450" indent="-171450">
              <a:buFont typeface="Wingdings" panose="05000000000000000000" pitchFamily="2" charset="2"/>
              <a:buChar char="ü"/>
            </a:pPr>
            <a:r>
              <a:rPr lang="en-US" sz="1400" dirty="0">
                <a:solidFill>
                  <a:schemeClr val="bg1"/>
                </a:solidFill>
              </a:rPr>
              <a:t>4FLA/4LRA @ 277VAC (AC motor)</a:t>
            </a:r>
          </a:p>
          <a:p>
            <a:pPr marL="171450" indent="-171450">
              <a:buFont typeface="Wingdings" panose="05000000000000000000" pitchFamily="2" charset="2"/>
              <a:buChar char="ü"/>
            </a:pPr>
            <a:r>
              <a:rPr lang="en-US" sz="1400" dirty="0">
                <a:solidFill>
                  <a:schemeClr val="bg1"/>
                </a:solidFill>
              </a:rPr>
              <a:t>5A @ 277VAC (general use)</a:t>
            </a:r>
          </a:p>
          <a:p>
            <a:pPr marL="171450" indent="-171450">
              <a:buFont typeface="Wingdings" panose="05000000000000000000" pitchFamily="2" charset="2"/>
              <a:buChar char="ü"/>
            </a:pPr>
            <a:r>
              <a:rPr lang="en-US" sz="1400" dirty="0">
                <a:solidFill>
                  <a:schemeClr val="bg1"/>
                </a:solidFill>
              </a:rPr>
              <a:t>8.75A @ 240VAC (resistive)</a:t>
            </a:r>
          </a:p>
          <a:p>
            <a:endParaRPr lang="en-US" sz="1400">
              <a:solidFill>
                <a:schemeClr val="bg1"/>
              </a:solidFill>
              <a:latin typeface="Aptos"/>
              <a:ea typeface="Arial"/>
              <a:cs typeface="Arial"/>
            </a:endParaRPr>
          </a:p>
          <a:p>
            <a:r>
              <a:rPr lang="en-US" sz="1600" b="1" baseline="0" dirty="0">
                <a:solidFill>
                  <a:srgbClr val="3CA1D5"/>
                </a:solidFill>
                <a:latin typeface="Aptos"/>
                <a:ea typeface="Arial"/>
                <a:cs typeface="Arial"/>
              </a:rPr>
              <a:t>ICM-UFPT Timing Modes:</a:t>
            </a:r>
            <a:r>
              <a:rPr lang="en-US" sz="1600" baseline="0" dirty="0">
                <a:solidFill>
                  <a:srgbClr val="FFFFFF"/>
                </a:solidFill>
                <a:latin typeface="Aptos"/>
                <a:ea typeface="Arial"/>
                <a:cs typeface="Arial"/>
              </a:rPr>
              <a:t>​</a:t>
            </a:r>
            <a:r>
              <a:rPr lang="en-US" sz="1600" dirty="0">
                <a:latin typeface="Aptos"/>
                <a:ea typeface="Arial"/>
                <a:cs typeface="Arial"/>
              </a:rPr>
              <a:t>​ </a:t>
            </a:r>
          </a:p>
          <a:p>
            <a:pPr marL="285750" indent="-285750">
              <a:buFont typeface="Wingdings"/>
              <a:buChar char="ü"/>
            </a:pPr>
            <a:r>
              <a:rPr lang="en-US" sz="1400" dirty="0">
                <a:solidFill>
                  <a:schemeClr val="bg1"/>
                </a:solidFill>
                <a:latin typeface="Aptos"/>
              </a:rPr>
              <a:t>On delay </a:t>
            </a:r>
          </a:p>
          <a:p>
            <a:pPr marL="285750" indent="-285750">
              <a:buFont typeface="Wingdings"/>
              <a:buChar char="ü"/>
            </a:pPr>
            <a:r>
              <a:rPr lang="en-US" sz="1400" dirty="0">
                <a:solidFill>
                  <a:schemeClr val="bg1"/>
                </a:solidFill>
                <a:latin typeface="Aptos"/>
              </a:rPr>
              <a:t>Interval</a:t>
            </a:r>
          </a:p>
          <a:p>
            <a:pPr marL="285750" indent="-285750">
              <a:buFont typeface="Wingdings"/>
              <a:buChar char="ü"/>
            </a:pPr>
            <a:r>
              <a:rPr lang="en-US" sz="1400" dirty="0">
                <a:solidFill>
                  <a:schemeClr val="bg1"/>
                </a:solidFill>
                <a:latin typeface="Aptos"/>
              </a:rPr>
              <a:t>Anti-short cycle </a:t>
            </a:r>
          </a:p>
          <a:p>
            <a:pPr marL="285750" indent="-285750">
              <a:buFont typeface="Wingdings"/>
              <a:buChar char="ü"/>
            </a:pPr>
            <a:r>
              <a:rPr lang="en-US" sz="1400" dirty="0">
                <a:solidFill>
                  <a:schemeClr val="bg1"/>
                </a:solidFill>
                <a:latin typeface="Aptos"/>
              </a:rPr>
              <a:t>Repeat cycle </a:t>
            </a:r>
          </a:p>
          <a:p>
            <a:pPr marL="285750" indent="-285750">
              <a:buFont typeface="Wingdings"/>
              <a:buChar char="ü"/>
            </a:pPr>
            <a:r>
              <a:rPr lang="en-US" sz="1400" dirty="0">
                <a:solidFill>
                  <a:schemeClr val="bg1"/>
                </a:solidFill>
                <a:latin typeface="Aptos"/>
              </a:rPr>
              <a:t>Off delay (5-wire model only) </a:t>
            </a:r>
          </a:p>
          <a:p>
            <a:pPr marL="285750" indent="-285750">
              <a:buFont typeface="Wingdings"/>
              <a:buChar char="ü"/>
            </a:pPr>
            <a:r>
              <a:rPr lang="en-US" sz="1400" dirty="0">
                <a:solidFill>
                  <a:schemeClr val="bg1"/>
                </a:solidFill>
                <a:latin typeface="Aptos"/>
              </a:rPr>
              <a:t>Single shot (5-wire model only)</a:t>
            </a:r>
            <a:endParaRPr lang="en-US" sz="1400" dirty="0">
              <a:solidFill>
                <a:schemeClr val="bg1"/>
              </a:solidFill>
              <a:latin typeface="Aptos"/>
              <a:ea typeface="Arial"/>
              <a:cs typeface="Arial"/>
            </a:endParaRPr>
          </a:p>
          <a:p>
            <a:endParaRPr lang="en-US" sz="1200"/>
          </a:p>
          <a:p>
            <a:endParaRPr lang="en-US" sz="1200"/>
          </a:p>
          <a:p>
            <a:endParaRPr lang="en-US" sz="1200">
              <a:latin typeface="Aptos"/>
              <a:ea typeface="Arial"/>
              <a:cs typeface="Arial"/>
            </a:endParaRPr>
          </a:p>
          <a:p>
            <a:endParaRPr lang="en-US" sz="1600">
              <a:latin typeface="Aptos"/>
              <a:ea typeface="Arial"/>
              <a:cs typeface="Arial"/>
            </a:endParaRPr>
          </a:p>
          <a:p>
            <a:pPr lvl="0" rtl="0"/>
            <a:endParaRPr lang="en-US" sz="1600">
              <a:latin typeface="Aptos"/>
              <a:ea typeface="Arial"/>
              <a:cs typeface="Arial"/>
            </a:endParaRPr>
          </a:p>
        </p:txBody>
      </p:sp>
      <p:pic>
        <p:nvPicPr>
          <p:cNvPr id="2050" name="Picture 2">
            <a:extLst>
              <a:ext uri="{FF2B5EF4-FFF2-40B4-BE49-F238E27FC236}">
                <a16:creationId xmlns:a16="http://schemas.microsoft.com/office/drawing/2014/main" id="{668DB740-15FF-1A21-5ABD-7154B81934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1591" y="1510"/>
            <a:ext cx="1549444" cy="12366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D114A85-C62E-25E7-457E-8F2B1444B0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0174" y="263741"/>
            <a:ext cx="1691312" cy="13256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25F7B41-A694-27DD-A07C-1D57DF54A4C8}"/>
              </a:ext>
            </a:extLst>
          </p:cNvPr>
          <p:cNvSpPr txBox="1"/>
          <p:nvPr/>
        </p:nvSpPr>
        <p:spPr>
          <a:xfrm>
            <a:off x="459180" y="1605818"/>
            <a:ext cx="6906010" cy="4273586"/>
          </a:xfrm>
          <a:prstGeom prst="rect">
            <a:avLst/>
          </a:prstGeom>
          <a:noFill/>
        </p:spPr>
        <p:txBody>
          <a:bodyPr wrap="square" lIns="91440" tIns="45720" rIns="91440" bIns="45720" rtlCol="0" anchor="t">
            <a:spAutoFit/>
          </a:bodyPr>
          <a:lstStyle/>
          <a:p>
            <a:r>
              <a:rPr lang="en-US" b="1" dirty="0">
                <a:ea typeface="DM Sans"/>
                <a:cs typeface="DM Sans"/>
                <a:sym typeface="DM Sans"/>
              </a:rPr>
              <a:t>Why we need a universal time delay relay and their applications?</a:t>
            </a:r>
          </a:p>
          <a:p>
            <a:pPr marL="285750" indent="-285750">
              <a:buFont typeface="Arial" panose="020B0604020202020204" pitchFamily="34" charset="0"/>
              <a:buChar char="•"/>
            </a:pPr>
            <a:r>
              <a:rPr lang="en-US" sz="1400" dirty="0">
                <a:ea typeface="DM Sans"/>
                <a:cs typeface="DM Sans"/>
              </a:rPr>
              <a:t>One stop shop for all your timing needs</a:t>
            </a:r>
            <a:endParaRPr lang="en-US" sz="1400" dirty="0">
              <a:ea typeface="DM Sans"/>
              <a:cs typeface="DM Sans"/>
              <a:sym typeface="DM Sans"/>
            </a:endParaRPr>
          </a:p>
          <a:p>
            <a:pPr marL="285750" indent="-285750">
              <a:buFont typeface="Arial" panose="020B0604020202020204" pitchFamily="34" charset="0"/>
              <a:buChar char="•"/>
            </a:pPr>
            <a:r>
              <a:rPr lang="en-US" sz="1400" dirty="0">
                <a:ea typeface="DM Sans"/>
                <a:cs typeface="DM Sans"/>
              </a:rPr>
              <a:t>Replacement option for obsolete legacy timers</a:t>
            </a:r>
          </a:p>
          <a:p>
            <a:pPr marL="285750" indent="-285750">
              <a:buFont typeface="Arial" panose="020B0604020202020204" pitchFamily="34" charset="0"/>
              <a:buChar char="•"/>
            </a:pPr>
            <a:r>
              <a:rPr lang="en-US" sz="1400" dirty="0">
                <a:ea typeface="DM Sans"/>
                <a:cs typeface="DM Sans"/>
              </a:rPr>
              <a:t>Universal application saves cost for the </a:t>
            </a:r>
            <a:r>
              <a:rPr lang="en-US" sz="1400">
                <a:ea typeface="DM Sans"/>
                <a:cs typeface="DM Sans"/>
              </a:rPr>
              <a:t>distributor and </a:t>
            </a:r>
            <a:r>
              <a:rPr lang="en-US" sz="1400" dirty="0">
                <a:ea typeface="DM Sans"/>
                <a:cs typeface="DM Sans"/>
              </a:rPr>
              <a:t>the technician by reducing the number of timers needed for stock</a:t>
            </a:r>
          </a:p>
          <a:p>
            <a:pPr marL="285750" indent="-285750">
              <a:buFont typeface="Arial" panose="020B0604020202020204" pitchFamily="34" charset="0"/>
              <a:buChar char="•"/>
            </a:pPr>
            <a:r>
              <a:rPr lang="en-US" sz="1400" dirty="0">
                <a:ea typeface="DM Sans"/>
                <a:cs typeface="DM Sans"/>
              </a:rPr>
              <a:t>Great option for unique timing applications </a:t>
            </a:r>
            <a:endParaRPr lang="en-US" sz="1400" dirty="0">
              <a:ea typeface="DM Sans"/>
              <a:cs typeface="DM Sans"/>
              <a:sym typeface="DM Sans"/>
            </a:endParaRPr>
          </a:p>
          <a:p>
            <a:pPr marL="285750" indent="-285750">
              <a:buFont typeface="Arial" panose="020B0604020202020204" pitchFamily="34" charset="0"/>
              <a:buChar char="•"/>
            </a:pPr>
            <a:endParaRPr lang="en-US" sz="1400" dirty="0">
              <a:ea typeface="DM Sans"/>
              <a:cs typeface="DM Sans"/>
              <a:sym typeface="DM Sans"/>
            </a:endParaRPr>
          </a:p>
          <a:p>
            <a:r>
              <a:rPr lang="en-US" sz="1600" b="1" dirty="0">
                <a:ea typeface="DM Sans"/>
                <a:cs typeface="DM Sans"/>
                <a:sym typeface="DM Sans"/>
              </a:rPr>
              <a:t>The value of ICM controls universal time delay relays</a:t>
            </a:r>
            <a:endParaRPr lang="en-US" sz="1600" b="1" dirty="0">
              <a:ea typeface="DM Sans"/>
              <a:cs typeface="DM Sans"/>
            </a:endParaRPr>
          </a:p>
          <a:p>
            <a:pPr marL="285750" indent="-285750">
              <a:buFont typeface="Arial"/>
              <a:buChar char="•"/>
            </a:pPr>
            <a:r>
              <a:rPr lang="en-US" sz="1400" dirty="0">
                <a:solidFill>
                  <a:srgbClr val="000000"/>
                </a:solidFill>
                <a:latin typeface="Aptos"/>
              </a:rPr>
              <a:t>Universal function replaces over 85 ICM legacy timers and hundreds of competitor models.</a:t>
            </a:r>
          </a:p>
          <a:p>
            <a:pPr marL="285750" indent="-285750">
              <a:buFont typeface="Arial"/>
              <a:buChar char="•"/>
            </a:pPr>
            <a:r>
              <a:rPr lang="en-US" sz="1400" dirty="0">
                <a:solidFill>
                  <a:srgbClr val="000000"/>
                </a:solidFill>
                <a:latin typeface="Aptos"/>
              </a:rPr>
              <a:t>The convenience to stock one control for all timer applications.</a:t>
            </a:r>
          </a:p>
          <a:p>
            <a:pPr marL="285750" indent="-285750">
              <a:buFont typeface="Arial"/>
              <a:buChar char="•"/>
            </a:pPr>
            <a:r>
              <a:rPr lang="en-US" sz="1400" dirty="0">
                <a:solidFill>
                  <a:srgbClr val="000000"/>
                </a:solidFill>
                <a:latin typeface="Aptos"/>
              </a:rPr>
              <a:t>State of the art NFC technology allows accurate programming of all functionalities using a smart phone.</a:t>
            </a:r>
          </a:p>
          <a:p>
            <a:pPr marL="285750" indent="-285750">
              <a:buFont typeface="Arial"/>
              <a:buChar char="•"/>
            </a:pPr>
            <a:r>
              <a:rPr lang="en-US" sz="1400" dirty="0">
                <a:solidFill>
                  <a:srgbClr val="000000"/>
                </a:solidFill>
                <a:latin typeface="Aptos"/>
              </a:rPr>
              <a:t>Installation instructions, wiring diagrams, and timing diagrams are conveniently displayed on the App. </a:t>
            </a:r>
          </a:p>
          <a:p>
            <a:pPr marL="285750" indent="-285750">
              <a:buFont typeface="Arial" panose="020B0604020202020204" pitchFamily="34" charset="0"/>
              <a:buChar char="•"/>
            </a:pPr>
            <a:endParaRPr lang="en-US" sz="1400" dirty="0"/>
          </a:p>
          <a:p>
            <a:r>
              <a:rPr lang="en-US" sz="1600" b="1" dirty="0"/>
              <a:t>Operation</a:t>
            </a:r>
          </a:p>
          <a:p>
            <a:pPr marL="285750" indent="-285750">
              <a:buFont typeface="Arial"/>
              <a:buChar char="•"/>
            </a:pPr>
            <a:r>
              <a:rPr lang="en-US" sz="1400" dirty="0">
                <a:ea typeface="+mn-lt"/>
                <a:cs typeface="+mn-lt"/>
              </a:rPr>
              <a:t>Uses near field communication and the ICM OMNI app to program 6 different timing functions </a:t>
            </a:r>
          </a:p>
        </p:txBody>
      </p:sp>
    </p:spTree>
    <p:extLst>
      <p:ext uri="{BB962C8B-B14F-4D97-AF65-F5344CB8AC3E}">
        <p14:creationId xmlns:p14="http://schemas.microsoft.com/office/powerpoint/2010/main" val="20511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296FD-BD11-FF91-3ED2-9E29605322C2}"/>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E85046DD-D37B-7D7B-CCB1-C6DC47F24A60}"/>
              </a:ext>
            </a:extLst>
          </p:cNvPr>
          <p:cNvSpPr/>
          <p:nvPr/>
        </p:nvSpPr>
        <p:spPr>
          <a:xfrm rot="10800000">
            <a:off x="7676591" y="-26927"/>
            <a:ext cx="4524425" cy="3413118"/>
          </a:xfrm>
          <a:prstGeom prst="rect">
            <a:avLst/>
          </a:prstGeom>
          <a:solidFill>
            <a:srgbClr val="2D37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AEF648E0-8504-F659-8BDE-FEF7C5EE5845}"/>
              </a:ext>
            </a:extLst>
          </p:cNvPr>
          <p:cNvPicPr>
            <a:picLocks noChangeAspect="1"/>
          </p:cNvPicPr>
          <p:nvPr/>
        </p:nvPicPr>
        <p:blipFill>
          <a:blip r:embed="rId3">
            <a:alphaModFix amt="54000"/>
          </a:blip>
          <a:srcRect l="8792" r="758"/>
          <a:stretch/>
        </p:blipFill>
        <p:spPr>
          <a:xfrm rot="5400000">
            <a:off x="3361418" y="-3363152"/>
            <a:ext cx="946304" cy="7663843"/>
          </a:xfrm>
          <a:prstGeom prst="rect">
            <a:avLst/>
          </a:prstGeom>
        </p:spPr>
      </p:pic>
      <p:sp>
        <p:nvSpPr>
          <p:cNvPr id="13" name="Title 1">
            <a:extLst>
              <a:ext uri="{FF2B5EF4-FFF2-40B4-BE49-F238E27FC236}">
                <a16:creationId xmlns:a16="http://schemas.microsoft.com/office/drawing/2014/main" id="{2A9C4BF9-5AD4-B747-B8EE-380BCD4B345F}"/>
              </a:ext>
            </a:extLst>
          </p:cNvPr>
          <p:cNvSpPr txBox="1">
            <a:spLocks/>
          </p:cNvSpPr>
          <p:nvPr/>
        </p:nvSpPr>
        <p:spPr>
          <a:xfrm>
            <a:off x="399333" y="751583"/>
            <a:ext cx="8421666" cy="5774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2D3750"/>
                </a:solidFill>
                <a:latin typeface="Aptos ExtraBold" panose="020B0004020202020204" pitchFamily="34" charset="0"/>
              </a:rPr>
              <a:t>ICM220 – Lockout Relay</a:t>
            </a:r>
          </a:p>
        </p:txBody>
      </p:sp>
      <p:pic>
        <p:nvPicPr>
          <p:cNvPr id="23" name="Picture 22" descr="A white and blue tool&#10;&#10;Description automatically generated">
            <a:extLst>
              <a:ext uri="{FF2B5EF4-FFF2-40B4-BE49-F238E27FC236}">
                <a16:creationId xmlns:a16="http://schemas.microsoft.com/office/drawing/2014/main" id="{81B88B95-5FC8-BC6F-6642-90177CC6B596}"/>
              </a:ext>
            </a:extLst>
          </p:cNvPr>
          <p:cNvPicPr>
            <a:picLocks noChangeAspect="1"/>
          </p:cNvPicPr>
          <p:nvPr/>
        </p:nvPicPr>
        <p:blipFill>
          <a:blip r:embed="rId4"/>
          <a:srcRect l="9420" t="46422" r="9087" b="47098"/>
          <a:stretch/>
        </p:blipFill>
        <p:spPr>
          <a:xfrm>
            <a:off x="-2" y="6272365"/>
            <a:ext cx="12192002" cy="746856"/>
          </a:xfrm>
          <a:prstGeom prst="rect">
            <a:avLst/>
          </a:prstGeom>
        </p:spPr>
      </p:pic>
      <p:grpSp>
        <p:nvGrpSpPr>
          <p:cNvPr id="2" name="Group 1">
            <a:extLst>
              <a:ext uri="{FF2B5EF4-FFF2-40B4-BE49-F238E27FC236}">
                <a16:creationId xmlns:a16="http://schemas.microsoft.com/office/drawing/2014/main" id="{1AEC1B63-06C4-CD5A-29F5-E9E5C2F13469}"/>
              </a:ext>
            </a:extLst>
          </p:cNvPr>
          <p:cNvGrpSpPr/>
          <p:nvPr/>
        </p:nvGrpSpPr>
        <p:grpSpPr>
          <a:xfrm>
            <a:off x="3433865" y="6504921"/>
            <a:ext cx="8472791" cy="389999"/>
            <a:chOff x="3433865" y="6391059"/>
            <a:chExt cx="8472791" cy="389999"/>
          </a:xfrm>
        </p:grpSpPr>
        <p:sp>
          <p:nvSpPr>
            <p:cNvPr id="24" name="TextBox 23">
              <a:extLst>
                <a:ext uri="{FF2B5EF4-FFF2-40B4-BE49-F238E27FC236}">
                  <a16:creationId xmlns:a16="http://schemas.microsoft.com/office/drawing/2014/main" id="{C23E2AF0-0FD0-C67F-737C-8B517A98232B}"/>
                </a:ext>
              </a:extLst>
            </p:cNvPr>
            <p:cNvSpPr txBox="1"/>
            <p:nvPr/>
          </p:nvSpPr>
          <p:spPr>
            <a:xfrm>
              <a:off x="3433865" y="6401107"/>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APPLIANCE</a:t>
              </a:r>
            </a:p>
          </p:txBody>
        </p:sp>
        <p:sp>
          <p:nvSpPr>
            <p:cNvPr id="25" name="TextBox 24">
              <a:extLst>
                <a:ext uri="{FF2B5EF4-FFF2-40B4-BE49-F238E27FC236}">
                  <a16:creationId xmlns:a16="http://schemas.microsoft.com/office/drawing/2014/main" id="{C9EE6FE0-4A3E-F411-C60C-8C7D0D081349}"/>
                </a:ext>
              </a:extLst>
            </p:cNvPr>
            <p:cNvSpPr txBox="1"/>
            <p:nvPr/>
          </p:nvSpPr>
          <p:spPr>
            <a:xfrm>
              <a:off x="5095834" y="6401107"/>
              <a:ext cx="1587069" cy="369332"/>
            </a:xfrm>
            <a:prstGeom prst="rect">
              <a:avLst/>
            </a:prstGeom>
            <a:noFill/>
          </p:spPr>
          <p:txBody>
            <a:bodyPr wrap="square" rtlCol="0">
              <a:spAutoFit/>
            </a:bodyPr>
            <a:lstStyle/>
            <a:p>
              <a:r>
                <a:rPr lang="en-US" i="1">
                  <a:solidFill>
                    <a:srgbClr val="3CA1D5"/>
                  </a:solidFill>
                  <a:latin typeface="Aptos" panose="020B0004020202020204" pitchFamily="34" charset="0"/>
                </a:rPr>
                <a:t>ELECTRICAL</a:t>
              </a:r>
            </a:p>
          </p:txBody>
        </p:sp>
        <p:sp>
          <p:nvSpPr>
            <p:cNvPr id="26" name="TextBox 25">
              <a:extLst>
                <a:ext uri="{FF2B5EF4-FFF2-40B4-BE49-F238E27FC236}">
                  <a16:creationId xmlns:a16="http://schemas.microsoft.com/office/drawing/2014/main" id="{89E1538A-68E2-BEE8-FB84-AABC890573CF}"/>
                </a:ext>
              </a:extLst>
            </p:cNvPr>
            <p:cNvSpPr txBox="1"/>
            <p:nvPr/>
          </p:nvSpPr>
          <p:spPr>
            <a:xfrm>
              <a:off x="6916368" y="6396083"/>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HVAC/R</a:t>
              </a:r>
            </a:p>
          </p:txBody>
        </p:sp>
        <p:sp>
          <p:nvSpPr>
            <p:cNvPr id="27" name="TextBox 26">
              <a:extLst>
                <a:ext uri="{FF2B5EF4-FFF2-40B4-BE49-F238E27FC236}">
                  <a16:creationId xmlns:a16="http://schemas.microsoft.com/office/drawing/2014/main" id="{ED30B870-AE9E-7692-1ED3-F0375E2F2E0C}"/>
                </a:ext>
              </a:extLst>
            </p:cNvPr>
            <p:cNvSpPr txBox="1"/>
            <p:nvPr/>
          </p:nvSpPr>
          <p:spPr>
            <a:xfrm>
              <a:off x="8305903" y="6391060"/>
              <a:ext cx="1420237" cy="379379"/>
            </a:xfrm>
            <a:prstGeom prst="rect">
              <a:avLst/>
            </a:prstGeom>
            <a:noFill/>
          </p:spPr>
          <p:txBody>
            <a:bodyPr wrap="square" rtlCol="0">
              <a:spAutoFit/>
            </a:bodyPr>
            <a:lstStyle/>
            <a:p>
              <a:r>
                <a:rPr lang="en-US" i="1">
                  <a:solidFill>
                    <a:srgbClr val="2D3750"/>
                  </a:solidFill>
                  <a:latin typeface="Aptos" panose="020B0004020202020204" pitchFamily="34" charset="0"/>
                </a:rPr>
                <a:t>MARINE</a:t>
              </a:r>
            </a:p>
          </p:txBody>
        </p:sp>
        <p:sp>
          <p:nvSpPr>
            <p:cNvPr id="28" name="TextBox 27">
              <a:extLst>
                <a:ext uri="{FF2B5EF4-FFF2-40B4-BE49-F238E27FC236}">
                  <a16:creationId xmlns:a16="http://schemas.microsoft.com/office/drawing/2014/main" id="{AF27C19A-BF99-C036-32B3-0CBD4DEF9F1B}"/>
                </a:ext>
              </a:extLst>
            </p:cNvPr>
            <p:cNvSpPr txBox="1"/>
            <p:nvPr/>
          </p:nvSpPr>
          <p:spPr>
            <a:xfrm>
              <a:off x="9656012" y="6391059"/>
              <a:ext cx="1613084" cy="369332"/>
            </a:xfrm>
            <a:prstGeom prst="rect">
              <a:avLst/>
            </a:prstGeom>
            <a:noFill/>
          </p:spPr>
          <p:txBody>
            <a:bodyPr wrap="square" rtlCol="0">
              <a:spAutoFit/>
            </a:bodyPr>
            <a:lstStyle/>
            <a:p>
              <a:r>
                <a:rPr lang="en-US" i="1">
                  <a:solidFill>
                    <a:srgbClr val="3CA1D5"/>
                  </a:solidFill>
                  <a:latin typeface="Aptos" panose="020B0004020202020204" pitchFamily="34" charset="0"/>
                </a:rPr>
                <a:t>POOL &amp; SPA</a:t>
              </a:r>
            </a:p>
          </p:txBody>
        </p:sp>
        <p:sp>
          <p:nvSpPr>
            <p:cNvPr id="29" name="TextBox 28">
              <a:extLst>
                <a:ext uri="{FF2B5EF4-FFF2-40B4-BE49-F238E27FC236}">
                  <a16:creationId xmlns:a16="http://schemas.microsoft.com/office/drawing/2014/main" id="{921D0C0A-1A24-4BF2-2F39-4476DA65569B}"/>
                </a:ext>
              </a:extLst>
            </p:cNvPr>
            <p:cNvSpPr txBox="1"/>
            <p:nvPr/>
          </p:nvSpPr>
          <p:spPr>
            <a:xfrm>
              <a:off x="11373100" y="6401679"/>
              <a:ext cx="533556" cy="379379"/>
            </a:xfrm>
            <a:prstGeom prst="rect">
              <a:avLst/>
            </a:prstGeom>
            <a:noFill/>
          </p:spPr>
          <p:txBody>
            <a:bodyPr wrap="square" rtlCol="0">
              <a:spAutoFit/>
            </a:bodyPr>
            <a:lstStyle/>
            <a:p>
              <a:r>
                <a:rPr lang="en-US" i="1">
                  <a:solidFill>
                    <a:srgbClr val="2D3750"/>
                  </a:solidFill>
                  <a:latin typeface="Aptos" panose="020B0004020202020204" pitchFamily="34" charset="0"/>
                </a:rPr>
                <a:t>RV</a:t>
              </a:r>
            </a:p>
          </p:txBody>
        </p:sp>
      </p:grpSp>
      <p:sp>
        <p:nvSpPr>
          <p:cNvPr id="47" name="TextBox 12">
            <a:extLst>
              <a:ext uri="{FF2B5EF4-FFF2-40B4-BE49-F238E27FC236}">
                <a16:creationId xmlns:a16="http://schemas.microsoft.com/office/drawing/2014/main" id="{138A89AE-3D62-4C67-E2B1-D41166837F5E}"/>
              </a:ext>
            </a:extLst>
          </p:cNvPr>
          <p:cNvSpPr txBox="1"/>
          <p:nvPr/>
        </p:nvSpPr>
        <p:spPr>
          <a:xfrm>
            <a:off x="7998529" y="2660002"/>
            <a:ext cx="3763387" cy="461665"/>
          </a:xfrm>
          <a:prstGeom prst="rect">
            <a:avLst/>
          </a:prstGeom>
        </p:spPr>
        <p:txBody>
          <a:bodyPr wrap="square" lIns="0" tIns="0" rIns="0" bIns="0" rtlCol="0" anchor="t">
            <a:spAutoFit/>
          </a:bodyPr>
          <a:lstStyle/>
          <a:p>
            <a:pPr marL="0" lvl="0" indent="0" algn="l">
              <a:spcBef>
                <a:spcPct val="0"/>
              </a:spcBef>
            </a:pPr>
            <a:r>
              <a:rPr lang="en-US" sz="1600" b="1" dirty="0">
                <a:solidFill>
                  <a:srgbClr val="3CA1D5"/>
                </a:solidFill>
                <a:ea typeface="DM Sans Bold"/>
                <a:cs typeface="DM Sans Bold"/>
                <a:sym typeface="DM Sans Bold"/>
              </a:rPr>
              <a:t> REPLACES:</a:t>
            </a:r>
            <a:endParaRPr lang="en-US" dirty="0"/>
          </a:p>
          <a:p>
            <a:pPr marL="285750" indent="-285750">
              <a:spcBef>
                <a:spcPct val="0"/>
              </a:spcBef>
              <a:buFont typeface="Wingdings" pitchFamily="2" charset="2"/>
              <a:buChar char="ü"/>
            </a:pPr>
            <a:r>
              <a:rPr lang="en-US" sz="1400" b="1" dirty="0">
                <a:solidFill>
                  <a:schemeClr val="bg1"/>
                </a:solidFill>
                <a:ea typeface="DM Sans Bold"/>
                <a:cs typeface="DM Sans Bold"/>
                <a:sym typeface="DM Sans Bold"/>
              </a:rPr>
              <a:t>Impedance Relays: </a:t>
            </a:r>
            <a:r>
              <a:rPr lang="en-US" sz="1400" dirty="0">
                <a:solidFill>
                  <a:schemeClr val="bg1"/>
                </a:solidFill>
                <a:ea typeface="DM Sans Bold"/>
                <a:cs typeface="DM Sans Bold"/>
                <a:sym typeface="DM Sans Bold"/>
              </a:rPr>
              <a:t>83 and 93</a:t>
            </a:r>
            <a:endParaRPr lang="en-US" sz="1400" dirty="0">
              <a:solidFill>
                <a:schemeClr val="bg1"/>
              </a:solidFill>
              <a:ea typeface="DM Sans Bold"/>
              <a:cs typeface="DM Sans Bold"/>
            </a:endParaRPr>
          </a:p>
        </p:txBody>
      </p:sp>
      <p:sp>
        <p:nvSpPr>
          <p:cNvPr id="48" name="TextBox 12">
            <a:extLst>
              <a:ext uri="{FF2B5EF4-FFF2-40B4-BE49-F238E27FC236}">
                <a16:creationId xmlns:a16="http://schemas.microsoft.com/office/drawing/2014/main" id="{C816F809-17DC-1247-7F79-63BF96149670}"/>
              </a:ext>
            </a:extLst>
          </p:cNvPr>
          <p:cNvSpPr txBox="1"/>
          <p:nvPr/>
        </p:nvSpPr>
        <p:spPr>
          <a:xfrm>
            <a:off x="7998529" y="442196"/>
            <a:ext cx="3667177" cy="2215991"/>
          </a:xfrm>
          <a:prstGeom prst="rect">
            <a:avLst/>
          </a:prstGeom>
        </p:spPr>
        <p:txBody>
          <a:bodyPr wrap="square" lIns="0" tIns="0" rIns="0" bIns="0" rtlCol="0" anchor="t">
            <a:spAutoFit/>
          </a:bodyPr>
          <a:lstStyle/>
          <a:p>
            <a:pPr marL="0" lvl="0" indent="0" algn="l">
              <a:spcBef>
                <a:spcPct val="0"/>
              </a:spcBef>
            </a:pPr>
            <a:r>
              <a:rPr lang="en-US" sz="1600" b="1" dirty="0">
                <a:solidFill>
                  <a:srgbClr val="3CA1D5"/>
                </a:solidFill>
                <a:ea typeface="DM Sans Bold"/>
                <a:cs typeface="DM Sans Bold"/>
                <a:sym typeface="DM Sans Bold"/>
              </a:rPr>
              <a:t>FEATURES:</a:t>
            </a:r>
            <a:endParaRPr lang="en-US" dirty="0"/>
          </a:p>
          <a:p>
            <a:pPr marL="285750" indent="-285750">
              <a:spcBef>
                <a:spcPct val="0"/>
              </a:spcBef>
              <a:buFont typeface="Wingdings" pitchFamily="2" charset="2"/>
              <a:buChar char="ü"/>
            </a:pPr>
            <a:r>
              <a:rPr lang="en-US" sz="1400" dirty="0">
                <a:solidFill>
                  <a:schemeClr val="bg1"/>
                </a:solidFill>
                <a:ea typeface="DM Sans Bold"/>
                <a:cs typeface="DM Sans Bold"/>
                <a:sym typeface="DM Sans Bold"/>
              </a:rPr>
              <a:t>UL 873 recognized as a </a:t>
            </a:r>
          </a:p>
          <a:p>
            <a:pPr>
              <a:spcBef>
                <a:spcPct val="0"/>
              </a:spcBef>
            </a:pPr>
            <a:r>
              <a:rPr lang="en-US" sz="1400" dirty="0">
                <a:solidFill>
                  <a:schemeClr val="bg1"/>
                </a:solidFill>
                <a:ea typeface="DM Sans Bold"/>
                <a:cs typeface="DM Sans Bold"/>
                <a:sym typeface="DM Sans Bold"/>
              </a:rPr>
              <a:t>        compressor controller</a:t>
            </a:r>
            <a:endParaRPr lang="en-US" sz="1400" dirty="0">
              <a:solidFill>
                <a:schemeClr val="bg1"/>
              </a:solidFill>
              <a:ea typeface="DM Sans Bold"/>
              <a:cs typeface="DM Sans Bold"/>
            </a:endParaRPr>
          </a:p>
          <a:p>
            <a:pPr marL="285750" lvl="0" indent="-285750" algn="l">
              <a:spcBef>
                <a:spcPct val="0"/>
              </a:spcBef>
              <a:buFont typeface="Wingdings" pitchFamily="2" charset="2"/>
              <a:buChar char="ü"/>
            </a:pPr>
            <a:r>
              <a:rPr lang="en-US" sz="1400" dirty="0">
                <a:solidFill>
                  <a:schemeClr val="bg1"/>
                </a:solidFill>
                <a:ea typeface="DM Sans Bold"/>
                <a:cs typeface="DM Sans Bold"/>
                <a:sym typeface="DM Sans Bold"/>
              </a:rPr>
              <a:t>Low-cost lockout relay</a:t>
            </a:r>
            <a:endParaRPr lang="en-US" sz="1400" dirty="0">
              <a:solidFill>
                <a:schemeClr val="bg1"/>
              </a:solidFill>
              <a:ea typeface="DM Sans Bold"/>
              <a:cs typeface="DM Sans Bold"/>
            </a:endParaRPr>
          </a:p>
          <a:p>
            <a:pPr marL="285750" lvl="0" indent="-285750" algn="l">
              <a:spcBef>
                <a:spcPct val="0"/>
              </a:spcBef>
              <a:buFont typeface="Wingdings" pitchFamily="2" charset="2"/>
              <a:buChar char="ü"/>
            </a:pPr>
            <a:r>
              <a:rPr lang="en-US" sz="1400" dirty="0">
                <a:solidFill>
                  <a:schemeClr val="bg1"/>
                </a:solidFill>
                <a:ea typeface="DM Sans Bold"/>
                <a:cs typeface="DM Sans Bold"/>
                <a:sym typeface="DM Sans Bold"/>
              </a:rPr>
              <a:t>Ideal for use with safety/ interlock switches</a:t>
            </a:r>
            <a:endParaRPr lang="en-US" sz="1400" dirty="0">
              <a:solidFill>
                <a:schemeClr val="bg1"/>
              </a:solidFill>
              <a:ea typeface="DM Sans Bold"/>
              <a:cs typeface="DM Sans Bold"/>
            </a:endParaRPr>
          </a:p>
          <a:p>
            <a:pPr marL="285750" indent="-285750">
              <a:spcBef>
                <a:spcPct val="0"/>
              </a:spcBef>
              <a:buFont typeface="Wingdings" pitchFamily="2" charset="2"/>
              <a:buChar char="ü"/>
            </a:pPr>
            <a:endParaRPr lang="en-US" sz="1400" dirty="0">
              <a:solidFill>
                <a:schemeClr val="bg1"/>
              </a:solidFill>
              <a:ea typeface="DM Sans Bold"/>
              <a:cs typeface="DM Sans Bold"/>
              <a:sym typeface="DM Sans Bold"/>
            </a:endParaRPr>
          </a:p>
          <a:p>
            <a:pPr marL="0" lvl="0" indent="0" algn="l">
              <a:spcBef>
                <a:spcPct val="0"/>
              </a:spcBef>
            </a:pPr>
            <a:r>
              <a:rPr lang="en-US" sz="1600" b="1" dirty="0">
                <a:solidFill>
                  <a:srgbClr val="3CA1D5"/>
                </a:solidFill>
                <a:ea typeface="DM Sans Bold"/>
                <a:cs typeface="DM Sans Bold"/>
                <a:sym typeface="DM Sans Bold"/>
              </a:rPr>
              <a:t>SPECIFICATIONS:</a:t>
            </a:r>
            <a:endParaRPr lang="en-US" sz="1600" b="1" dirty="0">
              <a:solidFill>
                <a:srgbClr val="3CA1D5"/>
              </a:solidFill>
              <a:ea typeface="DM Sans Bold"/>
              <a:cs typeface="DM Sans Bold"/>
            </a:endParaRPr>
          </a:p>
          <a:p>
            <a:pPr marL="285750" lvl="0" indent="-285750" algn="l">
              <a:spcBef>
                <a:spcPct val="0"/>
              </a:spcBef>
              <a:buFont typeface="Wingdings" pitchFamily="2" charset="2"/>
              <a:buChar char="ü"/>
            </a:pPr>
            <a:r>
              <a:rPr lang="en-US" sz="1400" b="1" dirty="0">
                <a:solidFill>
                  <a:schemeClr val="bg1"/>
                </a:solidFill>
                <a:ea typeface="DM Sans Bold"/>
                <a:cs typeface="DM Sans Bold"/>
                <a:sym typeface="DM Sans Bold"/>
              </a:rPr>
              <a:t>Voltage: </a:t>
            </a:r>
            <a:r>
              <a:rPr lang="en-US" sz="1400" dirty="0">
                <a:solidFill>
                  <a:schemeClr val="bg1"/>
                </a:solidFill>
                <a:ea typeface="DM Sans Bold"/>
                <a:cs typeface="DM Sans Bold"/>
                <a:sym typeface="DM Sans Bold"/>
              </a:rPr>
              <a:t>18-30 VAC</a:t>
            </a:r>
            <a:endParaRPr lang="en-US" sz="1400" dirty="0">
              <a:solidFill>
                <a:schemeClr val="bg1"/>
              </a:solidFill>
              <a:ea typeface="DM Sans Bold"/>
              <a:cs typeface="DM Sans Bold"/>
            </a:endParaRPr>
          </a:p>
          <a:p>
            <a:pPr marL="285750" lvl="0" indent="-285750" algn="l">
              <a:spcBef>
                <a:spcPct val="0"/>
              </a:spcBef>
              <a:buFont typeface="Wingdings" pitchFamily="2" charset="2"/>
              <a:buChar char="ü"/>
            </a:pPr>
            <a:r>
              <a:rPr lang="en-US" sz="1400" b="1" dirty="0">
                <a:solidFill>
                  <a:schemeClr val="bg1"/>
                </a:solidFill>
                <a:ea typeface="DM Sans Bold"/>
                <a:cs typeface="DM Sans Bold"/>
                <a:sym typeface="DM Sans Bold"/>
              </a:rPr>
              <a:t>Output :</a:t>
            </a:r>
            <a:r>
              <a:rPr lang="en-US" sz="1400" dirty="0">
                <a:solidFill>
                  <a:schemeClr val="bg1"/>
                </a:solidFill>
                <a:ea typeface="DM Sans Bold"/>
                <a:cs typeface="DM Sans Bold"/>
                <a:sym typeface="DM Sans Bold"/>
              </a:rPr>
              <a:t> Relay: 2 amps  max. @ 30 VAC</a:t>
            </a:r>
            <a:endParaRPr lang="en-US" sz="1400" dirty="0">
              <a:solidFill>
                <a:schemeClr val="bg1"/>
              </a:solidFill>
              <a:ea typeface="DM Sans Bold"/>
              <a:cs typeface="DM Sans Bold"/>
            </a:endParaRPr>
          </a:p>
          <a:p>
            <a:pPr lvl="0" algn="l">
              <a:spcBef>
                <a:spcPct val="0"/>
              </a:spcBef>
            </a:pPr>
            <a:endParaRPr lang="en-US" sz="1400" b="1">
              <a:solidFill>
                <a:schemeClr val="bg1"/>
              </a:solidFill>
              <a:ea typeface="DM Sans Bold"/>
              <a:cs typeface="DM Sans Bold"/>
              <a:sym typeface="DM Sans Bold"/>
            </a:endParaRPr>
          </a:p>
        </p:txBody>
      </p:sp>
      <p:grpSp>
        <p:nvGrpSpPr>
          <p:cNvPr id="3" name="Group 2">
            <a:extLst>
              <a:ext uri="{FF2B5EF4-FFF2-40B4-BE49-F238E27FC236}">
                <a16:creationId xmlns:a16="http://schemas.microsoft.com/office/drawing/2014/main" id="{9A3C8155-A9ED-9E29-68B7-D0052BEBFEEC}"/>
              </a:ext>
            </a:extLst>
          </p:cNvPr>
          <p:cNvGrpSpPr/>
          <p:nvPr/>
        </p:nvGrpSpPr>
        <p:grpSpPr>
          <a:xfrm>
            <a:off x="10987618" y="59026"/>
            <a:ext cx="1074383" cy="746856"/>
            <a:chOff x="10987618" y="59026"/>
            <a:chExt cx="1074383" cy="746856"/>
          </a:xfrm>
        </p:grpSpPr>
        <p:sp>
          <p:nvSpPr>
            <p:cNvPr id="51" name="Rectangle 50">
              <a:extLst>
                <a:ext uri="{FF2B5EF4-FFF2-40B4-BE49-F238E27FC236}">
                  <a16:creationId xmlns:a16="http://schemas.microsoft.com/office/drawing/2014/main" id="{62A54771-66EA-C299-2AB4-B510A7A680A8}"/>
                </a:ext>
              </a:extLst>
            </p:cNvPr>
            <p:cNvSpPr/>
            <p:nvPr/>
          </p:nvSpPr>
          <p:spPr>
            <a:xfrm>
              <a:off x="10987618" y="59026"/>
              <a:ext cx="1074383" cy="7468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flag with black and blue stripes&#10;&#10;Description automatically generated">
              <a:extLst>
                <a:ext uri="{FF2B5EF4-FFF2-40B4-BE49-F238E27FC236}">
                  <a16:creationId xmlns:a16="http://schemas.microsoft.com/office/drawing/2014/main" id="{3C26B6E6-CB6C-32E0-A246-0784148FBCF6}"/>
                </a:ext>
              </a:extLst>
            </p:cNvPr>
            <p:cNvPicPr>
              <a:picLocks noChangeAspect="1"/>
            </p:cNvPicPr>
            <p:nvPr/>
          </p:nvPicPr>
          <p:blipFill>
            <a:blip r:embed="rId5"/>
            <a:stretch>
              <a:fillRect/>
            </a:stretch>
          </p:blipFill>
          <p:spPr>
            <a:xfrm>
              <a:off x="11028816" y="113925"/>
              <a:ext cx="988032" cy="687578"/>
            </a:xfrm>
            <a:prstGeom prst="rect">
              <a:avLst/>
            </a:prstGeom>
            <a:ln>
              <a:noFill/>
            </a:ln>
          </p:spPr>
        </p:pic>
      </p:grpSp>
      <p:pic>
        <p:nvPicPr>
          <p:cNvPr id="55" name="Picture 54" descr="A blue and black logo&#10;&#10;Description automatically generated">
            <a:extLst>
              <a:ext uri="{FF2B5EF4-FFF2-40B4-BE49-F238E27FC236}">
                <a16:creationId xmlns:a16="http://schemas.microsoft.com/office/drawing/2014/main" id="{089D36F2-150E-53A4-C7F4-48314755B8F6}"/>
              </a:ext>
            </a:extLst>
          </p:cNvPr>
          <p:cNvPicPr>
            <a:picLocks noChangeAspect="1"/>
          </p:cNvPicPr>
          <p:nvPr/>
        </p:nvPicPr>
        <p:blipFill>
          <a:blip r:embed="rId6"/>
          <a:stretch>
            <a:fillRect/>
          </a:stretch>
        </p:blipFill>
        <p:spPr>
          <a:xfrm>
            <a:off x="458160" y="124772"/>
            <a:ext cx="1946229" cy="613281"/>
          </a:xfrm>
          <a:prstGeom prst="rect">
            <a:avLst/>
          </a:prstGeom>
        </p:spPr>
      </p:pic>
      <p:sp>
        <p:nvSpPr>
          <p:cNvPr id="10" name="TextBox 9">
            <a:extLst>
              <a:ext uri="{FF2B5EF4-FFF2-40B4-BE49-F238E27FC236}">
                <a16:creationId xmlns:a16="http://schemas.microsoft.com/office/drawing/2014/main" id="{DC456CFB-C95A-265A-C207-72E30A5AEE82}"/>
              </a:ext>
            </a:extLst>
          </p:cNvPr>
          <p:cNvSpPr txBox="1"/>
          <p:nvPr/>
        </p:nvSpPr>
        <p:spPr>
          <a:xfrm>
            <a:off x="533723" y="1417142"/>
            <a:ext cx="6720114" cy="4985980"/>
          </a:xfrm>
          <a:prstGeom prst="rect">
            <a:avLst/>
          </a:prstGeom>
          <a:noFill/>
        </p:spPr>
        <p:txBody>
          <a:bodyPr wrap="square" lIns="91440" tIns="45720" rIns="91440" bIns="45720" rtlCol="0" anchor="t">
            <a:spAutoFit/>
          </a:bodyPr>
          <a:lstStyle/>
          <a:p>
            <a:r>
              <a:rPr lang="en-US" b="1" dirty="0">
                <a:ea typeface="DM Sans"/>
                <a:cs typeface="DM Sans"/>
                <a:sym typeface="DM Sans"/>
              </a:rPr>
              <a:t>Why we need Lockout Relays and their applications?</a:t>
            </a:r>
          </a:p>
          <a:p>
            <a:pPr marL="285750" indent="-285750">
              <a:buFont typeface="Arial" panose="020B0604020202020204" pitchFamily="34" charset="0"/>
              <a:buChar char="•"/>
            </a:pPr>
            <a:r>
              <a:rPr lang="en-US" sz="1400" dirty="0">
                <a:ea typeface="DM Sans"/>
                <a:cs typeface="DM Sans"/>
                <a:sym typeface="DM Sans"/>
              </a:rPr>
              <a:t>For older systems which do not have controls to monitor safety switches and protect the system.</a:t>
            </a:r>
            <a:endParaRPr lang="en-US" sz="1400" dirty="0">
              <a:ea typeface="DM Sans"/>
              <a:cs typeface="DM Sans"/>
            </a:endParaRPr>
          </a:p>
          <a:p>
            <a:pPr marL="285750" indent="-285750">
              <a:buFont typeface="Arial" panose="020B0604020202020204" pitchFamily="34" charset="0"/>
              <a:buChar char="•"/>
            </a:pPr>
            <a:r>
              <a:rPr lang="en-US" sz="1400" dirty="0">
                <a:ea typeface="DM Sans"/>
                <a:cs typeface="DM Sans"/>
                <a:sym typeface="DM Sans"/>
              </a:rPr>
              <a:t>To protect the compressor or other sensitive equipment from damage caused by rapid short cycling when safety switches open and close.</a:t>
            </a:r>
            <a:endParaRPr lang="en-US" sz="1400" dirty="0">
              <a:ea typeface="DM Sans"/>
              <a:cs typeface="DM Sans"/>
            </a:endParaRPr>
          </a:p>
          <a:p>
            <a:endParaRPr lang="en-US" sz="1400" dirty="0">
              <a:ea typeface="DM Sans"/>
              <a:cs typeface="DM Sans"/>
            </a:endParaRPr>
          </a:p>
          <a:p>
            <a:r>
              <a:rPr lang="en-US" b="1" dirty="0">
                <a:ea typeface="DM Sans"/>
                <a:cs typeface="DM Sans"/>
                <a:sym typeface="DM Sans"/>
              </a:rPr>
              <a:t>The value of ICM controls Lockout Relays</a:t>
            </a:r>
            <a:endParaRPr lang="en-US" b="1" dirty="0">
              <a:ea typeface="DM Sans"/>
              <a:cs typeface="DM Sans"/>
            </a:endParaRPr>
          </a:p>
          <a:p>
            <a:pPr marL="285750" indent="-285750">
              <a:buFont typeface="Arial" panose="020B0604020202020204" pitchFamily="34" charset="0"/>
              <a:buChar char="•"/>
            </a:pPr>
            <a:r>
              <a:rPr lang="en-US" sz="1400" dirty="0">
                <a:ea typeface="DM Sans"/>
                <a:cs typeface="DM Sans"/>
                <a:sym typeface="DM Sans"/>
              </a:rPr>
              <a:t>Monitors various switch inputs to help protect the compressor.</a:t>
            </a:r>
            <a:endParaRPr lang="en-US" sz="1400" dirty="0">
              <a:ea typeface="DM Sans"/>
              <a:cs typeface="DM Sans"/>
            </a:endParaRPr>
          </a:p>
          <a:p>
            <a:pPr marL="285750" indent="-285750">
              <a:buFont typeface="Arial" panose="020B0604020202020204" pitchFamily="34" charset="0"/>
              <a:buChar char="•"/>
            </a:pPr>
            <a:r>
              <a:rPr lang="en-US" sz="1400" dirty="0">
                <a:ea typeface="DM Sans"/>
                <a:cs typeface="DM Sans"/>
                <a:sym typeface="DM Sans"/>
              </a:rPr>
              <a:t>Helps eliminate nuisance lockouts.</a:t>
            </a:r>
            <a:endParaRPr lang="en-US" sz="1400" dirty="0">
              <a:ea typeface="DM Sans"/>
              <a:cs typeface="DM Sans"/>
            </a:endParaRPr>
          </a:p>
          <a:p>
            <a:pPr marL="285750" indent="-285750">
              <a:buFont typeface="Arial" panose="020B0604020202020204" pitchFamily="34" charset="0"/>
              <a:buChar char="•"/>
            </a:pPr>
            <a:r>
              <a:rPr lang="en-US" sz="1400" dirty="0">
                <a:ea typeface="DM Sans"/>
                <a:cs typeface="DM Sans"/>
                <a:sym typeface="DM Sans"/>
              </a:rPr>
              <a:t>Protects the compressor by locking out operation until power is recycled, and switches are closed.</a:t>
            </a:r>
            <a:endParaRPr lang="en-US" sz="1400" dirty="0">
              <a:ea typeface="DM Sans"/>
              <a:cs typeface="DM Sans"/>
            </a:endParaRPr>
          </a:p>
          <a:p>
            <a:pPr marL="285750" indent="-285750">
              <a:buFont typeface="Arial" panose="020B0604020202020204" pitchFamily="34" charset="0"/>
              <a:buChar char="•"/>
            </a:pPr>
            <a:r>
              <a:rPr lang="en-US" sz="1400" dirty="0"/>
              <a:t>Replaces impedance relay series 84 and 93</a:t>
            </a:r>
          </a:p>
          <a:p>
            <a:pPr marL="285750" indent="-285750">
              <a:buFont typeface="Arial" panose="020B0604020202020204" pitchFamily="34" charset="0"/>
              <a:buChar char="•"/>
            </a:pPr>
            <a:r>
              <a:rPr lang="en-US" sz="1400" dirty="0"/>
              <a:t>Low-cost alternative to more expensive LPR’s</a:t>
            </a:r>
          </a:p>
          <a:p>
            <a:endParaRPr lang="en-US" sz="1400" dirty="0"/>
          </a:p>
          <a:p>
            <a:r>
              <a:rPr lang="en-US" b="1" dirty="0"/>
              <a:t>Operation</a:t>
            </a:r>
          </a:p>
          <a:p>
            <a:pPr marL="285750" indent="-285750">
              <a:buFont typeface="Arial" panose="020B0604020202020204" pitchFamily="34" charset="0"/>
              <a:buChar char="•"/>
            </a:pPr>
            <a:r>
              <a:rPr lang="en-US" sz="1400" dirty="0"/>
              <a:t>Upon application of power with the safety switches closed, the load will energize. If any of the safety switches are open longer than 600ms; the ICM220 will energize the fault output, and lockout compressor operation. Power must be removed for 100ms, and the safety switches must be closed to clear the lockout.</a:t>
            </a:r>
            <a:r>
              <a:rPr lang="en-US" sz="1800" dirty="0"/>
              <a:t> </a:t>
            </a:r>
          </a:p>
          <a:p>
            <a:endParaRPr lang="en-US" sz="1800" dirty="0"/>
          </a:p>
          <a:p>
            <a:endParaRPr lang="en-US" dirty="0"/>
          </a:p>
        </p:txBody>
      </p:sp>
      <p:pic>
        <p:nvPicPr>
          <p:cNvPr id="4" name="Picture 3">
            <a:extLst>
              <a:ext uri="{FF2B5EF4-FFF2-40B4-BE49-F238E27FC236}">
                <a16:creationId xmlns:a16="http://schemas.microsoft.com/office/drawing/2014/main" id="{8436B5F2-5F47-3C68-CAF3-AABB1088FCF0}"/>
              </a:ext>
            </a:extLst>
          </p:cNvPr>
          <p:cNvPicPr>
            <a:picLocks noChangeAspect="1"/>
          </p:cNvPicPr>
          <p:nvPr/>
        </p:nvPicPr>
        <p:blipFill>
          <a:blip r:embed="rId7"/>
          <a:stretch>
            <a:fillRect/>
          </a:stretch>
        </p:blipFill>
        <p:spPr>
          <a:xfrm>
            <a:off x="7402370" y="3740036"/>
            <a:ext cx="2429752" cy="2447787"/>
          </a:xfrm>
          <a:prstGeom prst="rect">
            <a:avLst/>
          </a:prstGeom>
        </p:spPr>
      </p:pic>
    </p:spTree>
    <p:extLst>
      <p:ext uri="{BB962C8B-B14F-4D97-AF65-F5344CB8AC3E}">
        <p14:creationId xmlns:p14="http://schemas.microsoft.com/office/powerpoint/2010/main" val="2959757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296FD-BD11-FF91-3ED2-9E29605322C2}"/>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E85046DD-D37B-7D7B-CCB1-C6DC47F24A60}"/>
              </a:ext>
            </a:extLst>
          </p:cNvPr>
          <p:cNvSpPr/>
          <p:nvPr/>
        </p:nvSpPr>
        <p:spPr>
          <a:xfrm rot="10800000">
            <a:off x="7806914" y="13652"/>
            <a:ext cx="4389158" cy="4513284"/>
          </a:xfrm>
          <a:prstGeom prst="rect">
            <a:avLst/>
          </a:prstGeom>
          <a:solidFill>
            <a:srgbClr val="2D37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5F22F15B-14BA-84BA-3010-DA231DFFCE51}"/>
              </a:ext>
            </a:extLst>
          </p:cNvPr>
          <p:cNvPicPr>
            <a:picLocks noChangeAspect="1"/>
          </p:cNvPicPr>
          <p:nvPr/>
        </p:nvPicPr>
        <p:blipFill>
          <a:blip r:embed="rId3"/>
          <a:stretch>
            <a:fillRect/>
          </a:stretch>
        </p:blipFill>
        <p:spPr>
          <a:xfrm>
            <a:off x="6095645" y="1260528"/>
            <a:ext cx="1457992" cy="1269024"/>
          </a:xfrm>
          <a:prstGeom prst="rect">
            <a:avLst/>
          </a:prstGeom>
        </p:spPr>
      </p:pic>
      <p:pic>
        <p:nvPicPr>
          <p:cNvPr id="31" name="Picture 30">
            <a:extLst>
              <a:ext uri="{FF2B5EF4-FFF2-40B4-BE49-F238E27FC236}">
                <a16:creationId xmlns:a16="http://schemas.microsoft.com/office/drawing/2014/main" id="{AEF648E0-8504-F659-8BDE-FEF7C5EE5845}"/>
              </a:ext>
            </a:extLst>
          </p:cNvPr>
          <p:cNvPicPr>
            <a:picLocks noChangeAspect="1"/>
          </p:cNvPicPr>
          <p:nvPr/>
        </p:nvPicPr>
        <p:blipFill>
          <a:blip r:embed="rId4">
            <a:alphaModFix amt="54000"/>
          </a:blip>
          <a:srcRect l="8792" r="758"/>
          <a:stretch/>
        </p:blipFill>
        <p:spPr>
          <a:xfrm rot="5400000">
            <a:off x="3426403" y="-3440430"/>
            <a:ext cx="946304" cy="7799109"/>
          </a:xfrm>
          <a:prstGeom prst="rect">
            <a:avLst/>
          </a:prstGeom>
        </p:spPr>
      </p:pic>
      <p:sp>
        <p:nvSpPr>
          <p:cNvPr id="13" name="Title 1">
            <a:extLst>
              <a:ext uri="{FF2B5EF4-FFF2-40B4-BE49-F238E27FC236}">
                <a16:creationId xmlns:a16="http://schemas.microsoft.com/office/drawing/2014/main" id="{2A9C4BF9-5AD4-B747-B8EE-380BCD4B345F}"/>
              </a:ext>
            </a:extLst>
          </p:cNvPr>
          <p:cNvSpPr txBox="1">
            <a:spLocks/>
          </p:cNvSpPr>
          <p:nvPr/>
        </p:nvSpPr>
        <p:spPr>
          <a:xfrm>
            <a:off x="362521" y="788395"/>
            <a:ext cx="8421666" cy="5774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2D3750"/>
                </a:solidFill>
                <a:latin typeface="Aptos ExtraBold"/>
              </a:rPr>
              <a:t>Delay on Make Timers</a:t>
            </a:r>
          </a:p>
        </p:txBody>
      </p:sp>
      <p:pic>
        <p:nvPicPr>
          <p:cNvPr id="23" name="Picture 22" descr="A white and blue tool&#10;&#10;Description automatically generated">
            <a:extLst>
              <a:ext uri="{FF2B5EF4-FFF2-40B4-BE49-F238E27FC236}">
                <a16:creationId xmlns:a16="http://schemas.microsoft.com/office/drawing/2014/main" id="{81B88B95-5FC8-BC6F-6642-90177CC6B596}"/>
              </a:ext>
            </a:extLst>
          </p:cNvPr>
          <p:cNvPicPr>
            <a:picLocks noChangeAspect="1"/>
          </p:cNvPicPr>
          <p:nvPr/>
        </p:nvPicPr>
        <p:blipFill>
          <a:blip r:embed="rId5"/>
          <a:srcRect l="9420" t="46422" r="9087" b="47098"/>
          <a:stretch/>
        </p:blipFill>
        <p:spPr>
          <a:xfrm>
            <a:off x="-2" y="6272365"/>
            <a:ext cx="12192002" cy="746856"/>
          </a:xfrm>
          <a:prstGeom prst="rect">
            <a:avLst/>
          </a:prstGeom>
        </p:spPr>
      </p:pic>
      <p:grpSp>
        <p:nvGrpSpPr>
          <p:cNvPr id="2" name="Group 1">
            <a:extLst>
              <a:ext uri="{FF2B5EF4-FFF2-40B4-BE49-F238E27FC236}">
                <a16:creationId xmlns:a16="http://schemas.microsoft.com/office/drawing/2014/main" id="{1AEC1B63-06C4-CD5A-29F5-E9E5C2F13469}"/>
              </a:ext>
            </a:extLst>
          </p:cNvPr>
          <p:cNvGrpSpPr/>
          <p:nvPr/>
        </p:nvGrpSpPr>
        <p:grpSpPr>
          <a:xfrm>
            <a:off x="3433865" y="6504921"/>
            <a:ext cx="8472791" cy="389999"/>
            <a:chOff x="3433865" y="6391059"/>
            <a:chExt cx="8472791" cy="389999"/>
          </a:xfrm>
        </p:grpSpPr>
        <p:sp>
          <p:nvSpPr>
            <p:cNvPr id="24" name="TextBox 23">
              <a:extLst>
                <a:ext uri="{FF2B5EF4-FFF2-40B4-BE49-F238E27FC236}">
                  <a16:creationId xmlns:a16="http://schemas.microsoft.com/office/drawing/2014/main" id="{C23E2AF0-0FD0-C67F-737C-8B517A98232B}"/>
                </a:ext>
              </a:extLst>
            </p:cNvPr>
            <p:cNvSpPr txBox="1"/>
            <p:nvPr/>
          </p:nvSpPr>
          <p:spPr>
            <a:xfrm>
              <a:off x="3433865" y="6401107"/>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APPLIANCE</a:t>
              </a:r>
            </a:p>
          </p:txBody>
        </p:sp>
        <p:sp>
          <p:nvSpPr>
            <p:cNvPr id="25" name="TextBox 24">
              <a:extLst>
                <a:ext uri="{FF2B5EF4-FFF2-40B4-BE49-F238E27FC236}">
                  <a16:creationId xmlns:a16="http://schemas.microsoft.com/office/drawing/2014/main" id="{C9EE6FE0-4A3E-F411-C60C-8C7D0D081349}"/>
                </a:ext>
              </a:extLst>
            </p:cNvPr>
            <p:cNvSpPr txBox="1"/>
            <p:nvPr/>
          </p:nvSpPr>
          <p:spPr>
            <a:xfrm>
              <a:off x="5095834" y="6401107"/>
              <a:ext cx="1587069" cy="369332"/>
            </a:xfrm>
            <a:prstGeom prst="rect">
              <a:avLst/>
            </a:prstGeom>
            <a:noFill/>
          </p:spPr>
          <p:txBody>
            <a:bodyPr wrap="square" rtlCol="0">
              <a:spAutoFit/>
            </a:bodyPr>
            <a:lstStyle/>
            <a:p>
              <a:r>
                <a:rPr lang="en-US" i="1">
                  <a:solidFill>
                    <a:srgbClr val="3CA1D5"/>
                  </a:solidFill>
                  <a:latin typeface="Aptos" panose="020B0004020202020204" pitchFamily="34" charset="0"/>
                </a:rPr>
                <a:t>ELECTRICAL</a:t>
              </a:r>
            </a:p>
          </p:txBody>
        </p:sp>
        <p:sp>
          <p:nvSpPr>
            <p:cNvPr id="26" name="TextBox 25">
              <a:extLst>
                <a:ext uri="{FF2B5EF4-FFF2-40B4-BE49-F238E27FC236}">
                  <a16:creationId xmlns:a16="http://schemas.microsoft.com/office/drawing/2014/main" id="{89E1538A-68E2-BEE8-FB84-AABC890573CF}"/>
                </a:ext>
              </a:extLst>
            </p:cNvPr>
            <p:cNvSpPr txBox="1"/>
            <p:nvPr/>
          </p:nvSpPr>
          <p:spPr>
            <a:xfrm>
              <a:off x="6916368" y="6396083"/>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HVAC/R</a:t>
              </a:r>
            </a:p>
          </p:txBody>
        </p:sp>
        <p:sp>
          <p:nvSpPr>
            <p:cNvPr id="27" name="TextBox 26">
              <a:extLst>
                <a:ext uri="{FF2B5EF4-FFF2-40B4-BE49-F238E27FC236}">
                  <a16:creationId xmlns:a16="http://schemas.microsoft.com/office/drawing/2014/main" id="{ED30B870-AE9E-7692-1ED3-F0375E2F2E0C}"/>
                </a:ext>
              </a:extLst>
            </p:cNvPr>
            <p:cNvSpPr txBox="1"/>
            <p:nvPr/>
          </p:nvSpPr>
          <p:spPr>
            <a:xfrm>
              <a:off x="8305903" y="6391060"/>
              <a:ext cx="1420237" cy="379379"/>
            </a:xfrm>
            <a:prstGeom prst="rect">
              <a:avLst/>
            </a:prstGeom>
            <a:noFill/>
          </p:spPr>
          <p:txBody>
            <a:bodyPr wrap="square" rtlCol="0">
              <a:spAutoFit/>
            </a:bodyPr>
            <a:lstStyle/>
            <a:p>
              <a:r>
                <a:rPr lang="en-US" i="1">
                  <a:solidFill>
                    <a:srgbClr val="2D3750"/>
                  </a:solidFill>
                  <a:latin typeface="Aptos" panose="020B0004020202020204" pitchFamily="34" charset="0"/>
                </a:rPr>
                <a:t>MARINE</a:t>
              </a:r>
            </a:p>
          </p:txBody>
        </p:sp>
        <p:sp>
          <p:nvSpPr>
            <p:cNvPr id="28" name="TextBox 27">
              <a:extLst>
                <a:ext uri="{FF2B5EF4-FFF2-40B4-BE49-F238E27FC236}">
                  <a16:creationId xmlns:a16="http://schemas.microsoft.com/office/drawing/2014/main" id="{AF27C19A-BF99-C036-32B3-0CBD4DEF9F1B}"/>
                </a:ext>
              </a:extLst>
            </p:cNvPr>
            <p:cNvSpPr txBox="1"/>
            <p:nvPr/>
          </p:nvSpPr>
          <p:spPr>
            <a:xfrm>
              <a:off x="9656012" y="6391059"/>
              <a:ext cx="1613084" cy="369332"/>
            </a:xfrm>
            <a:prstGeom prst="rect">
              <a:avLst/>
            </a:prstGeom>
            <a:noFill/>
          </p:spPr>
          <p:txBody>
            <a:bodyPr wrap="square" rtlCol="0">
              <a:spAutoFit/>
            </a:bodyPr>
            <a:lstStyle/>
            <a:p>
              <a:r>
                <a:rPr lang="en-US" i="1">
                  <a:solidFill>
                    <a:srgbClr val="3CA1D5"/>
                  </a:solidFill>
                  <a:latin typeface="Aptos" panose="020B0004020202020204" pitchFamily="34" charset="0"/>
                </a:rPr>
                <a:t>POOL &amp; SPA</a:t>
              </a:r>
            </a:p>
          </p:txBody>
        </p:sp>
        <p:sp>
          <p:nvSpPr>
            <p:cNvPr id="29" name="TextBox 28">
              <a:extLst>
                <a:ext uri="{FF2B5EF4-FFF2-40B4-BE49-F238E27FC236}">
                  <a16:creationId xmlns:a16="http://schemas.microsoft.com/office/drawing/2014/main" id="{921D0C0A-1A24-4BF2-2F39-4476DA65569B}"/>
                </a:ext>
              </a:extLst>
            </p:cNvPr>
            <p:cNvSpPr txBox="1"/>
            <p:nvPr/>
          </p:nvSpPr>
          <p:spPr>
            <a:xfrm>
              <a:off x="11373100" y="6401679"/>
              <a:ext cx="533556" cy="379379"/>
            </a:xfrm>
            <a:prstGeom prst="rect">
              <a:avLst/>
            </a:prstGeom>
            <a:noFill/>
          </p:spPr>
          <p:txBody>
            <a:bodyPr wrap="square" rtlCol="0">
              <a:spAutoFit/>
            </a:bodyPr>
            <a:lstStyle/>
            <a:p>
              <a:r>
                <a:rPr lang="en-US" i="1">
                  <a:solidFill>
                    <a:srgbClr val="2D3750"/>
                  </a:solidFill>
                  <a:latin typeface="Aptos" panose="020B0004020202020204" pitchFamily="34" charset="0"/>
                </a:rPr>
                <a:t>RV</a:t>
              </a:r>
            </a:p>
          </p:txBody>
        </p:sp>
      </p:grpSp>
      <p:sp>
        <p:nvSpPr>
          <p:cNvPr id="47" name="TextBox 12">
            <a:extLst>
              <a:ext uri="{FF2B5EF4-FFF2-40B4-BE49-F238E27FC236}">
                <a16:creationId xmlns:a16="http://schemas.microsoft.com/office/drawing/2014/main" id="{138A89AE-3D62-4C67-E2B1-D41166837F5E}"/>
              </a:ext>
            </a:extLst>
          </p:cNvPr>
          <p:cNvSpPr txBox="1"/>
          <p:nvPr/>
        </p:nvSpPr>
        <p:spPr>
          <a:xfrm>
            <a:off x="7932032" y="3396111"/>
            <a:ext cx="3763387" cy="677108"/>
          </a:xfrm>
          <a:prstGeom prst="rect">
            <a:avLst/>
          </a:prstGeom>
        </p:spPr>
        <p:txBody>
          <a:bodyPr wrap="square" lIns="0" tIns="0" rIns="0" bIns="0" rtlCol="0" anchor="t">
            <a:spAutoFit/>
          </a:bodyPr>
          <a:lstStyle/>
          <a:p>
            <a:pPr>
              <a:spcBef>
                <a:spcPct val="0"/>
              </a:spcBef>
            </a:pPr>
            <a:r>
              <a:rPr lang="en-US" sz="1600" b="1" dirty="0">
                <a:solidFill>
                  <a:srgbClr val="3CA1D5"/>
                </a:solidFill>
                <a:ea typeface="DM Sans Bold"/>
                <a:cs typeface="DM Sans Bold"/>
                <a:sym typeface="DM Sans Bold"/>
              </a:rPr>
              <a:t>REPLACES:</a:t>
            </a:r>
            <a:endParaRPr lang="en-US" dirty="0">
              <a:solidFill>
                <a:schemeClr val="bg1"/>
              </a:solidFill>
              <a:ea typeface="DM Sans Bold"/>
              <a:cs typeface="DM Sans Bold"/>
            </a:endParaRPr>
          </a:p>
          <a:p>
            <a:pPr lvl="0" algn="l"/>
            <a:r>
              <a:rPr lang="en-US" sz="1400" dirty="0" err="1">
                <a:solidFill>
                  <a:schemeClr val="bg1"/>
                </a:solidFill>
                <a:ea typeface="DM Sans Bold"/>
                <a:cs typeface="DM Sans Bold"/>
                <a:sym typeface="DM Sans Bold"/>
              </a:rPr>
              <a:t>Airotronics</a:t>
            </a:r>
            <a:r>
              <a:rPr lang="en-US" sz="1400" dirty="0">
                <a:solidFill>
                  <a:schemeClr val="bg1"/>
                </a:solidFill>
                <a:ea typeface="DM Sans Bold"/>
                <a:cs typeface="DM Sans Bold"/>
                <a:sym typeface="DM Sans Bold"/>
              </a:rPr>
              <a:t>, Little Fuse , EAC, and other similar delay on make timers</a:t>
            </a:r>
            <a:endParaRPr lang="en-US" dirty="0">
              <a:solidFill>
                <a:schemeClr val="bg1"/>
              </a:solidFill>
            </a:endParaRPr>
          </a:p>
        </p:txBody>
      </p:sp>
      <p:sp>
        <p:nvSpPr>
          <p:cNvPr id="48" name="TextBox 12">
            <a:extLst>
              <a:ext uri="{FF2B5EF4-FFF2-40B4-BE49-F238E27FC236}">
                <a16:creationId xmlns:a16="http://schemas.microsoft.com/office/drawing/2014/main" id="{C816F809-17DC-1247-7F79-63BF96149670}"/>
              </a:ext>
            </a:extLst>
          </p:cNvPr>
          <p:cNvSpPr txBox="1"/>
          <p:nvPr/>
        </p:nvSpPr>
        <p:spPr>
          <a:xfrm>
            <a:off x="7933882" y="458384"/>
            <a:ext cx="3972774" cy="3077766"/>
          </a:xfrm>
          <a:prstGeom prst="rect">
            <a:avLst/>
          </a:prstGeom>
        </p:spPr>
        <p:txBody>
          <a:bodyPr wrap="square" lIns="0" tIns="0" rIns="0" bIns="0" rtlCol="0" anchor="t">
            <a:spAutoFit/>
          </a:bodyPr>
          <a:lstStyle/>
          <a:p>
            <a:pPr marL="0" lvl="0" indent="0" algn="l">
              <a:spcBef>
                <a:spcPct val="0"/>
              </a:spcBef>
            </a:pPr>
            <a:r>
              <a:rPr lang="en-US" sz="1600" b="1" dirty="0">
                <a:solidFill>
                  <a:srgbClr val="3CA1D5"/>
                </a:solidFill>
                <a:ea typeface="DM Sans Bold"/>
                <a:cs typeface="DM Sans Bold"/>
                <a:sym typeface="DM Sans Bold"/>
              </a:rPr>
              <a:t>FEATURES:</a:t>
            </a:r>
            <a:endParaRPr lang="en-US" dirty="0"/>
          </a:p>
          <a:p>
            <a:pPr marL="285750" lvl="0" indent="-285750" algn="l">
              <a:spcBef>
                <a:spcPct val="0"/>
              </a:spcBef>
              <a:buFont typeface="Wingdings" pitchFamily="2" charset="2"/>
              <a:buChar char="ü"/>
            </a:pPr>
            <a:r>
              <a:rPr lang="en-US" sz="1400" dirty="0">
                <a:solidFill>
                  <a:schemeClr val="bg1"/>
                </a:solidFill>
                <a:ea typeface="DM Sans Bold"/>
                <a:cs typeface="DM Sans Bold"/>
                <a:sym typeface="DM Sans Bold"/>
              </a:rPr>
              <a:t>Universal voltage operation</a:t>
            </a:r>
            <a:endParaRPr lang="en-US" sz="1400" dirty="0">
              <a:solidFill>
                <a:schemeClr val="bg1"/>
              </a:solidFill>
              <a:ea typeface="DM Sans Bold"/>
              <a:cs typeface="DM Sans Bold"/>
            </a:endParaRPr>
          </a:p>
          <a:p>
            <a:pPr marL="285750" lvl="0" indent="-285750" algn="l">
              <a:spcBef>
                <a:spcPct val="0"/>
              </a:spcBef>
              <a:buFont typeface="Wingdings" pitchFamily="2" charset="2"/>
              <a:buChar char="ü"/>
            </a:pPr>
            <a:r>
              <a:rPr lang="en-US" sz="1400" dirty="0">
                <a:solidFill>
                  <a:schemeClr val="bg1"/>
                </a:solidFill>
                <a:ea typeface="DM Sans Bold"/>
                <a:cs typeface="DM Sans Bold"/>
                <a:sym typeface="DM Sans Bold"/>
              </a:rPr>
              <a:t>Knob-adjustable time delays</a:t>
            </a:r>
            <a:endParaRPr lang="en-US" sz="1400" dirty="0">
              <a:solidFill>
                <a:schemeClr val="bg1"/>
              </a:solidFill>
              <a:ea typeface="DM Sans Bold"/>
              <a:cs typeface="DM Sans Bold"/>
            </a:endParaRPr>
          </a:p>
          <a:p>
            <a:pPr marL="285750" lvl="0" indent="-285750" algn="l">
              <a:spcBef>
                <a:spcPct val="0"/>
              </a:spcBef>
              <a:buFont typeface="Wingdings" pitchFamily="2" charset="2"/>
              <a:buChar char="ü"/>
            </a:pPr>
            <a:r>
              <a:rPr lang="en-US" sz="1400" dirty="0">
                <a:solidFill>
                  <a:schemeClr val="bg1"/>
                </a:solidFill>
                <a:ea typeface="DM Sans Bold"/>
                <a:cs typeface="DM Sans Bold"/>
                <a:sym typeface="DM Sans Bold"/>
              </a:rPr>
              <a:t> Works with anticipator-type thermostats</a:t>
            </a:r>
            <a:endParaRPr lang="en-US" sz="1400" dirty="0">
              <a:solidFill>
                <a:schemeClr val="bg1"/>
              </a:solidFill>
              <a:ea typeface="DM Sans Bold"/>
              <a:cs typeface="DM Sans Bold"/>
            </a:endParaRPr>
          </a:p>
          <a:p>
            <a:pPr marL="285750" lvl="0" indent="-285750" algn="l">
              <a:spcBef>
                <a:spcPct val="0"/>
              </a:spcBef>
              <a:buFont typeface="Wingdings" pitchFamily="2" charset="2"/>
              <a:buChar char="ü"/>
            </a:pPr>
            <a:r>
              <a:rPr lang="en-US" sz="1400" dirty="0">
                <a:solidFill>
                  <a:schemeClr val="bg1"/>
                </a:solidFill>
                <a:ea typeface="DM Sans Bold"/>
                <a:cs typeface="DM Sans Bold"/>
                <a:sym typeface="DM Sans Bold"/>
              </a:rPr>
              <a:t>One model replaces many in field</a:t>
            </a:r>
            <a:endParaRPr lang="en-US" sz="1400" dirty="0">
              <a:solidFill>
                <a:schemeClr val="bg1"/>
              </a:solidFill>
              <a:ea typeface="DM Sans Bold"/>
              <a:cs typeface="DM Sans Bold"/>
            </a:endParaRPr>
          </a:p>
          <a:p>
            <a:pPr marL="285750" lvl="0" indent="-285750" algn="l">
              <a:spcBef>
                <a:spcPct val="0"/>
              </a:spcBef>
              <a:buFont typeface="Wingdings" pitchFamily="2" charset="2"/>
              <a:buChar char="ü"/>
            </a:pPr>
            <a:r>
              <a:rPr lang="en-US" sz="1400" dirty="0">
                <a:solidFill>
                  <a:schemeClr val="bg1"/>
                </a:solidFill>
                <a:ea typeface="DM Sans Bold"/>
                <a:cs typeface="DM Sans Bold"/>
                <a:sym typeface="DM Sans Bold"/>
              </a:rPr>
              <a:t>Ideal for compressor staging</a:t>
            </a:r>
            <a:endParaRPr lang="en-US" sz="1400" dirty="0">
              <a:solidFill>
                <a:schemeClr val="bg1"/>
              </a:solidFill>
              <a:ea typeface="DM Sans Bold"/>
              <a:cs typeface="DM Sans Bold"/>
            </a:endParaRPr>
          </a:p>
          <a:p>
            <a:pPr marL="285750" lvl="0" indent="-285750" algn="l">
              <a:spcBef>
                <a:spcPct val="0"/>
              </a:spcBef>
              <a:buFont typeface="Wingdings" pitchFamily="2" charset="2"/>
              <a:buChar char="ü"/>
            </a:pPr>
            <a:r>
              <a:rPr lang="en-US" sz="1400" dirty="0">
                <a:solidFill>
                  <a:schemeClr val="bg1"/>
                </a:solidFill>
                <a:ea typeface="DM Sans Bold"/>
                <a:cs typeface="DM Sans Bold"/>
                <a:sym typeface="DM Sans Bold"/>
              </a:rPr>
              <a:t>Simple 2-wire hookup</a:t>
            </a:r>
            <a:endParaRPr lang="en-US" sz="1400" b="1" dirty="0">
              <a:solidFill>
                <a:schemeClr val="bg1"/>
              </a:solidFill>
              <a:ea typeface="DM Sans Bold"/>
              <a:cs typeface="DM Sans Bold"/>
              <a:sym typeface="DM Sans Bold"/>
            </a:endParaRPr>
          </a:p>
          <a:p>
            <a:pPr marL="0" lvl="0" indent="0" algn="l">
              <a:spcBef>
                <a:spcPct val="0"/>
              </a:spcBef>
            </a:pPr>
            <a:r>
              <a:rPr lang="en-US" sz="1600" b="1" dirty="0">
                <a:solidFill>
                  <a:srgbClr val="3CA1D5"/>
                </a:solidFill>
                <a:ea typeface="DM Sans Bold"/>
                <a:cs typeface="DM Sans Bold"/>
                <a:sym typeface="DM Sans Bold"/>
              </a:rPr>
              <a:t>SPECIFICATIONS:</a:t>
            </a:r>
            <a:endParaRPr lang="en-US" sz="1600" b="1" dirty="0">
              <a:solidFill>
                <a:srgbClr val="3CA1D5"/>
              </a:solidFill>
              <a:ea typeface="DM Sans Bold"/>
              <a:cs typeface="DM Sans Bold"/>
            </a:endParaRPr>
          </a:p>
          <a:p>
            <a:pPr marL="285750" lvl="0" indent="-285750" algn="l">
              <a:spcBef>
                <a:spcPct val="0"/>
              </a:spcBef>
              <a:buFont typeface="Wingdings" pitchFamily="2" charset="2"/>
              <a:buChar char="ü"/>
            </a:pPr>
            <a:r>
              <a:rPr lang="en-US" sz="1400" dirty="0">
                <a:solidFill>
                  <a:schemeClr val="bg1"/>
                </a:solidFill>
                <a:ea typeface="DM Sans Bold"/>
                <a:cs typeface="DM Sans Bold"/>
                <a:sym typeface="DM Sans Bold"/>
              </a:rPr>
              <a:t>Voltage:</a:t>
            </a:r>
            <a:r>
              <a:rPr lang="en-US" sz="1400" b="1" dirty="0">
                <a:solidFill>
                  <a:schemeClr val="bg1"/>
                </a:solidFill>
                <a:ea typeface="DM Sans Bold"/>
                <a:cs typeface="DM Sans Bold"/>
                <a:sym typeface="DM Sans Bold"/>
              </a:rPr>
              <a:t> </a:t>
            </a:r>
            <a:r>
              <a:rPr lang="en-US" sz="1400" dirty="0">
                <a:solidFill>
                  <a:schemeClr val="bg1"/>
                </a:solidFill>
                <a:ea typeface="DM Sans Bold"/>
                <a:cs typeface="DM Sans Bold"/>
                <a:sym typeface="DM Sans Bold"/>
              </a:rPr>
              <a:t>18-240 VAC, </a:t>
            </a:r>
            <a:endParaRPr lang="en-US" sz="1400" dirty="0">
              <a:solidFill>
                <a:schemeClr val="bg1"/>
              </a:solidFill>
              <a:ea typeface="DM Sans Bold"/>
              <a:cs typeface="DM Sans Bold"/>
            </a:endParaRPr>
          </a:p>
          <a:p>
            <a:pPr marL="285750" indent="-285750">
              <a:spcBef>
                <a:spcPct val="0"/>
              </a:spcBef>
              <a:buFont typeface="Wingdings" pitchFamily="2" charset="2"/>
              <a:buChar char="ü"/>
            </a:pPr>
            <a:r>
              <a:rPr lang="en-US" sz="1400" dirty="0">
                <a:solidFill>
                  <a:schemeClr val="bg1"/>
                </a:solidFill>
                <a:ea typeface="DM Sans Bold"/>
                <a:cs typeface="DM Sans Bold"/>
                <a:sym typeface="DM Sans Bold"/>
              </a:rPr>
              <a:t>Output: Solid State:1.5 amps, 40 mA holding current</a:t>
            </a:r>
            <a:endParaRPr lang="en-US" sz="1400" dirty="0">
              <a:solidFill>
                <a:schemeClr val="bg1"/>
              </a:solidFill>
              <a:ea typeface="DM Sans Bold"/>
              <a:cs typeface="DM Sans Bold"/>
            </a:endParaRPr>
          </a:p>
          <a:p>
            <a:pPr marL="285750" lvl="0" indent="-285750" algn="l">
              <a:spcBef>
                <a:spcPct val="0"/>
              </a:spcBef>
              <a:buFont typeface="Wingdings" pitchFamily="2" charset="2"/>
              <a:buChar char="ü"/>
            </a:pPr>
            <a:r>
              <a:rPr lang="en-US" sz="1400" dirty="0">
                <a:solidFill>
                  <a:schemeClr val="bg1"/>
                </a:solidFill>
                <a:ea typeface="DM Sans Bold"/>
                <a:cs typeface="DM Sans Bold"/>
                <a:sym typeface="DM Sans Bold"/>
              </a:rPr>
              <a:t>Adjustable delay: .03-10 minutes (1.8-600 seconds)</a:t>
            </a:r>
            <a:endParaRPr lang="en-US" sz="1400" dirty="0">
              <a:solidFill>
                <a:schemeClr val="bg1"/>
              </a:solidFill>
              <a:ea typeface="DM Sans Bold"/>
              <a:cs typeface="DM Sans Bold"/>
            </a:endParaRPr>
          </a:p>
          <a:p>
            <a:pPr marL="285750" lvl="0" indent="-285750" algn="l">
              <a:spcBef>
                <a:spcPct val="0"/>
              </a:spcBef>
              <a:buFont typeface="Wingdings" pitchFamily="2" charset="2"/>
              <a:buChar char="§"/>
            </a:pPr>
            <a:endParaRPr lang="en-US" sz="1400" b="1" dirty="0">
              <a:solidFill>
                <a:schemeClr val="bg1"/>
              </a:solidFill>
              <a:ea typeface="DM Sans Bold"/>
              <a:cs typeface="DM Sans Bold"/>
              <a:sym typeface="DM Sans Bold"/>
            </a:endParaRPr>
          </a:p>
        </p:txBody>
      </p:sp>
      <p:grpSp>
        <p:nvGrpSpPr>
          <p:cNvPr id="3" name="Group 2">
            <a:extLst>
              <a:ext uri="{FF2B5EF4-FFF2-40B4-BE49-F238E27FC236}">
                <a16:creationId xmlns:a16="http://schemas.microsoft.com/office/drawing/2014/main" id="{9A3C8155-A9ED-9E29-68B7-D0052BEBFEEC}"/>
              </a:ext>
            </a:extLst>
          </p:cNvPr>
          <p:cNvGrpSpPr/>
          <p:nvPr/>
        </p:nvGrpSpPr>
        <p:grpSpPr>
          <a:xfrm>
            <a:off x="10987618" y="59026"/>
            <a:ext cx="1074383" cy="746856"/>
            <a:chOff x="10987618" y="59026"/>
            <a:chExt cx="1074383" cy="746856"/>
          </a:xfrm>
        </p:grpSpPr>
        <p:sp>
          <p:nvSpPr>
            <p:cNvPr id="51" name="Rectangle 50">
              <a:extLst>
                <a:ext uri="{FF2B5EF4-FFF2-40B4-BE49-F238E27FC236}">
                  <a16:creationId xmlns:a16="http://schemas.microsoft.com/office/drawing/2014/main" id="{62A54771-66EA-C299-2AB4-B510A7A680A8}"/>
                </a:ext>
              </a:extLst>
            </p:cNvPr>
            <p:cNvSpPr/>
            <p:nvPr/>
          </p:nvSpPr>
          <p:spPr>
            <a:xfrm>
              <a:off x="10987618" y="59026"/>
              <a:ext cx="1074383" cy="7468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flag with black and blue stripes&#10;&#10;Description automatically generated">
              <a:extLst>
                <a:ext uri="{FF2B5EF4-FFF2-40B4-BE49-F238E27FC236}">
                  <a16:creationId xmlns:a16="http://schemas.microsoft.com/office/drawing/2014/main" id="{3C26B6E6-CB6C-32E0-A246-0784148FBCF6}"/>
                </a:ext>
              </a:extLst>
            </p:cNvPr>
            <p:cNvPicPr>
              <a:picLocks noChangeAspect="1"/>
            </p:cNvPicPr>
            <p:nvPr/>
          </p:nvPicPr>
          <p:blipFill>
            <a:blip r:embed="rId6"/>
            <a:stretch>
              <a:fillRect/>
            </a:stretch>
          </p:blipFill>
          <p:spPr>
            <a:xfrm>
              <a:off x="11028816" y="113925"/>
              <a:ext cx="988032" cy="687578"/>
            </a:xfrm>
            <a:prstGeom prst="rect">
              <a:avLst/>
            </a:prstGeom>
            <a:ln>
              <a:noFill/>
            </a:ln>
          </p:spPr>
        </p:pic>
      </p:grpSp>
      <p:pic>
        <p:nvPicPr>
          <p:cNvPr id="55" name="Picture 54" descr="A blue and black logo&#10;&#10;Description automatically generated">
            <a:extLst>
              <a:ext uri="{FF2B5EF4-FFF2-40B4-BE49-F238E27FC236}">
                <a16:creationId xmlns:a16="http://schemas.microsoft.com/office/drawing/2014/main" id="{089D36F2-150E-53A4-C7F4-48314755B8F6}"/>
              </a:ext>
            </a:extLst>
          </p:cNvPr>
          <p:cNvPicPr>
            <a:picLocks noChangeAspect="1"/>
          </p:cNvPicPr>
          <p:nvPr/>
        </p:nvPicPr>
        <p:blipFill>
          <a:blip r:embed="rId7"/>
          <a:stretch>
            <a:fillRect/>
          </a:stretch>
        </p:blipFill>
        <p:spPr>
          <a:xfrm>
            <a:off x="458160" y="124772"/>
            <a:ext cx="1946229" cy="613281"/>
          </a:xfrm>
          <a:prstGeom prst="rect">
            <a:avLst/>
          </a:prstGeom>
        </p:spPr>
      </p:pic>
      <p:sp>
        <p:nvSpPr>
          <p:cNvPr id="10" name="TextBox 9">
            <a:extLst>
              <a:ext uri="{FF2B5EF4-FFF2-40B4-BE49-F238E27FC236}">
                <a16:creationId xmlns:a16="http://schemas.microsoft.com/office/drawing/2014/main" id="{DC456CFB-C95A-265A-C207-72E30A5AEE82}"/>
              </a:ext>
            </a:extLst>
          </p:cNvPr>
          <p:cNvSpPr txBox="1"/>
          <p:nvPr/>
        </p:nvSpPr>
        <p:spPr>
          <a:xfrm>
            <a:off x="460101" y="1453954"/>
            <a:ext cx="5867456" cy="5078313"/>
          </a:xfrm>
          <a:prstGeom prst="rect">
            <a:avLst/>
          </a:prstGeom>
          <a:noFill/>
        </p:spPr>
        <p:txBody>
          <a:bodyPr wrap="square" lIns="91440" tIns="45720" rIns="91440" bIns="45720" rtlCol="0" anchor="t">
            <a:spAutoFit/>
          </a:bodyPr>
          <a:lstStyle/>
          <a:p>
            <a:r>
              <a:rPr lang="en-US" b="1" dirty="0">
                <a:ea typeface="DM Sans"/>
                <a:cs typeface="DM Sans"/>
                <a:sym typeface="DM Sans"/>
              </a:rPr>
              <a:t>Why we need Time Delays and their applications?</a:t>
            </a:r>
          </a:p>
          <a:p>
            <a:pPr marL="285750" indent="-285750">
              <a:buFont typeface="Arial" panose="020B0604020202020204" pitchFamily="34" charset="0"/>
              <a:buChar char="•"/>
            </a:pPr>
            <a:r>
              <a:rPr lang="en-US" sz="1400" dirty="0">
                <a:ea typeface="DM Sans"/>
                <a:cs typeface="DM Sans"/>
                <a:sym typeface="DM Sans"/>
              </a:rPr>
              <a:t>Used in many applications where the power to a device needs to be delayed for a given period</a:t>
            </a:r>
            <a:endParaRPr lang="en-US" sz="1400" dirty="0">
              <a:ea typeface="DM Sans"/>
              <a:cs typeface="DM Sans"/>
            </a:endParaRPr>
          </a:p>
          <a:p>
            <a:pPr marL="285750" indent="-285750">
              <a:buFont typeface="Arial" panose="020B0604020202020204" pitchFamily="34" charset="0"/>
              <a:buChar char="•"/>
            </a:pPr>
            <a:r>
              <a:rPr lang="en-US" sz="1400" dirty="0">
                <a:ea typeface="DM Sans"/>
                <a:cs typeface="DM Sans"/>
                <a:sym typeface="DM Sans"/>
              </a:rPr>
              <a:t>The  HVAC industry for example requires the need to run multiple AC units on a single power source which could create an overload  condition.</a:t>
            </a:r>
            <a:endParaRPr lang="en-US" sz="1400" dirty="0">
              <a:ea typeface="DM Sans"/>
              <a:cs typeface="DM Sans"/>
            </a:endParaRPr>
          </a:p>
          <a:p>
            <a:pPr marL="285750" indent="-285750">
              <a:buFont typeface="Arial" panose="020B0604020202020204" pitchFamily="34" charset="0"/>
              <a:buChar char="•"/>
            </a:pPr>
            <a:r>
              <a:rPr lang="en-US" sz="1400" dirty="0">
                <a:ea typeface="DM Sans"/>
                <a:cs typeface="DM Sans"/>
                <a:sym typeface="DM Sans"/>
              </a:rPr>
              <a:t>ICM controls has the solution with our Delay On Make timers which allows you to stagger start multiple  loads like a compressor! </a:t>
            </a:r>
            <a:endParaRPr lang="en-US" sz="1400" dirty="0">
              <a:ea typeface="DM Sans"/>
              <a:cs typeface="DM Sans"/>
            </a:endParaRPr>
          </a:p>
          <a:p>
            <a:endParaRPr lang="en-US" sz="1400" dirty="0">
              <a:ea typeface="DM Sans"/>
              <a:cs typeface="DM Sans"/>
              <a:sym typeface="DM Sans"/>
            </a:endParaRPr>
          </a:p>
          <a:p>
            <a:r>
              <a:rPr lang="en-US" b="1" dirty="0">
                <a:ea typeface="DM Sans"/>
                <a:cs typeface="DM Sans"/>
                <a:sym typeface="DM Sans"/>
              </a:rPr>
              <a:t>The value of ICM controls Delay On Make  Timers</a:t>
            </a:r>
            <a:endParaRPr lang="en-US" b="1" dirty="0">
              <a:ea typeface="DM Sans"/>
              <a:cs typeface="DM Sans"/>
            </a:endParaRPr>
          </a:p>
          <a:p>
            <a:pPr marL="285750" indent="-285750">
              <a:buFont typeface="Arial" panose="020B0604020202020204" pitchFamily="34" charset="0"/>
              <a:buChar char="•"/>
            </a:pPr>
            <a:r>
              <a:rPr lang="en-US" sz="1400" dirty="0"/>
              <a:t>High quality circuit board construction and solid-state design means no mechanical relay thus increasing reliability</a:t>
            </a:r>
          </a:p>
          <a:p>
            <a:pPr marL="285750" indent="-285750">
              <a:buFont typeface="Arial" panose="020B0604020202020204" pitchFamily="34" charset="0"/>
              <a:buChar char="•"/>
            </a:pPr>
            <a:r>
              <a:rPr lang="en-US" sz="1400" dirty="0"/>
              <a:t>Ultra low-cost alternative to more expensive devices</a:t>
            </a:r>
          </a:p>
          <a:p>
            <a:pPr marL="285750" indent="-285750">
              <a:buFont typeface="Arial" panose="020B0604020202020204" pitchFamily="34" charset="0"/>
              <a:buChar char="•"/>
            </a:pPr>
            <a:r>
              <a:rPr lang="en-US" sz="1400" dirty="0"/>
              <a:t>Two wire  design for ease of installation and wide application range</a:t>
            </a:r>
          </a:p>
          <a:p>
            <a:pPr marL="285750" indent="-285750">
              <a:buFont typeface="Arial" panose="020B0604020202020204" pitchFamily="34" charset="0"/>
              <a:buChar char="•"/>
            </a:pPr>
            <a:r>
              <a:rPr lang="en-US" sz="1400" dirty="0"/>
              <a:t>Universal voltage range makes it an all-In-one solution</a:t>
            </a:r>
          </a:p>
          <a:p>
            <a:endParaRPr lang="en-US" sz="1400" dirty="0"/>
          </a:p>
          <a:p>
            <a:r>
              <a:rPr lang="en-US" b="1" dirty="0"/>
              <a:t> Operation</a:t>
            </a:r>
          </a:p>
          <a:p>
            <a:pPr marL="285750" indent="-285750">
              <a:buFont typeface="Arial" panose="020B0604020202020204" pitchFamily="34" charset="0"/>
              <a:buChar char="•"/>
            </a:pPr>
            <a:r>
              <a:rPr lang="en-US" sz="1400" dirty="0"/>
              <a:t>The ICM102 will delay the load from turning on based on the ICM102 dial setting </a:t>
            </a:r>
          </a:p>
          <a:p>
            <a:pPr marL="285750" indent="-285750">
              <a:buFont typeface="Arial" panose="020B0604020202020204" pitchFamily="34" charset="0"/>
              <a:buChar char="•"/>
            </a:pPr>
            <a:r>
              <a:rPr lang="en-US" sz="1400" dirty="0"/>
              <a:t>Setting the delay different for each load allows you to stagger start multiple loads preventing the potential overload condition </a:t>
            </a:r>
          </a:p>
          <a:p>
            <a:endParaRPr lang="en-US" dirty="0"/>
          </a:p>
        </p:txBody>
      </p:sp>
      <p:pic>
        <p:nvPicPr>
          <p:cNvPr id="12" name="Picture 11">
            <a:extLst>
              <a:ext uri="{FF2B5EF4-FFF2-40B4-BE49-F238E27FC236}">
                <a16:creationId xmlns:a16="http://schemas.microsoft.com/office/drawing/2014/main" id="{5F61D9D7-CFDD-C2A1-27DE-511B97EA9663}"/>
              </a:ext>
            </a:extLst>
          </p:cNvPr>
          <p:cNvPicPr>
            <a:picLocks noChangeAspect="1"/>
          </p:cNvPicPr>
          <p:nvPr/>
        </p:nvPicPr>
        <p:blipFill>
          <a:blip r:embed="rId8"/>
          <a:stretch>
            <a:fillRect/>
          </a:stretch>
        </p:blipFill>
        <p:spPr>
          <a:xfrm>
            <a:off x="7511920" y="4894081"/>
            <a:ext cx="3757176" cy="1477910"/>
          </a:xfrm>
          <a:prstGeom prst="rect">
            <a:avLst/>
          </a:prstGeom>
        </p:spPr>
      </p:pic>
      <p:sp>
        <p:nvSpPr>
          <p:cNvPr id="5" name="TextBox 4">
            <a:extLst>
              <a:ext uri="{FF2B5EF4-FFF2-40B4-BE49-F238E27FC236}">
                <a16:creationId xmlns:a16="http://schemas.microsoft.com/office/drawing/2014/main" id="{28685163-6ED0-7E1E-60BC-B4D57163C258}"/>
              </a:ext>
            </a:extLst>
          </p:cNvPr>
          <p:cNvSpPr txBox="1"/>
          <p:nvPr/>
        </p:nvSpPr>
        <p:spPr>
          <a:xfrm>
            <a:off x="8463930" y="4613896"/>
            <a:ext cx="1853156" cy="369332"/>
          </a:xfrm>
          <a:prstGeom prst="rect">
            <a:avLst/>
          </a:prstGeom>
          <a:noFill/>
        </p:spPr>
        <p:txBody>
          <a:bodyPr wrap="square" rtlCol="0">
            <a:spAutoFit/>
          </a:bodyPr>
          <a:lstStyle/>
          <a:p>
            <a:r>
              <a:rPr lang="en-US" b="1"/>
              <a:t>Timing Diagram</a:t>
            </a:r>
          </a:p>
        </p:txBody>
      </p:sp>
      <p:pic>
        <p:nvPicPr>
          <p:cNvPr id="4" name="Picture 3" descr="A black square electronic device with a red button&#10;&#10;AI-generated content may be incorrect.">
            <a:extLst>
              <a:ext uri="{FF2B5EF4-FFF2-40B4-BE49-F238E27FC236}">
                <a16:creationId xmlns:a16="http://schemas.microsoft.com/office/drawing/2014/main" id="{F0D9C98D-0846-3547-C454-5E80E38E787B}"/>
              </a:ext>
            </a:extLst>
          </p:cNvPr>
          <p:cNvPicPr>
            <a:picLocks noChangeAspect="1"/>
          </p:cNvPicPr>
          <p:nvPr/>
        </p:nvPicPr>
        <p:blipFill>
          <a:blip r:embed="rId9"/>
          <a:stretch>
            <a:fillRect/>
          </a:stretch>
        </p:blipFill>
        <p:spPr>
          <a:xfrm>
            <a:off x="6076464" y="2637940"/>
            <a:ext cx="1436880" cy="1431662"/>
          </a:xfrm>
          <a:prstGeom prst="rect">
            <a:avLst/>
          </a:prstGeom>
        </p:spPr>
      </p:pic>
    </p:spTree>
    <p:extLst>
      <p:ext uri="{BB962C8B-B14F-4D97-AF65-F5344CB8AC3E}">
        <p14:creationId xmlns:p14="http://schemas.microsoft.com/office/powerpoint/2010/main" val="254380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661E3-CBC9-3B96-3F4A-6F61C86F4F6F}"/>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2455A63E-0403-4512-8541-66F9AB66670D}"/>
              </a:ext>
            </a:extLst>
          </p:cNvPr>
          <p:cNvSpPr/>
          <p:nvPr/>
        </p:nvSpPr>
        <p:spPr>
          <a:xfrm rot="10800000">
            <a:off x="7667137" y="-4384"/>
            <a:ext cx="4515409" cy="5498829"/>
          </a:xfrm>
          <a:prstGeom prst="rect">
            <a:avLst/>
          </a:prstGeom>
          <a:solidFill>
            <a:srgbClr val="2D37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E4FE5F48-7E06-2F7B-FCDF-AF054B7C80BB}"/>
              </a:ext>
            </a:extLst>
          </p:cNvPr>
          <p:cNvPicPr>
            <a:picLocks noChangeAspect="1"/>
          </p:cNvPicPr>
          <p:nvPr/>
        </p:nvPicPr>
        <p:blipFill>
          <a:blip r:embed="rId3"/>
          <a:stretch>
            <a:fillRect/>
          </a:stretch>
        </p:blipFill>
        <p:spPr>
          <a:xfrm>
            <a:off x="5163534" y="1525123"/>
            <a:ext cx="1941977" cy="1690280"/>
          </a:xfrm>
          <a:prstGeom prst="rect">
            <a:avLst/>
          </a:prstGeom>
        </p:spPr>
      </p:pic>
      <p:pic>
        <p:nvPicPr>
          <p:cNvPr id="31" name="Picture 30">
            <a:extLst>
              <a:ext uri="{FF2B5EF4-FFF2-40B4-BE49-F238E27FC236}">
                <a16:creationId xmlns:a16="http://schemas.microsoft.com/office/drawing/2014/main" id="{D6B27164-974A-D8E3-DF87-E8BA8B732DC1}"/>
              </a:ext>
            </a:extLst>
          </p:cNvPr>
          <p:cNvPicPr>
            <a:picLocks noChangeAspect="1"/>
          </p:cNvPicPr>
          <p:nvPr/>
        </p:nvPicPr>
        <p:blipFill>
          <a:blip r:embed="rId4">
            <a:alphaModFix amt="54000"/>
          </a:blip>
          <a:srcRect l="8792" r="758"/>
          <a:stretch/>
        </p:blipFill>
        <p:spPr>
          <a:xfrm rot="5400000">
            <a:off x="3358770" y="-3372797"/>
            <a:ext cx="946304" cy="7663843"/>
          </a:xfrm>
          <a:prstGeom prst="rect">
            <a:avLst/>
          </a:prstGeom>
        </p:spPr>
      </p:pic>
      <p:sp>
        <p:nvSpPr>
          <p:cNvPr id="13" name="Title 1">
            <a:extLst>
              <a:ext uri="{FF2B5EF4-FFF2-40B4-BE49-F238E27FC236}">
                <a16:creationId xmlns:a16="http://schemas.microsoft.com/office/drawing/2014/main" id="{D909326C-9E96-AE65-8E5E-6767EF4C3E17}"/>
              </a:ext>
            </a:extLst>
          </p:cNvPr>
          <p:cNvSpPr txBox="1">
            <a:spLocks/>
          </p:cNvSpPr>
          <p:nvPr/>
        </p:nvSpPr>
        <p:spPr>
          <a:xfrm>
            <a:off x="345842" y="1199596"/>
            <a:ext cx="8421666" cy="5774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D3750"/>
                </a:solidFill>
                <a:latin typeface="Aptos ExtraBold"/>
              </a:rPr>
              <a:t>ICM102, ICM102F</a:t>
            </a:r>
          </a:p>
          <a:p>
            <a:r>
              <a:rPr lang="en-US" sz="2400" b="1" dirty="0">
                <a:solidFill>
                  <a:srgbClr val="2D3750"/>
                </a:solidFill>
                <a:latin typeface="Aptos ExtraBold"/>
              </a:rPr>
              <a:t>Delay on Make Timer (ICM102)</a:t>
            </a:r>
          </a:p>
          <a:p>
            <a:r>
              <a:rPr lang="en-US" sz="2400" b="1" dirty="0">
                <a:solidFill>
                  <a:srgbClr val="2D3750"/>
                </a:solidFill>
                <a:latin typeface="Aptos ExtraBold"/>
              </a:rPr>
              <a:t>With 6” Wire Leads (ICM102F)</a:t>
            </a:r>
            <a:endParaRPr lang="en-US" sz="3200" b="1" dirty="0">
              <a:solidFill>
                <a:srgbClr val="2D3750"/>
              </a:solidFill>
              <a:latin typeface="Aptos ExtraBold"/>
            </a:endParaRPr>
          </a:p>
        </p:txBody>
      </p:sp>
      <p:pic>
        <p:nvPicPr>
          <p:cNvPr id="23" name="Picture 22" descr="A white and blue tool&#10;&#10;Description automatically generated">
            <a:extLst>
              <a:ext uri="{FF2B5EF4-FFF2-40B4-BE49-F238E27FC236}">
                <a16:creationId xmlns:a16="http://schemas.microsoft.com/office/drawing/2014/main" id="{F3026466-5F46-5713-AE45-13B25D6C6292}"/>
              </a:ext>
            </a:extLst>
          </p:cNvPr>
          <p:cNvPicPr>
            <a:picLocks noChangeAspect="1"/>
          </p:cNvPicPr>
          <p:nvPr/>
        </p:nvPicPr>
        <p:blipFill>
          <a:blip r:embed="rId5"/>
          <a:srcRect l="9420" t="46422" r="9087" b="47098"/>
          <a:stretch/>
        </p:blipFill>
        <p:spPr>
          <a:xfrm>
            <a:off x="-2" y="6272365"/>
            <a:ext cx="12192002" cy="746856"/>
          </a:xfrm>
          <a:prstGeom prst="rect">
            <a:avLst/>
          </a:prstGeom>
        </p:spPr>
      </p:pic>
      <p:grpSp>
        <p:nvGrpSpPr>
          <p:cNvPr id="2" name="Group 1">
            <a:extLst>
              <a:ext uri="{FF2B5EF4-FFF2-40B4-BE49-F238E27FC236}">
                <a16:creationId xmlns:a16="http://schemas.microsoft.com/office/drawing/2014/main" id="{45A8D867-E84A-6BAB-5192-E6BE67F87372}"/>
              </a:ext>
            </a:extLst>
          </p:cNvPr>
          <p:cNvGrpSpPr/>
          <p:nvPr/>
        </p:nvGrpSpPr>
        <p:grpSpPr>
          <a:xfrm>
            <a:off x="3433865" y="6504921"/>
            <a:ext cx="8472791" cy="389999"/>
            <a:chOff x="3433865" y="6391059"/>
            <a:chExt cx="8472791" cy="389999"/>
          </a:xfrm>
        </p:grpSpPr>
        <p:sp>
          <p:nvSpPr>
            <p:cNvPr id="24" name="TextBox 23">
              <a:extLst>
                <a:ext uri="{FF2B5EF4-FFF2-40B4-BE49-F238E27FC236}">
                  <a16:creationId xmlns:a16="http://schemas.microsoft.com/office/drawing/2014/main" id="{3801EFF6-4367-1D7B-33DC-360CD6621B2D}"/>
                </a:ext>
              </a:extLst>
            </p:cNvPr>
            <p:cNvSpPr txBox="1"/>
            <p:nvPr/>
          </p:nvSpPr>
          <p:spPr>
            <a:xfrm>
              <a:off x="3433865" y="6401107"/>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APPLIANCE</a:t>
              </a:r>
            </a:p>
          </p:txBody>
        </p:sp>
        <p:sp>
          <p:nvSpPr>
            <p:cNvPr id="25" name="TextBox 24">
              <a:extLst>
                <a:ext uri="{FF2B5EF4-FFF2-40B4-BE49-F238E27FC236}">
                  <a16:creationId xmlns:a16="http://schemas.microsoft.com/office/drawing/2014/main" id="{639B4F56-628D-DDF3-98C5-7EB9AD63C77D}"/>
                </a:ext>
              </a:extLst>
            </p:cNvPr>
            <p:cNvSpPr txBox="1"/>
            <p:nvPr/>
          </p:nvSpPr>
          <p:spPr>
            <a:xfrm>
              <a:off x="5095834" y="6401107"/>
              <a:ext cx="1587069" cy="369332"/>
            </a:xfrm>
            <a:prstGeom prst="rect">
              <a:avLst/>
            </a:prstGeom>
            <a:noFill/>
          </p:spPr>
          <p:txBody>
            <a:bodyPr wrap="square" rtlCol="0">
              <a:spAutoFit/>
            </a:bodyPr>
            <a:lstStyle/>
            <a:p>
              <a:r>
                <a:rPr lang="en-US" i="1">
                  <a:solidFill>
                    <a:srgbClr val="3CA1D5"/>
                  </a:solidFill>
                  <a:latin typeface="Aptos" panose="020B0004020202020204" pitchFamily="34" charset="0"/>
                </a:rPr>
                <a:t>ELECTRICAL</a:t>
              </a:r>
            </a:p>
          </p:txBody>
        </p:sp>
        <p:sp>
          <p:nvSpPr>
            <p:cNvPr id="26" name="TextBox 25">
              <a:extLst>
                <a:ext uri="{FF2B5EF4-FFF2-40B4-BE49-F238E27FC236}">
                  <a16:creationId xmlns:a16="http://schemas.microsoft.com/office/drawing/2014/main" id="{3FCDB579-3C90-CA7F-CE35-B4BDFB9AD8BF}"/>
                </a:ext>
              </a:extLst>
            </p:cNvPr>
            <p:cNvSpPr txBox="1"/>
            <p:nvPr/>
          </p:nvSpPr>
          <p:spPr>
            <a:xfrm>
              <a:off x="6916368" y="6396083"/>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HVAC/R</a:t>
              </a:r>
            </a:p>
          </p:txBody>
        </p:sp>
        <p:sp>
          <p:nvSpPr>
            <p:cNvPr id="27" name="TextBox 26">
              <a:extLst>
                <a:ext uri="{FF2B5EF4-FFF2-40B4-BE49-F238E27FC236}">
                  <a16:creationId xmlns:a16="http://schemas.microsoft.com/office/drawing/2014/main" id="{2EE75D3A-E918-7A32-BDD6-9F2FF61A79FF}"/>
                </a:ext>
              </a:extLst>
            </p:cNvPr>
            <p:cNvSpPr txBox="1"/>
            <p:nvPr/>
          </p:nvSpPr>
          <p:spPr>
            <a:xfrm>
              <a:off x="8305903" y="6391060"/>
              <a:ext cx="1420237" cy="379379"/>
            </a:xfrm>
            <a:prstGeom prst="rect">
              <a:avLst/>
            </a:prstGeom>
            <a:noFill/>
          </p:spPr>
          <p:txBody>
            <a:bodyPr wrap="square" rtlCol="0">
              <a:spAutoFit/>
            </a:bodyPr>
            <a:lstStyle/>
            <a:p>
              <a:r>
                <a:rPr lang="en-US" i="1">
                  <a:solidFill>
                    <a:srgbClr val="2D3750"/>
                  </a:solidFill>
                  <a:latin typeface="Aptos" panose="020B0004020202020204" pitchFamily="34" charset="0"/>
                </a:rPr>
                <a:t>MARINE</a:t>
              </a:r>
            </a:p>
          </p:txBody>
        </p:sp>
        <p:sp>
          <p:nvSpPr>
            <p:cNvPr id="28" name="TextBox 27">
              <a:extLst>
                <a:ext uri="{FF2B5EF4-FFF2-40B4-BE49-F238E27FC236}">
                  <a16:creationId xmlns:a16="http://schemas.microsoft.com/office/drawing/2014/main" id="{4616658B-47AB-F46C-4926-96245B068C35}"/>
                </a:ext>
              </a:extLst>
            </p:cNvPr>
            <p:cNvSpPr txBox="1"/>
            <p:nvPr/>
          </p:nvSpPr>
          <p:spPr>
            <a:xfrm>
              <a:off x="9656012" y="6391059"/>
              <a:ext cx="1613084" cy="369332"/>
            </a:xfrm>
            <a:prstGeom prst="rect">
              <a:avLst/>
            </a:prstGeom>
            <a:noFill/>
          </p:spPr>
          <p:txBody>
            <a:bodyPr wrap="square" rtlCol="0">
              <a:spAutoFit/>
            </a:bodyPr>
            <a:lstStyle/>
            <a:p>
              <a:r>
                <a:rPr lang="en-US" i="1">
                  <a:solidFill>
                    <a:srgbClr val="3CA1D5"/>
                  </a:solidFill>
                  <a:latin typeface="Aptos" panose="020B0004020202020204" pitchFamily="34" charset="0"/>
                </a:rPr>
                <a:t>POOL &amp; SPA</a:t>
              </a:r>
            </a:p>
          </p:txBody>
        </p:sp>
        <p:sp>
          <p:nvSpPr>
            <p:cNvPr id="29" name="TextBox 28">
              <a:extLst>
                <a:ext uri="{FF2B5EF4-FFF2-40B4-BE49-F238E27FC236}">
                  <a16:creationId xmlns:a16="http://schemas.microsoft.com/office/drawing/2014/main" id="{F83A46DF-DFED-02C1-E205-0C2CF51574E6}"/>
                </a:ext>
              </a:extLst>
            </p:cNvPr>
            <p:cNvSpPr txBox="1"/>
            <p:nvPr/>
          </p:nvSpPr>
          <p:spPr>
            <a:xfrm>
              <a:off x="11373100" y="6401679"/>
              <a:ext cx="533556" cy="379379"/>
            </a:xfrm>
            <a:prstGeom prst="rect">
              <a:avLst/>
            </a:prstGeom>
            <a:noFill/>
          </p:spPr>
          <p:txBody>
            <a:bodyPr wrap="square" rtlCol="0">
              <a:spAutoFit/>
            </a:bodyPr>
            <a:lstStyle/>
            <a:p>
              <a:r>
                <a:rPr lang="en-US" i="1">
                  <a:solidFill>
                    <a:srgbClr val="2D3750"/>
                  </a:solidFill>
                  <a:latin typeface="Aptos" panose="020B0004020202020204" pitchFamily="34" charset="0"/>
                </a:rPr>
                <a:t>RV</a:t>
              </a:r>
            </a:p>
          </p:txBody>
        </p:sp>
      </p:grpSp>
      <p:sp>
        <p:nvSpPr>
          <p:cNvPr id="47" name="TextBox 12">
            <a:extLst>
              <a:ext uri="{FF2B5EF4-FFF2-40B4-BE49-F238E27FC236}">
                <a16:creationId xmlns:a16="http://schemas.microsoft.com/office/drawing/2014/main" id="{A6A18BC1-B917-D070-9ADE-3310D24CA1A1}"/>
              </a:ext>
            </a:extLst>
          </p:cNvPr>
          <p:cNvSpPr txBox="1"/>
          <p:nvPr/>
        </p:nvSpPr>
        <p:spPr>
          <a:xfrm>
            <a:off x="7932032" y="2444892"/>
            <a:ext cx="3763387" cy="3049553"/>
          </a:xfrm>
          <a:prstGeom prst="rect">
            <a:avLst/>
          </a:prstGeom>
        </p:spPr>
        <p:txBody>
          <a:bodyPr wrap="square" lIns="0" tIns="0" rIns="0" bIns="0" rtlCol="0" anchor="t">
            <a:spAutoFit/>
          </a:bodyPr>
          <a:lstStyle/>
          <a:p>
            <a:pPr marL="0" lvl="0" indent="0" algn="l">
              <a:lnSpc>
                <a:spcPts val="5347"/>
              </a:lnSpc>
              <a:spcBef>
                <a:spcPct val="0"/>
              </a:spcBef>
            </a:pPr>
            <a:r>
              <a:rPr lang="en-US" sz="1600" b="1" dirty="0">
                <a:solidFill>
                  <a:srgbClr val="3CA1D5"/>
                </a:solidFill>
                <a:ea typeface="DM Sans Bold"/>
                <a:cs typeface="DM Sans Bold"/>
                <a:sym typeface="DM Sans Bold"/>
              </a:rPr>
              <a:t>REPLACES:</a:t>
            </a:r>
          </a:p>
          <a:p>
            <a:pPr lvl="0" algn="l">
              <a:spcBef>
                <a:spcPct val="0"/>
              </a:spcBef>
            </a:pPr>
            <a:r>
              <a:rPr lang="en-US" sz="1400" b="1" dirty="0">
                <a:solidFill>
                  <a:schemeClr val="bg1"/>
                </a:solidFill>
                <a:ea typeface="DM Sans Bold"/>
                <a:cs typeface="DM Sans Bold"/>
                <a:sym typeface="DM Sans Bold"/>
              </a:rPr>
              <a:t>ICM102</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A-1: </a:t>
            </a:r>
            <a:r>
              <a:rPr lang="en-US" sz="1400" dirty="0">
                <a:solidFill>
                  <a:schemeClr val="bg1"/>
                </a:solidFill>
                <a:ea typeface="DM Sans Bold"/>
                <a:cs typeface="DM Sans Bold"/>
                <a:sym typeface="DM Sans Bold"/>
              </a:rPr>
              <a:t>EAC-701-ADJ</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Diversified: </a:t>
            </a:r>
            <a:r>
              <a:rPr lang="en-US" sz="1400" dirty="0">
                <a:solidFill>
                  <a:schemeClr val="bg1"/>
                </a:solidFill>
                <a:ea typeface="DM Sans Bold"/>
                <a:cs typeface="DM Sans Bold"/>
                <a:sym typeface="DM Sans Bold"/>
              </a:rPr>
              <a:t>AC-800</a:t>
            </a:r>
          </a:p>
          <a:p>
            <a:pPr marL="285750" lvl="0" indent="-285750" algn="l">
              <a:spcBef>
                <a:spcPct val="0"/>
              </a:spcBef>
              <a:buFont typeface="Arial" panose="020B0604020202020204" pitchFamily="34" charset="0"/>
              <a:buChar char="•"/>
            </a:pPr>
            <a:r>
              <a:rPr lang="en-US" sz="1400" b="1" dirty="0" err="1">
                <a:solidFill>
                  <a:schemeClr val="bg1"/>
                </a:solidFill>
                <a:ea typeface="DM Sans Bold"/>
                <a:cs typeface="DM Sans Bold"/>
                <a:sym typeface="DM Sans Bold"/>
              </a:rPr>
              <a:t>Gemline</a:t>
            </a:r>
            <a:r>
              <a:rPr lang="en-US" sz="1400" dirty="0">
                <a:solidFill>
                  <a:schemeClr val="bg1"/>
                </a:solidFill>
                <a:ea typeface="DM Sans Bold"/>
                <a:cs typeface="DM Sans Bold"/>
                <a:sym typeface="DM Sans Bold"/>
              </a:rPr>
              <a:t>: 1C310, 1C213</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Mars</a:t>
            </a:r>
            <a:r>
              <a:rPr lang="en-US" sz="1400" dirty="0">
                <a:solidFill>
                  <a:schemeClr val="bg1"/>
                </a:solidFill>
                <a:ea typeface="DM Sans Bold"/>
                <a:cs typeface="DM Sans Bold"/>
                <a:sym typeface="DM Sans Bold"/>
              </a:rPr>
              <a:t>: 32019, 32391, 32367</a:t>
            </a:r>
          </a:p>
          <a:p>
            <a:pPr marL="285750" lvl="0" indent="-285750" algn="l">
              <a:spcBef>
                <a:spcPct val="0"/>
              </a:spcBef>
              <a:buFont typeface="Arial" panose="020B0604020202020204" pitchFamily="34" charset="0"/>
              <a:buChar char="•"/>
            </a:pPr>
            <a:r>
              <a:rPr lang="en-US" sz="1400" b="1" dirty="0" err="1">
                <a:solidFill>
                  <a:schemeClr val="bg1"/>
                </a:solidFill>
                <a:ea typeface="DM Sans Bold"/>
                <a:cs typeface="DM Sans Bold"/>
                <a:sym typeface="DM Sans Bold"/>
              </a:rPr>
              <a:t>Supco</a:t>
            </a:r>
            <a:r>
              <a:rPr lang="en-US" sz="1400" dirty="0">
                <a:solidFill>
                  <a:schemeClr val="bg1"/>
                </a:solidFill>
                <a:ea typeface="DM Sans Bold"/>
                <a:cs typeface="DM Sans Bold"/>
                <a:sym typeface="DM Sans Bold"/>
              </a:rPr>
              <a:t>: TD69</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Wagner/</a:t>
            </a:r>
            <a:r>
              <a:rPr lang="en-US" sz="1400" b="1" dirty="0" err="1">
                <a:solidFill>
                  <a:schemeClr val="bg1"/>
                </a:solidFill>
                <a:ea typeface="DM Sans Bold"/>
                <a:cs typeface="DM Sans Bold"/>
                <a:sym typeface="DM Sans Bold"/>
              </a:rPr>
              <a:t>DiversiTech</a:t>
            </a:r>
            <a:r>
              <a:rPr lang="en-US" sz="1400" dirty="0">
                <a:solidFill>
                  <a:schemeClr val="bg1"/>
                </a:solidFill>
                <a:ea typeface="DM Sans Bold"/>
                <a:cs typeface="DM Sans Bold"/>
                <a:sym typeface="DM Sans Bold"/>
              </a:rPr>
              <a:t>: ADM-1</a:t>
            </a:r>
          </a:p>
          <a:p>
            <a:pPr lvl="0" algn="l">
              <a:spcBef>
                <a:spcPct val="0"/>
              </a:spcBef>
            </a:pPr>
            <a:r>
              <a:rPr lang="en-US" sz="1400" b="1" dirty="0">
                <a:solidFill>
                  <a:schemeClr val="bg1"/>
                </a:solidFill>
                <a:ea typeface="DM Sans Bold"/>
                <a:cs typeface="DM Sans Bold"/>
                <a:sym typeface="DM Sans Bold"/>
              </a:rPr>
              <a:t>ICM102F</a:t>
            </a:r>
          </a:p>
          <a:p>
            <a:pPr marL="285750" lvl="0" indent="-285750" algn="l">
              <a:spcBef>
                <a:spcPct val="0"/>
              </a:spcBef>
              <a:buFont typeface="Arial" panose="020B0604020202020204" pitchFamily="34" charset="0"/>
              <a:buChar char="•"/>
            </a:pPr>
            <a:r>
              <a:rPr lang="en-US" sz="1400" b="1" dirty="0" err="1">
                <a:solidFill>
                  <a:schemeClr val="bg1"/>
                </a:solidFill>
                <a:ea typeface="DM Sans Bold"/>
                <a:cs typeface="DM Sans Bold"/>
                <a:sym typeface="DM Sans Bold"/>
              </a:rPr>
              <a:t>Supco</a:t>
            </a:r>
            <a:r>
              <a:rPr lang="en-US" sz="1400" dirty="0">
                <a:solidFill>
                  <a:schemeClr val="bg1"/>
                </a:solidFill>
                <a:ea typeface="DM Sans Bold"/>
                <a:cs typeface="DM Sans Bold"/>
                <a:sym typeface="DM Sans Bold"/>
              </a:rPr>
              <a:t>: TD69W</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Wagner/</a:t>
            </a:r>
            <a:r>
              <a:rPr lang="en-US" sz="1400" b="1" dirty="0" err="1">
                <a:solidFill>
                  <a:schemeClr val="bg1"/>
                </a:solidFill>
                <a:ea typeface="DM Sans Bold"/>
                <a:cs typeface="DM Sans Bold"/>
                <a:sym typeface="DM Sans Bold"/>
              </a:rPr>
              <a:t>DiversiTech</a:t>
            </a:r>
            <a:r>
              <a:rPr lang="en-US" sz="1400" dirty="0">
                <a:solidFill>
                  <a:schemeClr val="bg1"/>
                </a:solidFill>
                <a:ea typeface="DM Sans Bold"/>
                <a:cs typeface="DM Sans Bold"/>
                <a:sym typeface="DM Sans Bold"/>
              </a:rPr>
              <a:t>: ADM-2</a:t>
            </a:r>
          </a:p>
          <a:p>
            <a:pPr marL="285750" lvl="0" indent="-285750" algn="l">
              <a:spcBef>
                <a:spcPct val="0"/>
              </a:spcBef>
              <a:buFont typeface="Arial" panose="020B0604020202020204" pitchFamily="34" charset="0"/>
              <a:buChar char="•"/>
            </a:pPr>
            <a:endParaRPr lang="en-US" sz="1400" dirty="0">
              <a:solidFill>
                <a:schemeClr val="bg1"/>
              </a:solidFill>
              <a:ea typeface="DM Sans Bold"/>
              <a:cs typeface="DM Sans Bold"/>
              <a:sym typeface="DM Sans Bold"/>
            </a:endParaRPr>
          </a:p>
        </p:txBody>
      </p:sp>
      <p:sp>
        <p:nvSpPr>
          <p:cNvPr id="48" name="TextBox 12">
            <a:extLst>
              <a:ext uri="{FF2B5EF4-FFF2-40B4-BE49-F238E27FC236}">
                <a16:creationId xmlns:a16="http://schemas.microsoft.com/office/drawing/2014/main" id="{25744E79-3C53-FA84-6F4A-D6AE4949C023}"/>
              </a:ext>
            </a:extLst>
          </p:cNvPr>
          <p:cNvSpPr txBox="1"/>
          <p:nvPr/>
        </p:nvSpPr>
        <p:spPr>
          <a:xfrm>
            <a:off x="7932032" y="-549561"/>
            <a:ext cx="3972774" cy="3082895"/>
          </a:xfrm>
          <a:prstGeom prst="rect">
            <a:avLst/>
          </a:prstGeom>
        </p:spPr>
        <p:txBody>
          <a:bodyPr wrap="square" lIns="0" tIns="0" rIns="0" bIns="0" rtlCol="0" anchor="t">
            <a:spAutoFit/>
          </a:bodyPr>
          <a:lstStyle/>
          <a:p>
            <a:pPr marL="0" lvl="0" indent="0" algn="l">
              <a:lnSpc>
                <a:spcPts val="5347"/>
              </a:lnSpc>
              <a:spcBef>
                <a:spcPct val="0"/>
              </a:spcBef>
            </a:pPr>
            <a:endParaRPr lang="en-US" sz="1600" b="1" dirty="0">
              <a:solidFill>
                <a:srgbClr val="3CA1D5"/>
              </a:solidFill>
              <a:ea typeface="DM Sans Bold"/>
              <a:cs typeface="DM Sans Bold"/>
              <a:sym typeface="DM Sans Bold"/>
            </a:endParaRPr>
          </a:p>
          <a:p>
            <a:pPr marL="0" lvl="0" indent="0" algn="l">
              <a:lnSpc>
                <a:spcPts val="5347"/>
              </a:lnSpc>
              <a:spcBef>
                <a:spcPct val="0"/>
              </a:spcBef>
            </a:pPr>
            <a:r>
              <a:rPr lang="en-US" sz="1600" b="1" dirty="0">
                <a:solidFill>
                  <a:srgbClr val="3CA1D5"/>
                </a:solidFill>
                <a:ea typeface="DM Sans Bold"/>
                <a:cs typeface="DM Sans Bold"/>
                <a:sym typeface="DM Sans Bold"/>
              </a:rPr>
              <a:t>SPECIFICATIONS:</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Voltage: </a:t>
            </a:r>
            <a:r>
              <a:rPr lang="en-US" sz="1400" dirty="0">
                <a:solidFill>
                  <a:schemeClr val="bg1"/>
                </a:solidFill>
                <a:ea typeface="DM Sans Bold"/>
                <a:cs typeface="DM Sans Bold"/>
                <a:sym typeface="DM Sans Bold"/>
              </a:rPr>
              <a:t>18-240 VAC</a:t>
            </a:r>
          </a:p>
          <a:p>
            <a:pPr marL="742950" lvl="1" indent="-285750">
              <a:spcBef>
                <a:spcPct val="0"/>
              </a:spcBef>
              <a:buFont typeface="Arial" panose="020B0604020202020204" pitchFamily="34" charset="0"/>
              <a:buChar char="•"/>
            </a:pPr>
            <a:r>
              <a:rPr lang="en-US" sz="1400" dirty="0">
                <a:solidFill>
                  <a:schemeClr val="bg1"/>
                </a:solidFill>
                <a:ea typeface="DM Sans Bold"/>
                <a:cs typeface="DM Sans Bold"/>
                <a:sym typeface="DM Sans Bold"/>
              </a:rPr>
              <a:t>1.5amps</a:t>
            </a:r>
          </a:p>
          <a:p>
            <a:pPr marL="742950" lvl="1" indent="-285750">
              <a:spcBef>
                <a:spcPct val="0"/>
              </a:spcBef>
              <a:buFont typeface="Arial" panose="020B0604020202020204" pitchFamily="34" charset="0"/>
              <a:buChar char="•"/>
            </a:pPr>
            <a:r>
              <a:rPr lang="en-US" sz="1400" dirty="0">
                <a:solidFill>
                  <a:schemeClr val="bg1"/>
                </a:solidFill>
                <a:ea typeface="DM Sans Bold"/>
                <a:cs typeface="DM Sans Bold"/>
                <a:sym typeface="DM Sans Bold"/>
              </a:rPr>
              <a:t>15amps inrush</a:t>
            </a:r>
          </a:p>
          <a:p>
            <a:pPr marL="742950" lvl="1" indent="-285750">
              <a:spcBef>
                <a:spcPct val="0"/>
              </a:spcBef>
              <a:buFont typeface="Arial" panose="020B0604020202020204" pitchFamily="34" charset="0"/>
              <a:buChar char="•"/>
            </a:pPr>
            <a:r>
              <a:rPr lang="en-US" sz="1400" dirty="0">
                <a:solidFill>
                  <a:schemeClr val="bg1"/>
                </a:solidFill>
                <a:ea typeface="DM Sans Bold"/>
                <a:cs typeface="DM Sans Bold"/>
                <a:sym typeface="DM Sans Bold"/>
              </a:rPr>
              <a:t>40mA holding current</a:t>
            </a:r>
          </a:p>
          <a:p>
            <a:pPr marL="285750" lvl="0" indent="-285750" algn="l">
              <a:spcBef>
                <a:spcPct val="0"/>
              </a:spcBef>
              <a:buFont typeface="Wingdings" pitchFamily="2" charset="2"/>
              <a:buChar char="§"/>
            </a:pPr>
            <a:r>
              <a:rPr lang="en-US" sz="1400" b="1" dirty="0">
                <a:solidFill>
                  <a:schemeClr val="bg1"/>
                </a:solidFill>
                <a:ea typeface="DM Sans Bold"/>
                <a:cs typeface="DM Sans Bold"/>
                <a:sym typeface="DM Sans Bold"/>
              </a:rPr>
              <a:t>Frequency: </a:t>
            </a:r>
            <a:r>
              <a:rPr lang="en-US" sz="1400" dirty="0">
                <a:solidFill>
                  <a:schemeClr val="bg1"/>
                </a:solidFill>
                <a:ea typeface="DM Sans Bold"/>
                <a:cs typeface="DM Sans Bold"/>
                <a:sym typeface="DM Sans Bold"/>
              </a:rPr>
              <a:t>50/60Hz</a:t>
            </a:r>
          </a:p>
          <a:p>
            <a:pPr marL="285750" lvl="0" indent="-285750" algn="l">
              <a:spcBef>
                <a:spcPct val="0"/>
              </a:spcBef>
              <a:buFont typeface="Wingdings" pitchFamily="2" charset="2"/>
              <a:buChar char="§"/>
            </a:pPr>
            <a:r>
              <a:rPr lang="en-US" sz="1400" b="1" dirty="0">
                <a:solidFill>
                  <a:schemeClr val="bg1"/>
                </a:solidFill>
                <a:ea typeface="DM Sans Bold"/>
                <a:cs typeface="DM Sans Bold"/>
                <a:sym typeface="DM Sans Bold"/>
              </a:rPr>
              <a:t>Adjustable delay: </a:t>
            </a:r>
            <a:r>
              <a:rPr lang="en-US" sz="1400" dirty="0">
                <a:solidFill>
                  <a:schemeClr val="bg1"/>
                </a:solidFill>
                <a:ea typeface="DM Sans Bold"/>
                <a:cs typeface="DM Sans Bold"/>
                <a:sym typeface="DM Sans Bold"/>
              </a:rPr>
              <a:t>.03-10min (1.8-600 secs)</a:t>
            </a:r>
          </a:p>
          <a:p>
            <a:pPr marL="285750" lvl="0" indent="-285750" algn="l">
              <a:spcBef>
                <a:spcPct val="0"/>
              </a:spcBef>
              <a:buFont typeface="Wingdings" pitchFamily="2" charset="2"/>
              <a:buChar char="§"/>
            </a:pPr>
            <a:r>
              <a:rPr lang="en-US" sz="1400" b="1" dirty="0">
                <a:solidFill>
                  <a:schemeClr val="bg1"/>
                </a:solidFill>
                <a:ea typeface="DM Sans Bold"/>
                <a:cs typeface="DM Sans Bold"/>
                <a:sym typeface="DM Sans Bold"/>
              </a:rPr>
              <a:t>Voltage drop: </a:t>
            </a:r>
            <a:r>
              <a:rPr lang="en-US" sz="1400" dirty="0">
                <a:solidFill>
                  <a:schemeClr val="bg1"/>
                </a:solidFill>
                <a:ea typeface="DM Sans Bold"/>
                <a:cs typeface="DM Sans Bold"/>
                <a:sym typeface="DM Sans Bold"/>
              </a:rPr>
              <a:t>2.5V @ 1.5amps</a:t>
            </a:r>
          </a:p>
          <a:p>
            <a:pPr marL="285750" lvl="0" indent="-285750" algn="l">
              <a:spcBef>
                <a:spcPct val="0"/>
              </a:spcBef>
              <a:buFont typeface="Wingdings" pitchFamily="2" charset="2"/>
              <a:buChar char="§"/>
            </a:pPr>
            <a:r>
              <a:rPr lang="en-US" sz="1400" b="1" dirty="0">
                <a:solidFill>
                  <a:schemeClr val="bg1"/>
                </a:solidFill>
                <a:ea typeface="DM Sans Bold"/>
                <a:cs typeface="DM Sans Bold"/>
                <a:sym typeface="DM Sans Bold"/>
              </a:rPr>
              <a:t>Dimensions: </a:t>
            </a:r>
            <a:r>
              <a:rPr lang="en-US" sz="1400" dirty="0">
                <a:solidFill>
                  <a:schemeClr val="bg1"/>
                </a:solidFill>
                <a:ea typeface="DM Sans Bold"/>
                <a:cs typeface="DM Sans Bold"/>
                <a:sym typeface="DM Sans Bold"/>
              </a:rPr>
              <a:t>2.00” x 2.00” x 1.25”</a:t>
            </a:r>
          </a:p>
        </p:txBody>
      </p:sp>
      <p:grpSp>
        <p:nvGrpSpPr>
          <p:cNvPr id="3" name="Group 2">
            <a:extLst>
              <a:ext uri="{FF2B5EF4-FFF2-40B4-BE49-F238E27FC236}">
                <a16:creationId xmlns:a16="http://schemas.microsoft.com/office/drawing/2014/main" id="{2910A8A1-B228-2B54-3514-42C50BA4E434}"/>
              </a:ext>
            </a:extLst>
          </p:cNvPr>
          <p:cNvGrpSpPr/>
          <p:nvPr/>
        </p:nvGrpSpPr>
        <p:grpSpPr>
          <a:xfrm>
            <a:off x="10987618" y="59026"/>
            <a:ext cx="1074383" cy="746856"/>
            <a:chOff x="10987618" y="59026"/>
            <a:chExt cx="1074383" cy="746856"/>
          </a:xfrm>
        </p:grpSpPr>
        <p:sp>
          <p:nvSpPr>
            <p:cNvPr id="51" name="Rectangle 50">
              <a:extLst>
                <a:ext uri="{FF2B5EF4-FFF2-40B4-BE49-F238E27FC236}">
                  <a16:creationId xmlns:a16="http://schemas.microsoft.com/office/drawing/2014/main" id="{CE510A13-4AEC-B147-2E7A-B2C175B2B77B}"/>
                </a:ext>
              </a:extLst>
            </p:cNvPr>
            <p:cNvSpPr/>
            <p:nvPr/>
          </p:nvSpPr>
          <p:spPr>
            <a:xfrm>
              <a:off x="10987618" y="59026"/>
              <a:ext cx="1074383" cy="7468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flag with black and blue stripes&#10;&#10;Description automatically generated">
              <a:extLst>
                <a:ext uri="{FF2B5EF4-FFF2-40B4-BE49-F238E27FC236}">
                  <a16:creationId xmlns:a16="http://schemas.microsoft.com/office/drawing/2014/main" id="{8B2ED127-3C20-981E-B4BA-195BD39D5058}"/>
                </a:ext>
              </a:extLst>
            </p:cNvPr>
            <p:cNvPicPr>
              <a:picLocks noChangeAspect="1"/>
            </p:cNvPicPr>
            <p:nvPr/>
          </p:nvPicPr>
          <p:blipFill>
            <a:blip r:embed="rId6"/>
            <a:stretch>
              <a:fillRect/>
            </a:stretch>
          </p:blipFill>
          <p:spPr>
            <a:xfrm>
              <a:off x="11028816" y="113925"/>
              <a:ext cx="988032" cy="687578"/>
            </a:xfrm>
            <a:prstGeom prst="rect">
              <a:avLst/>
            </a:prstGeom>
            <a:ln>
              <a:noFill/>
            </a:ln>
          </p:spPr>
        </p:pic>
      </p:grpSp>
      <p:pic>
        <p:nvPicPr>
          <p:cNvPr id="55" name="Picture 54" descr="A blue and black logo&#10;&#10;Description automatically generated">
            <a:extLst>
              <a:ext uri="{FF2B5EF4-FFF2-40B4-BE49-F238E27FC236}">
                <a16:creationId xmlns:a16="http://schemas.microsoft.com/office/drawing/2014/main" id="{33708DEA-EBDE-4185-B5EC-68B005748CF2}"/>
              </a:ext>
            </a:extLst>
          </p:cNvPr>
          <p:cNvPicPr>
            <a:picLocks noChangeAspect="1"/>
          </p:cNvPicPr>
          <p:nvPr/>
        </p:nvPicPr>
        <p:blipFill>
          <a:blip r:embed="rId7"/>
          <a:stretch>
            <a:fillRect/>
          </a:stretch>
        </p:blipFill>
        <p:spPr>
          <a:xfrm>
            <a:off x="458160" y="124772"/>
            <a:ext cx="1946229" cy="613281"/>
          </a:xfrm>
          <a:prstGeom prst="rect">
            <a:avLst/>
          </a:prstGeom>
        </p:spPr>
      </p:pic>
      <p:sp>
        <p:nvSpPr>
          <p:cNvPr id="10" name="TextBox 9">
            <a:extLst>
              <a:ext uri="{FF2B5EF4-FFF2-40B4-BE49-F238E27FC236}">
                <a16:creationId xmlns:a16="http://schemas.microsoft.com/office/drawing/2014/main" id="{7A335F75-DDCF-E54E-2B3D-B6FB74EF2BB9}"/>
              </a:ext>
            </a:extLst>
          </p:cNvPr>
          <p:cNvSpPr txBox="1"/>
          <p:nvPr/>
        </p:nvSpPr>
        <p:spPr>
          <a:xfrm>
            <a:off x="389209" y="2109059"/>
            <a:ext cx="5867456" cy="2369880"/>
          </a:xfrm>
          <a:prstGeom prst="rect">
            <a:avLst/>
          </a:prstGeom>
          <a:noFill/>
        </p:spPr>
        <p:txBody>
          <a:bodyPr wrap="square" lIns="91440" tIns="45720" rIns="91440" bIns="45720" rtlCol="0" anchor="t">
            <a:spAutoFit/>
          </a:bodyPr>
          <a:lstStyle/>
          <a:p>
            <a:r>
              <a:rPr lang="en-US" b="1" dirty="0">
                <a:sym typeface="DM Sans"/>
              </a:rPr>
              <a:t>Features and Benefits:</a:t>
            </a:r>
          </a:p>
          <a:p>
            <a:pPr marL="285750" indent="-285750">
              <a:buFont typeface="Arial" panose="020B0604020202020204" pitchFamily="34" charset="0"/>
              <a:buChar char="•"/>
            </a:pPr>
            <a:r>
              <a:rPr lang="en-US" sz="1400" dirty="0">
                <a:sym typeface="DM Sans"/>
              </a:rPr>
              <a:t>Universal voltage operations</a:t>
            </a:r>
          </a:p>
          <a:p>
            <a:pPr marL="285750" indent="-285750">
              <a:buFont typeface="Arial" panose="020B0604020202020204" pitchFamily="34" charset="0"/>
              <a:buChar char="•"/>
            </a:pPr>
            <a:r>
              <a:rPr lang="en-US" sz="1400" dirty="0">
                <a:sym typeface="DM Sans"/>
              </a:rPr>
              <a:t>Higher 1.5amp power rating</a:t>
            </a:r>
          </a:p>
          <a:p>
            <a:pPr marL="285750" indent="-285750">
              <a:buFont typeface="Arial" panose="020B0604020202020204" pitchFamily="34" charset="0"/>
              <a:buChar char="•"/>
            </a:pPr>
            <a:r>
              <a:rPr lang="en-US" sz="1400" dirty="0">
                <a:sym typeface="DM Sans"/>
              </a:rPr>
              <a:t>Knob-adjustable time delays</a:t>
            </a:r>
          </a:p>
          <a:p>
            <a:pPr marL="285750" indent="-285750">
              <a:buFont typeface="Arial" panose="020B0604020202020204" pitchFamily="34" charset="0"/>
              <a:buChar char="•"/>
            </a:pPr>
            <a:r>
              <a:rPr lang="en-US" sz="1400" dirty="0">
                <a:sym typeface="DM Sans"/>
              </a:rPr>
              <a:t>Works with anticipator-type thermostats</a:t>
            </a:r>
          </a:p>
          <a:p>
            <a:pPr marL="285750" indent="-285750">
              <a:buFont typeface="Arial" panose="020B0604020202020204" pitchFamily="34" charset="0"/>
              <a:buChar char="•"/>
            </a:pPr>
            <a:r>
              <a:rPr lang="en-US" sz="1400" dirty="0">
                <a:sym typeface="DM Sans"/>
              </a:rPr>
              <a:t>One model replaces many in field</a:t>
            </a:r>
          </a:p>
          <a:p>
            <a:pPr marL="285750" indent="-285750">
              <a:buFont typeface="Arial" panose="020B0604020202020204" pitchFamily="34" charset="0"/>
              <a:buChar char="•"/>
            </a:pPr>
            <a:r>
              <a:rPr lang="en-US" sz="1400" dirty="0">
                <a:sym typeface="DM Sans"/>
              </a:rPr>
              <a:t>Ideal for compressor staging</a:t>
            </a:r>
          </a:p>
          <a:p>
            <a:pPr marL="285750" indent="-285750">
              <a:buFont typeface="Arial" panose="020B0604020202020204" pitchFamily="34" charset="0"/>
              <a:buChar char="•"/>
            </a:pPr>
            <a:r>
              <a:rPr lang="en-US" sz="1400" dirty="0">
                <a:sym typeface="DM Sans"/>
              </a:rPr>
              <a:t>Simple 2-wire hookup</a:t>
            </a:r>
          </a:p>
          <a:p>
            <a:pPr marL="285750" indent="-285750">
              <a:buFont typeface="Arial" panose="020B0604020202020204" pitchFamily="34" charset="0"/>
              <a:buChar char="•"/>
            </a:pPr>
            <a:r>
              <a:rPr lang="en-US" sz="1400" b="1" dirty="0">
                <a:sym typeface="DM Sans"/>
              </a:rPr>
              <a:t>“F” suffix denotes 6” wire leads</a:t>
            </a:r>
          </a:p>
          <a:p>
            <a:pPr marL="285750" indent="-285750">
              <a:buFont typeface="Arial" panose="020B0604020202020204" pitchFamily="34" charset="0"/>
              <a:buChar char="•"/>
            </a:pPr>
            <a:endParaRPr lang="en-US" dirty="0"/>
          </a:p>
        </p:txBody>
      </p:sp>
      <p:pic>
        <p:nvPicPr>
          <p:cNvPr id="7" name="Picture 6" descr="A close-up of a timer&#10;&#10;AI-generated content may be incorrect.">
            <a:extLst>
              <a:ext uri="{FF2B5EF4-FFF2-40B4-BE49-F238E27FC236}">
                <a16:creationId xmlns:a16="http://schemas.microsoft.com/office/drawing/2014/main" id="{F7C3A1C4-7EAD-6B65-F728-CBB75411C7F7}"/>
              </a:ext>
            </a:extLst>
          </p:cNvPr>
          <p:cNvPicPr>
            <a:picLocks noChangeAspect="1"/>
          </p:cNvPicPr>
          <p:nvPr/>
        </p:nvPicPr>
        <p:blipFill>
          <a:blip r:embed="rId8"/>
          <a:stretch>
            <a:fillRect/>
          </a:stretch>
        </p:blipFill>
        <p:spPr>
          <a:xfrm>
            <a:off x="5462915" y="3602573"/>
            <a:ext cx="1587500" cy="2019300"/>
          </a:xfrm>
          <a:prstGeom prst="rect">
            <a:avLst/>
          </a:prstGeom>
        </p:spPr>
      </p:pic>
      <p:sp>
        <p:nvSpPr>
          <p:cNvPr id="8" name="TextBox 7">
            <a:extLst>
              <a:ext uri="{FF2B5EF4-FFF2-40B4-BE49-F238E27FC236}">
                <a16:creationId xmlns:a16="http://schemas.microsoft.com/office/drawing/2014/main" id="{CBEA3282-02CB-AF53-B73B-745BE5964706}"/>
              </a:ext>
            </a:extLst>
          </p:cNvPr>
          <p:cNvSpPr txBox="1"/>
          <p:nvPr/>
        </p:nvSpPr>
        <p:spPr>
          <a:xfrm>
            <a:off x="5550779" y="5768113"/>
            <a:ext cx="2007081" cy="369332"/>
          </a:xfrm>
          <a:prstGeom prst="rect">
            <a:avLst/>
          </a:prstGeom>
          <a:noFill/>
        </p:spPr>
        <p:txBody>
          <a:bodyPr wrap="square" rtlCol="0">
            <a:spAutoFit/>
          </a:bodyPr>
          <a:lstStyle/>
          <a:p>
            <a:r>
              <a:rPr lang="en-US" dirty="0"/>
              <a:t>ICM102F</a:t>
            </a:r>
          </a:p>
        </p:txBody>
      </p:sp>
    </p:spTree>
    <p:extLst>
      <p:ext uri="{BB962C8B-B14F-4D97-AF65-F5344CB8AC3E}">
        <p14:creationId xmlns:p14="http://schemas.microsoft.com/office/powerpoint/2010/main" val="2779098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0C2CD-63F6-AFE8-9D33-3810234D2FFF}"/>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24EF69E2-F7B3-802D-DA11-918B2BCDAC97}"/>
              </a:ext>
            </a:extLst>
          </p:cNvPr>
          <p:cNvSpPr/>
          <p:nvPr/>
        </p:nvSpPr>
        <p:spPr>
          <a:xfrm rot="10800000">
            <a:off x="7667137" y="-4385"/>
            <a:ext cx="4515409" cy="4851957"/>
          </a:xfrm>
          <a:prstGeom prst="rect">
            <a:avLst/>
          </a:prstGeom>
          <a:solidFill>
            <a:srgbClr val="2D37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34993BF1-13D3-D922-B83E-9FAA49593C90}"/>
              </a:ext>
            </a:extLst>
          </p:cNvPr>
          <p:cNvPicPr>
            <a:picLocks noChangeAspect="1"/>
          </p:cNvPicPr>
          <p:nvPr/>
        </p:nvPicPr>
        <p:blipFill>
          <a:blip r:embed="rId3">
            <a:alphaModFix amt="54000"/>
          </a:blip>
          <a:srcRect l="8792" r="758"/>
          <a:stretch/>
        </p:blipFill>
        <p:spPr>
          <a:xfrm rot="5400000">
            <a:off x="3358770" y="-3372797"/>
            <a:ext cx="946304" cy="7663843"/>
          </a:xfrm>
          <a:prstGeom prst="rect">
            <a:avLst/>
          </a:prstGeom>
        </p:spPr>
      </p:pic>
      <p:sp>
        <p:nvSpPr>
          <p:cNvPr id="13" name="Title 1">
            <a:extLst>
              <a:ext uri="{FF2B5EF4-FFF2-40B4-BE49-F238E27FC236}">
                <a16:creationId xmlns:a16="http://schemas.microsoft.com/office/drawing/2014/main" id="{D6D05B52-7DDF-6225-987C-313924A379DE}"/>
              </a:ext>
            </a:extLst>
          </p:cNvPr>
          <p:cNvSpPr txBox="1">
            <a:spLocks/>
          </p:cNvSpPr>
          <p:nvPr/>
        </p:nvSpPr>
        <p:spPr>
          <a:xfrm>
            <a:off x="389209" y="1090150"/>
            <a:ext cx="8421666" cy="5774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D3750"/>
                </a:solidFill>
                <a:latin typeface="Aptos ExtraBold"/>
              </a:rPr>
              <a:t>ICM103</a:t>
            </a:r>
          </a:p>
          <a:p>
            <a:r>
              <a:rPr lang="en-US" sz="2400" b="1" dirty="0">
                <a:solidFill>
                  <a:srgbClr val="2D3750"/>
                </a:solidFill>
                <a:latin typeface="Aptos ExtraBold"/>
              </a:rPr>
              <a:t>Delay on Make Timer</a:t>
            </a:r>
            <a:endParaRPr lang="en-US" sz="3200" b="1" dirty="0">
              <a:solidFill>
                <a:srgbClr val="2D3750"/>
              </a:solidFill>
              <a:latin typeface="Aptos ExtraBold"/>
            </a:endParaRPr>
          </a:p>
        </p:txBody>
      </p:sp>
      <p:pic>
        <p:nvPicPr>
          <p:cNvPr id="23" name="Picture 22" descr="A white and blue tool&#10;&#10;Description automatically generated">
            <a:extLst>
              <a:ext uri="{FF2B5EF4-FFF2-40B4-BE49-F238E27FC236}">
                <a16:creationId xmlns:a16="http://schemas.microsoft.com/office/drawing/2014/main" id="{3C5F315F-5A81-E5C2-6392-502027207646}"/>
              </a:ext>
            </a:extLst>
          </p:cNvPr>
          <p:cNvPicPr>
            <a:picLocks noChangeAspect="1"/>
          </p:cNvPicPr>
          <p:nvPr/>
        </p:nvPicPr>
        <p:blipFill>
          <a:blip r:embed="rId4"/>
          <a:srcRect l="9420" t="46422" r="9087" b="47098"/>
          <a:stretch/>
        </p:blipFill>
        <p:spPr>
          <a:xfrm>
            <a:off x="-2" y="6272365"/>
            <a:ext cx="12192002" cy="746856"/>
          </a:xfrm>
          <a:prstGeom prst="rect">
            <a:avLst/>
          </a:prstGeom>
        </p:spPr>
      </p:pic>
      <p:grpSp>
        <p:nvGrpSpPr>
          <p:cNvPr id="2" name="Group 1">
            <a:extLst>
              <a:ext uri="{FF2B5EF4-FFF2-40B4-BE49-F238E27FC236}">
                <a16:creationId xmlns:a16="http://schemas.microsoft.com/office/drawing/2014/main" id="{0CEF976E-6CE6-8315-BBCC-43BB15046558}"/>
              </a:ext>
            </a:extLst>
          </p:cNvPr>
          <p:cNvGrpSpPr/>
          <p:nvPr/>
        </p:nvGrpSpPr>
        <p:grpSpPr>
          <a:xfrm>
            <a:off x="3433865" y="6504921"/>
            <a:ext cx="8472791" cy="389999"/>
            <a:chOff x="3433865" y="6391059"/>
            <a:chExt cx="8472791" cy="389999"/>
          </a:xfrm>
        </p:grpSpPr>
        <p:sp>
          <p:nvSpPr>
            <p:cNvPr id="24" name="TextBox 23">
              <a:extLst>
                <a:ext uri="{FF2B5EF4-FFF2-40B4-BE49-F238E27FC236}">
                  <a16:creationId xmlns:a16="http://schemas.microsoft.com/office/drawing/2014/main" id="{B304CEF8-1322-3FED-56E2-6CB33D3DCA16}"/>
                </a:ext>
              </a:extLst>
            </p:cNvPr>
            <p:cNvSpPr txBox="1"/>
            <p:nvPr/>
          </p:nvSpPr>
          <p:spPr>
            <a:xfrm>
              <a:off x="3433865" y="6401107"/>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APPLIANCE</a:t>
              </a:r>
            </a:p>
          </p:txBody>
        </p:sp>
        <p:sp>
          <p:nvSpPr>
            <p:cNvPr id="25" name="TextBox 24">
              <a:extLst>
                <a:ext uri="{FF2B5EF4-FFF2-40B4-BE49-F238E27FC236}">
                  <a16:creationId xmlns:a16="http://schemas.microsoft.com/office/drawing/2014/main" id="{365F89C2-A638-BACD-40D4-6A3CF63D10E4}"/>
                </a:ext>
              </a:extLst>
            </p:cNvPr>
            <p:cNvSpPr txBox="1"/>
            <p:nvPr/>
          </p:nvSpPr>
          <p:spPr>
            <a:xfrm>
              <a:off x="5095834" y="6401107"/>
              <a:ext cx="1587069" cy="369332"/>
            </a:xfrm>
            <a:prstGeom prst="rect">
              <a:avLst/>
            </a:prstGeom>
            <a:noFill/>
          </p:spPr>
          <p:txBody>
            <a:bodyPr wrap="square" rtlCol="0">
              <a:spAutoFit/>
            </a:bodyPr>
            <a:lstStyle/>
            <a:p>
              <a:r>
                <a:rPr lang="en-US" i="1">
                  <a:solidFill>
                    <a:srgbClr val="3CA1D5"/>
                  </a:solidFill>
                  <a:latin typeface="Aptos" panose="020B0004020202020204" pitchFamily="34" charset="0"/>
                </a:rPr>
                <a:t>ELECTRICAL</a:t>
              </a:r>
            </a:p>
          </p:txBody>
        </p:sp>
        <p:sp>
          <p:nvSpPr>
            <p:cNvPr id="26" name="TextBox 25">
              <a:extLst>
                <a:ext uri="{FF2B5EF4-FFF2-40B4-BE49-F238E27FC236}">
                  <a16:creationId xmlns:a16="http://schemas.microsoft.com/office/drawing/2014/main" id="{791095A2-C996-EAF8-6BA3-5BDAE2F91510}"/>
                </a:ext>
              </a:extLst>
            </p:cNvPr>
            <p:cNvSpPr txBox="1"/>
            <p:nvPr/>
          </p:nvSpPr>
          <p:spPr>
            <a:xfrm>
              <a:off x="6916368" y="6396083"/>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HVAC/R</a:t>
              </a:r>
            </a:p>
          </p:txBody>
        </p:sp>
        <p:sp>
          <p:nvSpPr>
            <p:cNvPr id="27" name="TextBox 26">
              <a:extLst>
                <a:ext uri="{FF2B5EF4-FFF2-40B4-BE49-F238E27FC236}">
                  <a16:creationId xmlns:a16="http://schemas.microsoft.com/office/drawing/2014/main" id="{065A9242-C8D0-5019-F6D9-A1A548540EED}"/>
                </a:ext>
              </a:extLst>
            </p:cNvPr>
            <p:cNvSpPr txBox="1"/>
            <p:nvPr/>
          </p:nvSpPr>
          <p:spPr>
            <a:xfrm>
              <a:off x="8305903" y="6391060"/>
              <a:ext cx="1420237" cy="379379"/>
            </a:xfrm>
            <a:prstGeom prst="rect">
              <a:avLst/>
            </a:prstGeom>
            <a:noFill/>
          </p:spPr>
          <p:txBody>
            <a:bodyPr wrap="square" rtlCol="0">
              <a:spAutoFit/>
            </a:bodyPr>
            <a:lstStyle/>
            <a:p>
              <a:r>
                <a:rPr lang="en-US" i="1">
                  <a:solidFill>
                    <a:srgbClr val="2D3750"/>
                  </a:solidFill>
                  <a:latin typeface="Aptos" panose="020B0004020202020204" pitchFamily="34" charset="0"/>
                </a:rPr>
                <a:t>MARINE</a:t>
              </a:r>
            </a:p>
          </p:txBody>
        </p:sp>
        <p:sp>
          <p:nvSpPr>
            <p:cNvPr id="28" name="TextBox 27">
              <a:extLst>
                <a:ext uri="{FF2B5EF4-FFF2-40B4-BE49-F238E27FC236}">
                  <a16:creationId xmlns:a16="http://schemas.microsoft.com/office/drawing/2014/main" id="{5D3CA9BF-D7D7-6D4D-0728-348496B5A60A}"/>
                </a:ext>
              </a:extLst>
            </p:cNvPr>
            <p:cNvSpPr txBox="1"/>
            <p:nvPr/>
          </p:nvSpPr>
          <p:spPr>
            <a:xfrm>
              <a:off x="9656012" y="6391059"/>
              <a:ext cx="1613084" cy="369332"/>
            </a:xfrm>
            <a:prstGeom prst="rect">
              <a:avLst/>
            </a:prstGeom>
            <a:noFill/>
          </p:spPr>
          <p:txBody>
            <a:bodyPr wrap="square" rtlCol="0">
              <a:spAutoFit/>
            </a:bodyPr>
            <a:lstStyle/>
            <a:p>
              <a:r>
                <a:rPr lang="en-US" i="1">
                  <a:solidFill>
                    <a:srgbClr val="3CA1D5"/>
                  </a:solidFill>
                  <a:latin typeface="Aptos" panose="020B0004020202020204" pitchFamily="34" charset="0"/>
                </a:rPr>
                <a:t>POOL &amp; SPA</a:t>
              </a:r>
            </a:p>
          </p:txBody>
        </p:sp>
        <p:sp>
          <p:nvSpPr>
            <p:cNvPr id="29" name="TextBox 28">
              <a:extLst>
                <a:ext uri="{FF2B5EF4-FFF2-40B4-BE49-F238E27FC236}">
                  <a16:creationId xmlns:a16="http://schemas.microsoft.com/office/drawing/2014/main" id="{597C8EDE-0C32-0F53-95AC-D24C12C8F292}"/>
                </a:ext>
              </a:extLst>
            </p:cNvPr>
            <p:cNvSpPr txBox="1"/>
            <p:nvPr/>
          </p:nvSpPr>
          <p:spPr>
            <a:xfrm>
              <a:off x="11373100" y="6401679"/>
              <a:ext cx="533556" cy="379379"/>
            </a:xfrm>
            <a:prstGeom prst="rect">
              <a:avLst/>
            </a:prstGeom>
            <a:noFill/>
          </p:spPr>
          <p:txBody>
            <a:bodyPr wrap="square" rtlCol="0">
              <a:spAutoFit/>
            </a:bodyPr>
            <a:lstStyle/>
            <a:p>
              <a:r>
                <a:rPr lang="en-US" i="1">
                  <a:solidFill>
                    <a:srgbClr val="2D3750"/>
                  </a:solidFill>
                  <a:latin typeface="Aptos" panose="020B0004020202020204" pitchFamily="34" charset="0"/>
                </a:rPr>
                <a:t>RV</a:t>
              </a:r>
            </a:p>
          </p:txBody>
        </p:sp>
      </p:grpSp>
      <p:sp>
        <p:nvSpPr>
          <p:cNvPr id="47" name="TextBox 12">
            <a:extLst>
              <a:ext uri="{FF2B5EF4-FFF2-40B4-BE49-F238E27FC236}">
                <a16:creationId xmlns:a16="http://schemas.microsoft.com/office/drawing/2014/main" id="{D5BF1F51-A600-F452-65FE-885B89881863}"/>
              </a:ext>
            </a:extLst>
          </p:cNvPr>
          <p:cNvSpPr txBox="1"/>
          <p:nvPr/>
        </p:nvSpPr>
        <p:spPr>
          <a:xfrm>
            <a:off x="7932032" y="2556759"/>
            <a:ext cx="3763387" cy="2187778"/>
          </a:xfrm>
          <a:prstGeom prst="rect">
            <a:avLst/>
          </a:prstGeom>
        </p:spPr>
        <p:txBody>
          <a:bodyPr wrap="square" lIns="0" tIns="0" rIns="0" bIns="0" rtlCol="0" anchor="t">
            <a:spAutoFit/>
          </a:bodyPr>
          <a:lstStyle/>
          <a:p>
            <a:pPr marL="0" lvl="0" indent="0" algn="l">
              <a:lnSpc>
                <a:spcPts val="5347"/>
              </a:lnSpc>
              <a:spcBef>
                <a:spcPct val="0"/>
              </a:spcBef>
            </a:pPr>
            <a:r>
              <a:rPr lang="en-US" sz="1600" b="1" dirty="0">
                <a:solidFill>
                  <a:srgbClr val="3CA1D5"/>
                </a:solidFill>
                <a:ea typeface="DM Sans Bold"/>
                <a:cs typeface="DM Sans Bold"/>
                <a:sym typeface="DM Sans Bold"/>
              </a:rPr>
              <a:t>REPLACES:</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A-1: 7061</a:t>
            </a:r>
          </a:p>
          <a:p>
            <a:pPr marL="285750" lvl="0" indent="-285750" algn="l">
              <a:spcBef>
                <a:spcPct val="0"/>
              </a:spcBef>
              <a:buFont typeface="Arial" panose="020B0604020202020204" pitchFamily="34" charset="0"/>
              <a:buChar char="•"/>
            </a:pPr>
            <a:r>
              <a:rPr lang="en-US" sz="1400" b="1" dirty="0" err="1">
                <a:solidFill>
                  <a:schemeClr val="bg1"/>
                </a:solidFill>
                <a:ea typeface="DM Sans Bold"/>
                <a:cs typeface="DM Sans Bold"/>
                <a:sym typeface="DM Sans Bold"/>
              </a:rPr>
              <a:t>Gemline</a:t>
            </a:r>
            <a:r>
              <a:rPr lang="en-US" sz="1400" dirty="0">
                <a:solidFill>
                  <a:schemeClr val="bg1"/>
                </a:solidFill>
                <a:ea typeface="DM Sans Bold"/>
                <a:cs typeface="DM Sans Bold"/>
                <a:sym typeface="DM Sans Bold"/>
              </a:rPr>
              <a:t>: 1C213</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Ice-O-Matic</a:t>
            </a:r>
            <a:r>
              <a:rPr lang="en-US" sz="1400" dirty="0">
                <a:solidFill>
                  <a:schemeClr val="bg1"/>
                </a:solidFill>
                <a:ea typeface="DM Sans Bold"/>
                <a:cs typeface="DM Sans Bold"/>
                <a:sym typeface="DM Sans Bold"/>
              </a:rPr>
              <a:t>: TD3001A</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Mars</a:t>
            </a:r>
            <a:r>
              <a:rPr lang="en-US" sz="1400" dirty="0">
                <a:solidFill>
                  <a:schemeClr val="bg1"/>
                </a:solidFill>
                <a:ea typeface="DM Sans Bold"/>
                <a:cs typeface="DM Sans Bold"/>
                <a:sym typeface="DM Sans Bold"/>
              </a:rPr>
              <a:t>: 32394, 32396</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Robertshaw</a:t>
            </a:r>
            <a:r>
              <a:rPr lang="en-US" sz="1400" dirty="0">
                <a:solidFill>
                  <a:schemeClr val="bg1"/>
                </a:solidFill>
                <a:ea typeface="DM Sans Bold"/>
                <a:cs typeface="DM Sans Bold"/>
                <a:sym typeface="DM Sans Bold"/>
              </a:rPr>
              <a:t>: 3310-068</a:t>
            </a:r>
          </a:p>
          <a:p>
            <a:pPr marL="285750" lvl="0" indent="-285750" algn="l">
              <a:spcBef>
                <a:spcPct val="0"/>
              </a:spcBef>
              <a:buFont typeface="Arial" panose="020B0604020202020204" pitchFamily="34" charset="0"/>
              <a:buChar char="•"/>
            </a:pPr>
            <a:r>
              <a:rPr lang="en-US" sz="1400" b="1" dirty="0" err="1">
                <a:solidFill>
                  <a:schemeClr val="bg1"/>
                </a:solidFill>
                <a:ea typeface="DM Sans Bold"/>
                <a:cs typeface="DM Sans Bold"/>
                <a:sym typeface="DM Sans Bold"/>
              </a:rPr>
              <a:t>Supco</a:t>
            </a:r>
            <a:r>
              <a:rPr lang="en-US" sz="1400" dirty="0">
                <a:solidFill>
                  <a:schemeClr val="bg1"/>
                </a:solidFill>
                <a:ea typeface="DM Sans Bold"/>
                <a:cs typeface="DM Sans Bold"/>
                <a:sym typeface="DM Sans Bold"/>
              </a:rPr>
              <a:t>: TMF-19, TMF-80</a:t>
            </a:r>
          </a:p>
          <a:p>
            <a:pPr lvl="0" algn="l">
              <a:spcBef>
                <a:spcPct val="0"/>
              </a:spcBef>
            </a:pPr>
            <a:endParaRPr lang="en-US" sz="1400" dirty="0">
              <a:solidFill>
                <a:schemeClr val="bg1"/>
              </a:solidFill>
              <a:ea typeface="DM Sans Bold"/>
              <a:cs typeface="DM Sans Bold"/>
              <a:sym typeface="DM Sans Bold"/>
            </a:endParaRPr>
          </a:p>
        </p:txBody>
      </p:sp>
      <p:sp>
        <p:nvSpPr>
          <p:cNvPr id="48" name="TextBox 12">
            <a:extLst>
              <a:ext uri="{FF2B5EF4-FFF2-40B4-BE49-F238E27FC236}">
                <a16:creationId xmlns:a16="http://schemas.microsoft.com/office/drawing/2014/main" id="{3EF19E1B-2743-6707-FCB3-A6010B8A39B0}"/>
              </a:ext>
            </a:extLst>
          </p:cNvPr>
          <p:cNvSpPr txBox="1"/>
          <p:nvPr/>
        </p:nvSpPr>
        <p:spPr>
          <a:xfrm>
            <a:off x="7932032" y="-549561"/>
            <a:ext cx="3972774" cy="3298339"/>
          </a:xfrm>
          <a:prstGeom prst="rect">
            <a:avLst/>
          </a:prstGeom>
        </p:spPr>
        <p:txBody>
          <a:bodyPr wrap="square" lIns="0" tIns="0" rIns="0" bIns="0" rtlCol="0" anchor="t">
            <a:spAutoFit/>
          </a:bodyPr>
          <a:lstStyle/>
          <a:p>
            <a:pPr marL="0" lvl="0" indent="0" algn="l">
              <a:lnSpc>
                <a:spcPts val="5347"/>
              </a:lnSpc>
              <a:spcBef>
                <a:spcPct val="0"/>
              </a:spcBef>
            </a:pPr>
            <a:endParaRPr lang="en-US" sz="1600" b="1" dirty="0">
              <a:solidFill>
                <a:srgbClr val="3CA1D5"/>
              </a:solidFill>
              <a:ea typeface="DM Sans Bold"/>
              <a:cs typeface="DM Sans Bold"/>
              <a:sym typeface="DM Sans Bold"/>
            </a:endParaRPr>
          </a:p>
          <a:p>
            <a:pPr marL="0" lvl="0" indent="0" algn="l">
              <a:lnSpc>
                <a:spcPts val="5347"/>
              </a:lnSpc>
              <a:spcBef>
                <a:spcPct val="0"/>
              </a:spcBef>
            </a:pPr>
            <a:r>
              <a:rPr lang="en-US" sz="1600" b="1" dirty="0">
                <a:solidFill>
                  <a:srgbClr val="3CA1D5"/>
                </a:solidFill>
                <a:ea typeface="DM Sans Bold"/>
                <a:cs typeface="DM Sans Bold"/>
                <a:sym typeface="DM Sans Bold"/>
              </a:rPr>
              <a:t>SPECIFICATIONS:</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Voltage: </a:t>
            </a:r>
            <a:r>
              <a:rPr lang="en-US" sz="1400" dirty="0">
                <a:solidFill>
                  <a:schemeClr val="bg1"/>
                </a:solidFill>
                <a:ea typeface="DM Sans Bold"/>
                <a:cs typeface="DM Sans Bold"/>
                <a:sym typeface="DM Sans Bold"/>
              </a:rPr>
              <a:t>18-240 VAC</a:t>
            </a:r>
          </a:p>
          <a:p>
            <a:pPr marL="742950" lvl="1" indent="-285750">
              <a:spcBef>
                <a:spcPct val="0"/>
              </a:spcBef>
              <a:buFont typeface="Arial" panose="020B0604020202020204" pitchFamily="34" charset="0"/>
              <a:buChar char="•"/>
            </a:pPr>
            <a:r>
              <a:rPr lang="en-US" sz="1400" dirty="0">
                <a:solidFill>
                  <a:schemeClr val="bg1"/>
                </a:solidFill>
                <a:ea typeface="DM Sans Bold"/>
                <a:cs typeface="DM Sans Bold"/>
                <a:sym typeface="DM Sans Bold"/>
              </a:rPr>
              <a:t>1 amps</a:t>
            </a:r>
          </a:p>
          <a:p>
            <a:pPr marL="742950" lvl="1" indent="-285750">
              <a:spcBef>
                <a:spcPct val="0"/>
              </a:spcBef>
              <a:buFont typeface="Arial" panose="020B0604020202020204" pitchFamily="34" charset="0"/>
              <a:buChar char="•"/>
            </a:pPr>
            <a:r>
              <a:rPr lang="en-US" sz="1400" dirty="0">
                <a:solidFill>
                  <a:schemeClr val="bg1"/>
                </a:solidFill>
                <a:ea typeface="DM Sans Bold"/>
                <a:cs typeface="DM Sans Bold"/>
                <a:sym typeface="DM Sans Bold"/>
              </a:rPr>
              <a:t>10 amps inrush</a:t>
            </a:r>
          </a:p>
          <a:p>
            <a:pPr marL="742950" lvl="1" indent="-285750">
              <a:spcBef>
                <a:spcPct val="0"/>
              </a:spcBef>
              <a:buFont typeface="Arial" panose="020B0604020202020204" pitchFamily="34" charset="0"/>
              <a:buChar char="•"/>
            </a:pPr>
            <a:r>
              <a:rPr lang="en-US" sz="1400" dirty="0">
                <a:solidFill>
                  <a:schemeClr val="bg1"/>
                </a:solidFill>
                <a:ea typeface="DM Sans Bold"/>
                <a:cs typeface="DM Sans Bold"/>
                <a:sym typeface="DM Sans Bold"/>
              </a:rPr>
              <a:t>40mA holding current</a:t>
            </a:r>
          </a:p>
          <a:p>
            <a:pPr marL="285750" lvl="0" indent="-285750" algn="l">
              <a:spcBef>
                <a:spcPct val="0"/>
              </a:spcBef>
              <a:buFont typeface="Wingdings" pitchFamily="2" charset="2"/>
              <a:buChar char="§"/>
            </a:pPr>
            <a:r>
              <a:rPr lang="en-US" sz="1400" b="1" dirty="0">
                <a:solidFill>
                  <a:schemeClr val="bg1"/>
                </a:solidFill>
                <a:ea typeface="DM Sans Bold"/>
                <a:cs typeface="DM Sans Bold"/>
                <a:sym typeface="DM Sans Bold"/>
              </a:rPr>
              <a:t>Frequency: </a:t>
            </a:r>
            <a:r>
              <a:rPr lang="en-US" sz="1400" dirty="0">
                <a:solidFill>
                  <a:schemeClr val="bg1"/>
                </a:solidFill>
                <a:ea typeface="DM Sans Bold"/>
                <a:cs typeface="DM Sans Bold"/>
                <a:sym typeface="DM Sans Bold"/>
              </a:rPr>
              <a:t>50/60Hz</a:t>
            </a:r>
          </a:p>
          <a:p>
            <a:pPr marL="285750" lvl="0" indent="-285750" algn="l">
              <a:spcBef>
                <a:spcPct val="0"/>
              </a:spcBef>
              <a:buFont typeface="Wingdings" pitchFamily="2" charset="2"/>
              <a:buChar char="§"/>
            </a:pPr>
            <a:r>
              <a:rPr lang="en-US" sz="1400" b="1" dirty="0">
                <a:solidFill>
                  <a:schemeClr val="bg1"/>
                </a:solidFill>
                <a:ea typeface="DM Sans Bold"/>
                <a:cs typeface="DM Sans Bold"/>
                <a:sym typeface="DM Sans Bold"/>
              </a:rPr>
              <a:t>Switch-settable delays: </a:t>
            </a:r>
            <a:r>
              <a:rPr lang="en-US" sz="1400" dirty="0">
                <a:solidFill>
                  <a:schemeClr val="bg1"/>
                </a:solidFill>
                <a:ea typeface="DM Sans Bold"/>
                <a:cs typeface="DM Sans Bold"/>
                <a:sym typeface="DM Sans Bold"/>
              </a:rPr>
              <a:t>Range from 1-1, 023 sec.</a:t>
            </a:r>
          </a:p>
          <a:p>
            <a:pPr marL="285750" lvl="0" indent="-285750" algn="l">
              <a:spcBef>
                <a:spcPct val="0"/>
              </a:spcBef>
              <a:buFont typeface="Wingdings" pitchFamily="2" charset="2"/>
              <a:buChar char="§"/>
            </a:pPr>
            <a:r>
              <a:rPr lang="en-US" sz="1400" b="1" dirty="0">
                <a:solidFill>
                  <a:schemeClr val="bg1"/>
                </a:solidFill>
                <a:ea typeface="DM Sans Bold"/>
                <a:cs typeface="DM Sans Bold"/>
                <a:sym typeface="DM Sans Bold"/>
              </a:rPr>
              <a:t>Voltage drop: </a:t>
            </a:r>
            <a:r>
              <a:rPr lang="en-US" sz="1400" dirty="0">
                <a:solidFill>
                  <a:schemeClr val="bg1"/>
                </a:solidFill>
                <a:ea typeface="DM Sans Bold"/>
                <a:cs typeface="DM Sans Bold"/>
                <a:sym typeface="DM Sans Bold"/>
              </a:rPr>
              <a:t>2.5V @ 1 amps</a:t>
            </a:r>
          </a:p>
          <a:p>
            <a:pPr marL="285750" lvl="0" indent="-285750" algn="l">
              <a:spcBef>
                <a:spcPct val="0"/>
              </a:spcBef>
              <a:buFont typeface="Wingdings" pitchFamily="2" charset="2"/>
              <a:buChar char="§"/>
            </a:pPr>
            <a:r>
              <a:rPr lang="en-US" sz="1400" b="1" dirty="0">
                <a:solidFill>
                  <a:schemeClr val="bg1"/>
                </a:solidFill>
                <a:ea typeface="DM Sans Bold"/>
                <a:cs typeface="DM Sans Bold"/>
                <a:sym typeface="DM Sans Bold"/>
              </a:rPr>
              <a:t>Dimensions: </a:t>
            </a:r>
            <a:r>
              <a:rPr lang="en-US" sz="1400" dirty="0">
                <a:solidFill>
                  <a:schemeClr val="bg1"/>
                </a:solidFill>
                <a:ea typeface="DM Sans Bold"/>
                <a:cs typeface="DM Sans Bold"/>
                <a:sym typeface="DM Sans Bold"/>
              </a:rPr>
              <a:t>2.00” x 2.00” x 1.25”</a:t>
            </a:r>
          </a:p>
        </p:txBody>
      </p:sp>
      <p:grpSp>
        <p:nvGrpSpPr>
          <p:cNvPr id="3" name="Group 2">
            <a:extLst>
              <a:ext uri="{FF2B5EF4-FFF2-40B4-BE49-F238E27FC236}">
                <a16:creationId xmlns:a16="http://schemas.microsoft.com/office/drawing/2014/main" id="{629412FF-E8EB-03D1-5B41-54FF17721E21}"/>
              </a:ext>
            </a:extLst>
          </p:cNvPr>
          <p:cNvGrpSpPr/>
          <p:nvPr/>
        </p:nvGrpSpPr>
        <p:grpSpPr>
          <a:xfrm>
            <a:off x="10987618" y="59026"/>
            <a:ext cx="1074383" cy="746856"/>
            <a:chOff x="10987618" y="59026"/>
            <a:chExt cx="1074383" cy="746856"/>
          </a:xfrm>
        </p:grpSpPr>
        <p:sp>
          <p:nvSpPr>
            <p:cNvPr id="51" name="Rectangle 50">
              <a:extLst>
                <a:ext uri="{FF2B5EF4-FFF2-40B4-BE49-F238E27FC236}">
                  <a16:creationId xmlns:a16="http://schemas.microsoft.com/office/drawing/2014/main" id="{36A97BB9-AF61-6DD2-6E41-D2FB4ED62225}"/>
                </a:ext>
              </a:extLst>
            </p:cNvPr>
            <p:cNvSpPr/>
            <p:nvPr/>
          </p:nvSpPr>
          <p:spPr>
            <a:xfrm>
              <a:off x="10987618" y="59026"/>
              <a:ext cx="1074383" cy="7468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flag with black and blue stripes&#10;&#10;Description automatically generated">
              <a:extLst>
                <a:ext uri="{FF2B5EF4-FFF2-40B4-BE49-F238E27FC236}">
                  <a16:creationId xmlns:a16="http://schemas.microsoft.com/office/drawing/2014/main" id="{EE569B04-7577-ED3C-3D62-6A22E522998E}"/>
                </a:ext>
              </a:extLst>
            </p:cNvPr>
            <p:cNvPicPr>
              <a:picLocks noChangeAspect="1"/>
            </p:cNvPicPr>
            <p:nvPr/>
          </p:nvPicPr>
          <p:blipFill>
            <a:blip r:embed="rId5"/>
            <a:stretch>
              <a:fillRect/>
            </a:stretch>
          </p:blipFill>
          <p:spPr>
            <a:xfrm>
              <a:off x="11028816" y="113925"/>
              <a:ext cx="988032" cy="687578"/>
            </a:xfrm>
            <a:prstGeom prst="rect">
              <a:avLst/>
            </a:prstGeom>
            <a:ln>
              <a:noFill/>
            </a:ln>
          </p:spPr>
        </p:pic>
      </p:grpSp>
      <p:pic>
        <p:nvPicPr>
          <p:cNvPr id="55" name="Picture 54" descr="A blue and black logo&#10;&#10;Description automatically generated">
            <a:extLst>
              <a:ext uri="{FF2B5EF4-FFF2-40B4-BE49-F238E27FC236}">
                <a16:creationId xmlns:a16="http://schemas.microsoft.com/office/drawing/2014/main" id="{8B4B3B05-54BC-A50A-6758-44C459520371}"/>
              </a:ext>
            </a:extLst>
          </p:cNvPr>
          <p:cNvPicPr>
            <a:picLocks noChangeAspect="1"/>
          </p:cNvPicPr>
          <p:nvPr/>
        </p:nvPicPr>
        <p:blipFill>
          <a:blip r:embed="rId6"/>
          <a:stretch>
            <a:fillRect/>
          </a:stretch>
        </p:blipFill>
        <p:spPr>
          <a:xfrm>
            <a:off x="458160" y="124772"/>
            <a:ext cx="1946229" cy="613281"/>
          </a:xfrm>
          <a:prstGeom prst="rect">
            <a:avLst/>
          </a:prstGeom>
        </p:spPr>
      </p:pic>
      <p:sp>
        <p:nvSpPr>
          <p:cNvPr id="10" name="TextBox 9">
            <a:extLst>
              <a:ext uri="{FF2B5EF4-FFF2-40B4-BE49-F238E27FC236}">
                <a16:creationId xmlns:a16="http://schemas.microsoft.com/office/drawing/2014/main" id="{407EA674-F7EC-0F32-6ADA-7CAD2F1EFC60}"/>
              </a:ext>
            </a:extLst>
          </p:cNvPr>
          <p:cNvSpPr txBox="1"/>
          <p:nvPr/>
        </p:nvSpPr>
        <p:spPr>
          <a:xfrm>
            <a:off x="458159" y="1930482"/>
            <a:ext cx="6224743" cy="1446550"/>
          </a:xfrm>
          <a:prstGeom prst="rect">
            <a:avLst/>
          </a:prstGeom>
          <a:noFill/>
        </p:spPr>
        <p:txBody>
          <a:bodyPr wrap="square" lIns="91440" tIns="45720" rIns="91440" bIns="45720" rtlCol="0" anchor="t">
            <a:spAutoFit/>
          </a:bodyPr>
          <a:lstStyle/>
          <a:p>
            <a:r>
              <a:rPr lang="en-US" b="1" dirty="0">
                <a:sym typeface="DM Sans"/>
              </a:rPr>
              <a:t>Features and Benefits:</a:t>
            </a:r>
          </a:p>
          <a:p>
            <a:pPr marL="285750" indent="-285750">
              <a:buFont typeface="Arial" panose="020B0604020202020204" pitchFamily="34" charset="0"/>
              <a:buChar char="•"/>
            </a:pPr>
            <a:r>
              <a:rPr lang="en-US" sz="1400" dirty="0"/>
              <a:t>Highly precise digital timing</a:t>
            </a:r>
          </a:p>
          <a:p>
            <a:pPr marL="285750" indent="-285750">
              <a:buFont typeface="Arial" panose="020B0604020202020204" pitchFamily="34" charset="0"/>
              <a:buChar char="•"/>
            </a:pPr>
            <a:r>
              <a:rPr lang="en-US" sz="1400" dirty="0"/>
              <a:t>Switch-settable time delays</a:t>
            </a:r>
          </a:p>
          <a:p>
            <a:pPr marL="285750" indent="-285750">
              <a:buFont typeface="Arial" panose="020B0604020202020204" pitchFamily="34" charset="0"/>
              <a:buChar char="•"/>
            </a:pPr>
            <a:r>
              <a:rPr lang="en-US" sz="1400" dirty="0"/>
              <a:t>Ideal for ice machine applications</a:t>
            </a:r>
          </a:p>
          <a:p>
            <a:pPr marL="285750" indent="-285750">
              <a:buFont typeface="Arial" panose="020B0604020202020204" pitchFamily="34" charset="0"/>
              <a:buChar char="•"/>
            </a:pPr>
            <a:r>
              <a:rPr lang="en-US" sz="1400" dirty="0"/>
              <a:t>Universal voltage operation</a:t>
            </a:r>
          </a:p>
          <a:p>
            <a:pPr marL="285750" indent="-285750">
              <a:buFont typeface="Arial" panose="020B0604020202020204" pitchFamily="34" charset="0"/>
              <a:buChar char="•"/>
            </a:pPr>
            <a:r>
              <a:rPr lang="en-US" sz="1400" dirty="0"/>
              <a:t>Repeat accuracy .5% over voltage and temperature range</a:t>
            </a:r>
          </a:p>
        </p:txBody>
      </p:sp>
      <p:pic>
        <p:nvPicPr>
          <p:cNvPr id="5" name="Picture 4" descr="A black electronic device with a blue and white connector&#10;&#10;AI-generated content may be incorrect.">
            <a:extLst>
              <a:ext uri="{FF2B5EF4-FFF2-40B4-BE49-F238E27FC236}">
                <a16:creationId xmlns:a16="http://schemas.microsoft.com/office/drawing/2014/main" id="{25E88112-2520-74CE-2D26-8E7DC51293A6}"/>
              </a:ext>
            </a:extLst>
          </p:cNvPr>
          <p:cNvPicPr>
            <a:picLocks noChangeAspect="1"/>
          </p:cNvPicPr>
          <p:nvPr/>
        </p:nvPicPr>
        <p:blipFill>
          <a:blip r:embed="rId7"/>
          <a:stretch>
            <a:fillRect/>
          </a:stretch>
        </p:blipFill>
        <p:spPr>
          <a:xfrm>
            <a:off x="783922" y="3735796"/>
            <a:ext cx="3048000" cy="2654300"/>
          </a:xfrm>
          <a:prstGeom prst="rect">
            <a:avLst/>
          </a:prstGeom>
        </p:spPr>
      </p:pic>
    </p:spTree>
    <p:extLst>
      <p:ext uri="{BB962C8B-B14F-4D97-AF65-F5344CB8AC3E}">
        <p14:creationId xmlns:p14="http://schemas.microsoft.com/office/powerpoint/2010/main" val="1253379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23433-3A86-265C-F4C4-9E4A9F280802}"/>
            </a:ext>
          </a:extLst>
        </p:cNvPr>
        <p:cNvGrpSpPr/>
        <p:nvPr/>
      </p:nvGrpSpPr>
      <p:grpSpPr>
        <a:xfrm>
          <a:off x="0" y="0"/>
          <a:ext cx="0" cy="0"/>
          <a:chOff x="0" y="0"/>
          <a:chExt cx="0" cy="0"/>
        </a:xfrm>
      </p:grpSpPr>
      <p:pic>
        <p:nvPicPr>
          <p:cNvPr id="6" name="Picture 5" descr="A black electronic device with a red button&#10;&#10;AI-generated content may be incorrect.">
            <a:extLst>
              <a:ext uri="{FF2B5EF4-FFF2-40B4-BE49-F238E27FC236}">
                <a16:creationId xmlns:a16="http://schemas.microsoft.com/office/drawing/2014/main" id="{0199A04F-2DBE-AA2B-DAAA-81C20DACD6D9}"/>
              </a:ext>
            </a:extLst>
          </p:cNvPr>
          <p:cNvPicPr>
            <a:picLocks noChangeAspect="1"/>
          </p:cNvPicPr>
          <p:nvPr/>
        </p:nvPicPr>
        <p:blipFill>
          <a:blip r:embed="rId3"/>
          <a:stretch>
            <a:fillRect/>
          </a:stretch>
        </p:blipFill>
        <p:spPr>
          <a:xfrm>
            <a:off x="4503175" y="801503"/>
            <a:ext cx="2772385" cy="2414285"/>
          </a:xfrm>
          <a:prstGeom prst="rect">
            <a:avLst/>
          </a:prstGeom>
        </p:spPr>
      </p:pic>
      <p:sp>
        <p:nvSpPr>
          <p:cNvPr id="42" name="Rectangle 41">
            <a:extLst>
              <a:ext uri="{FF2B5EF4-FFF2-40B4-BE49-F238E27FC236}">
                <a16:creationId xmlns:a16="http://schemas.microsoft.com/office/drawing/2014/main" id="{053B95FE-197D-8667-8C4C-D0509BCC6A06}"/>
              </a:ext>
            </a:extLst>
          </p:cNvPr>
          <p:cNvSpPr/>
          <p:nvPr/>
        </p:nvSpPr>
        <p:spPr>
          <a:xfrm rot="10800000">
            <a:off x="7667136" y="-4384"/>
            <a:ext cx="4515409" cy="3749666"/>
          </a:xfrm>
          <a:prstGeom prst="rect">
            <a:avLst/>
          </a:prstGeom>
          <a:solidFill>
            <a:srgbClr val="2D37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7017DD53-ADC5-C0AB-B4D6-749A28F413DD}"/>
              </a:ext>
            </a:extLst>
          </p:cNvPr>
          <p:cNvPicPr>
            <a:picLocks noChangeAspect="1"/>
          </p:cNvPicPr>
          <p:nvPr/>
        </p:nvPicPr>
        <p:blipFill>
          <a:blip r:embed="rId4">
            <a:alphaModFix amt="54000"/>
          </a:blip>
          <a:srcRect l="8792" r="758"/>
          <a:stretch/>
        </p:blipFill>
        <p:spPr>
          <a:xfrm rot="5400000">
            <a:off x="3358770" y="-3372797"/>
            <a:ext cx="946304" cy="7663843"/>
          </a:xfrm>
          <a:prstGeom prst="rect">
            <a:avLst/>
          </a:prstGeom>
        </p:spPr>
      </p:pic>
      <p:sp>
        <p:nvSpPr>
          <p:cNvPr id="13" name="Title 1">
            <a:extLst>
              <a:ext uri="{FF2B5EF4-FFF2-40B4-BE49-F238E27FC236}">
                <a16:creationId xmlns:a16="http://schemas.microsoft.com/office/drawing/2014/main" id="{C59ADEB8-45D2-0605-CB73-28E0FC0C3620}"/>
              </a:ext>
            </a:extLst>
          </p:cNvPr>
          <p:cNvSpPr txBox="1">
            <a:spLocks/>
          </p:cNvSpPr>
          <p:nvPr/>
        </p:nvSpPr>
        <p:spPr>
          <a:xfrm>
            <a:off x="389209" y="1090150"/>
            <a:ext cx="8421666" cy="5774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D3750"/>
                </a:solidFill>
                <a:latin typeface="Aptos ExtraBold"/>
              </a:rPr>
              <a:t>ICM104</a:t>
            </a:r>
          </a:p>
          <a:p>
            <a:r>
              <a:rPr lang="en-US" sz="2400" b="1" dirty="0">
                <a:solidFill>
                  <a:srgbClr val="2D3750"/>
                </a:solidFill>
                <a:latin typeface="Aptos ExtraBold"/>
              </a:rPr>
              <a:t>Delay on Make Timer</a:t>
            </a:r>
            <a:endParaRPr lang="en-US" sz="3200" b="1" dirty="0">
              <a:solidFill>
                <a:srgbClr val="2D3750"/>
              </a:solidFill>
              <a:latin typeface="Aptos ExtraBold"/>
            </a:endParaRPr>
          </a:p>
        </p:txBody>
      </p:sp>
      <p:pic>
        <p:nvPicPr>
          <p:cNvPr id="23" name="Picture 22" descr="A white and blue tool&#10;&#10;Description automatically generated">
            <a:extLst>
              <a:ext uri="{FF2B5EF4-FFF2-40B4-BE49-F238E27FC236}">
                <a16:creationId xmlns:a16="http://schemas.microsoft.com/office/drawing/2014/main" id="{9A34C222-B035-CB26-82EB-462F5E277654}"/>
              </a:ext>
            </a:extLst>
          </p:cNvPr>
          <p:cNvPicPr>
            <a:picLocks noChangeAspect="1"/>
          </p:cNvPicPr>
          <p:nvPr/>
        </p:nvPicPr>
        <p:blipFill>
          <a:blip r:embed="rId5"/>
          <a:srcRect l="9420" t="46422" r="9087" b="47098"/>
          <a:stretch/>
        </p:blipFill>
        <p:spPr>
          <a:xfrm>
            <a:off x="-2" y="6272365"/>
            <a:ext cx="12192002" cy="746856"/>
          </a:xfrm>
          <a:prstGeom prst="rect">
            <a:avLst/>
          </a:prstGeom>
        </p:spPr>
      </p:pic>
      <p:grpSp>
        <p:nvGrpSpPr>
          <p:cNvPr id="2" name="Group 1">
            <a:extLst>
              <a:ext uri="{FF2B5EF4-FFF2-40B4-BE49-F238E27FC236}">
                <a16:creationId xmlns:a16="http://schemas.microsoft.com/office/drawing/2014/main" id="{F425E582-38C5-B693-B433-B86F27CDE8C6}"/>
              </a:ext>
            </a:extLst>
          </p:cNvPr>
          <p:cNvGrpSpPr/>
          <p:nvPr/>
        </p:nvGrpSpPr>
        <p:grpSpPr>
          <a:xfrm>
            <a:off x="3433865" y="6504921"/>
            <a:ext cx="8472791" cy="389999"/>
            <a:chOff x="3433865" y="6391059"/>
            <a:chExt cx="8472791" cy="389999"/>
          </a:xfrm>
        </p:grpSpPr>
        <p:sp>
          <p:nvSpPr>
            <p:cNvPr id="24" name="TextBox 23">
              <a:extLst>
                <a:ext uri="{FF2B5EF4-FFF2-40B4-BE49-F238E27FC236}">
                  <a16:creationId xmlns:a16="http://schemas.microsoft.com/office/drawing/2014/main" id="{103A9557-969B-4817-D84B-ABDF05EC5A60}"/>
                </a:ext>
              </a:extLst>
            </p:cNvPr>
            <p:cNvSpPr txBox="1"/>
            <p:nvPr/>
          </p:nvSpPr>
          <p:spPr>
            <a:xfrm>
              <a:off x="3433865" y="6401107"/>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APPLIANCE</a:t>
              </a:r>
            </a:p>
          </p:txBody>
        </p:sp>
        <p:sp>
          <p:nvSpPr>
            <p:cNvPr id="25" name="TextBox 24">
              <a:extLst>
                <a:ext uri="{FF2B5EF4-FFF2-40B4-BE49-F238E27FC236}">
                  <a16:creationId xmlns:a16="http://schemas.microsoft.com/office/drawing/2014/main" id="{D0E68CBF-2C47-F47E-D3F0-4D2525BBE04E}"/>
                </a:ext>
              </a:extLst>
            </p:cNvPr>
            <p:cNvSpPr txBox="1"/>
            <p:nvPr/>
          </p:nvSpPr>
          <p:spPr>
            <a:xfrm>
              <a:off x="5095834" y="6401107"/>
              <a:ext cx="1587069" cy="369332"/>
            </a:xfrm>
            <a:prstGeom prst="rect">
              <a:avLst/>
            </a:prstGeom>
            <a:noFill/>
          </p:spPr>
          <p:txBody>
            <a:bodyPr wrap="square" rtlCol="0">
              <a:spAutoFit/>
            </a:bodyPr>
            <a:lstStyle/>
            <a:p>
              <a:r>
                <a:rPr lang="en-US" i="1">
                  <a:solidFill>
                    <a:srgbClr val="3CA1D5"/>
                  </a:solidFill>
                  <a:latin typeface="Aptos" panose="020B0004020202020204" pitchFamily="34" charset="0"/>
                </a:rPr>
                <a:t>ELECTRICAL</a:t>
              </a:r>
            </a:p>
          </p:txBody>
        </p:sp>
        <p:sp>
          <p:nvSpPr>
            <p:cNvPr id="26" name="TextBox 25">
              <a:extLst>
                <a:ext uri="{FF2B5EF4-FFF2-40B4-BE49-F238E27FC236}">
                  <a16:creationId xmlns:a16="http://schemas.microsoft.com/office/drawing/2014/main" id="{A2D343A1-323E-2F78-AC9B-B89850045FAD}"/>
                </a:ext>
              </a:extLst>
            </p:cNvPr>
            <p:cNvSpPr txBox="1"/>
            <p:nvPr/>
          </p:nvSpPr>
          <p:spPr>
            <a:xfrm>
              <a:off x="6916368" y="6396083"/>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HVAC/R</a:t>
              </a:r>
            </a:p>
          </p:txBody>
        </p:sp>
        <p:sp>
          <p:nvSpPr>
            <p:cNvPr id="27" name="TextBox 26">
              <a:extLst>
                <a:ext uri="{FF2B5EF4-FFF2-40B4-BE49-F238E27FC236}">
                  <a16:creationId xmlns:a16="http://schemas.microsoft.com/office/drawing/2014/main" id="{72EC21D8-CB20-48F7-C2C7-5EFA7B5855FC}"/>
                </a:ext>
              </a:extLst>
            </p:cNvPr>
            <p:cNvSpPr txBox="1"/>
            <p:nvPr/>
          </p:nvSpPr>
          <p:spPr>
            <a:xfrm>
              <a:off x="8305903" y="6391060"/>
              <a:ext cx="1420237" cy="379379"/>
            </a:xfrm>
            <a:prstGeom prst="rect">
              <a:avLst/>
            </a:prstGeom>
            <a:noFill/>
          </p:spPr>
          <p:txBody>
            <a:bodyPr wrap="square" rtlCol="0">
              <a:spAutoFit/>
            </a:bodyPr>
            <a:lstStyle/>
            <a:p>
              <a:r>
                <a:rPr lang="en-US" i="1">
                  <a:solidFill>
                    <a:srgbClr val="2D3750"/>
                  </a:solidFill>
                  <a:latin typeface="Aptos" panose="020B0004020202020204" pitchFamily="34" charset="0"/>
                </a:rPr>
                <a:t>MARINE</a:t>
              </a:r>
            </a:p>
          </p:txBody>
        </p:sp>
        <p:sp>
          <p:nvSpPr>
            <p:cNvPr id="28" name="TextBox 27">
              <a:extLst>
                <a:ext uri="{FF2B5EF4-FFF2-40B4-BE49-F238E27FC236}">
                  <a16:creationId xmlns:a16="http://schemas.microsoft.com/office/drawing/2014/main" id="{4B03F8B9-85D9-3A34-C7EC-7C01FC088A14}"/>
                </a:ext>
              </a:extLst>
            </p:cNvPr>
            <p:cNvSpPr txBox="1"/>
            <p:nvPr/>
          </p:nvSpPr>
          <p:spPr>
            <a:xfrm>
              <a:off x="9656012" y="6391059"/>
              <a:ext cx="1613084" cy="369332"/>
            </a:xfrm>
            <a:prstGeom prst="rect">
              <a:avLst/>
            </a:prstGeom>
            <a:noFill/>
          </p:spPr>
          <p:txBody>
            <a:bodyPr wrap="square" rtlCol="0">
              <a:spAutoFit/>
            </a:bodyPr>
            <a:lstStyle/>
            <a:p>
              <a:r>
                <a:rPr lang="en-US" i="1">
                  <a:solidFill>
                    <a:srgbClr val="3CA1D5"/>
                  </a:solidFill>
                  <a:latin typeface="Aptos" panose="020B0004020202020204" pitchFamily="34" charset="0"/>
                </a:rPr>
                <a:t>POOL &amp; SPA</a:t>
              </a:r>
            </a:p>
          </p:txBody>
        </p:sp>
        <p:sp>
          <p:nvSpPr>
            <p:cNvPr id="29" name="TextBox 28">
              <a:extLst>
                <a:ext uri="{FF2B5EF4-FFF2-40B4-BE49-F238E27FC236}">
                  <a16:creationId xmlns:a16="http://schemas.microsoft.com/office/drawing/2014/main" id="{78D98B4C-370F-B525-7362-D55CAFF9728F}"/>
                </a:ext>
              </a:extLst>
            </p:cNvPr>
            <p:cNvSpPr txBox="1"/>
            <p:nvPr/>
          </p:nvSpPr>
          <p:spPr>
            <a:xfrm>
              <a:off x="11373100" y="6401679"/>
              <a:ext cx="533556" cy="379379"/>
            </a:xfrm>
            <a:prstGeom prst="rect">
              <a:avLst/>
            </a:prstGeom>
            <a:noFill/>
          </p:spPr>
          <p:txBody>
            <a:bodyPr wrap="square" rtlCol="0">
              <a:spAutoFit/>
            </a:bodyPr>
            <a:lstStyle/>
            <a:p>
              <a:r>
                <a:rPr lang="en-US" i="1">
                  <a:solidFill>
                    <a:srgbClr val="2D3750"/>
                  </a:solidFill>
                  <a:latin typeface="Aptos" panose="020B0004020202020204" pitchFamily="34" charset="0"/>
                </a:rPr>
                <a:t>RV</a:t>
              </a:r>
            </a:p>
          </p:txBody>
        </p:sp>
      </p:grpSp>
      <p:sp>
        <p:nvSpPr>
          <p:cNvPr id="47" name="TextBox 12">
            <a:extLst>
              <a:ext uri="{FF2B5EF4-FFF2-40B4-BE49-F238E27FC236}">
                <a16:creationId xmlns:a16="http://schemas.microsoft.com/office/drawing/2014/main" id="{7BD79F0A-33AC-5B1C-A05B-9C2A3EBBBCD4}"/>
              </a:ext>
            </a:extLst>
          </p:cNvPr>
          <p:cNvSpPr txBox="1"/>
          <p:nvPr/>
        </p:nvSpPr>
        <p:spPr>
          <a:xfrm>
            <a:off x="7932032" y="2486531"/>
            <a:ext cx="3763387" cy="1141338"/>
          </a:xfrm>
          <a:prstGeom prst="rect">
            <a:avLst/>
          </a:prstGeom>
        </p:spPr>
        <p:txBody>
          <a:bodyPr wrap="square" lIns="0" tIns="0" rIns="0" bIns="0" rtlCol="0" anchor="t">
            <a:spAutoFit/>
          </a:bodyPr>
          <a:lstStyle/>
          <a:p>
            <a:pPr marL="0" lvl="0" indent="0" algn="l">
              <a:lnSpc>
                <a:spcPts val="5347"/>
              </a:lnSpc>
              <a:spcBef>
                <a:spcPct val="0"/>
              </a:spcBef>
            </a:pPr>
            <a:r>
              <a:rPr lang="en-US" sz="1600" b="1" dirty="0">
                <a:solidFill>
                  <a:srgbClr val="3CA1D5"/>
                </a:solidFill>
                <a:ea typeface="DM Sans Bold"/>
                <a:cs typeface="DM Sans Bold"/>
                <a:sym typeface="DM Sans Bold"/>
              </a:rPr>
              <a:t>REPLACES:</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Mars</a:t>
            </a:r>
            <a:r>
              <a:rPr lang="en-US" sz="1400" dirty="0">
                <a:solidFill>
                  <a:schemeClr val="bg1"/>
                </a:solidFill>
                <a:ea typeface="DM Sans Bold"/>
                <a:cs typeface="DM Sans Bold"/>
                <a:sym typeface="DM Sans Bold"/>
              </a:rPr>
              <a:t>: 32394/32398</a:t>
            </a:r>
          </a:p>
          <a:p>
            <a:pPr lvl="0" algn="l">
              <a:spcBef>
                <a:spcPct val="0"/>
              </a:spcBef>
            </a:pPr>
            <a:endParaRPr lang="en-US" sz="1400" dirty="0">
              <a:solidFill>
                <a:schemeClr val="bg1"/>
              </a:solidFill>
              <a:ea typeface="DM Sans Bold"/>
              <a:cs typeface="DM Sans Bold"/>
              <a:sym typeface="DM Sans Bold"/>
            </a:endParaRPr>
          </a:p>
        </p:txBody>
      </p:sp>
      <p:sp>
        <p:nvSpPr>
          <p:cNvPr id="48" name="TextBox 12">
            <a:extLst>
              <a:ext uri="{FF2B5EF4-FFF2-40B4-BE49-F238E27FC236}">
                <a16:creationId xmlns:a16="http://schemas.microsoft.com/office/drawing/2014/main" id="{EAA6F29A-E6D2-E8F5-6C0F-4C844E0EAFF3}"/>
              </a:ext>
            </a:extLst>
          </p:cNvPr>
          <p:cNvSpPr txBox="1"/>
          <p:nvPr/>
        </p:nvSpPr>
        <p:spPr>
          <a:xfrm>
            <a:off x="7932032" y="-549561"/>
            <a:ext cx="3972774" cy="3082895"/>
          </a:xfrm>
          <a:prstGeom prst="rect">
            <a:avLst/>
          </a:prstGeom>
        </p:spPr>
        <p:txBody>
          <a:bodyPr wrap="square" lIns="0" tIns="0" rIns="0" bIns="0" rtlCol="0" anchor="t">
            <a:spAutoFit/>
          </a:bodyPr>
          <a:lstStyle/>
          <a:p>
            <a:pPr marL="0" lvl="0" indent="0" algn="l">
              <a:lnSpc>
                <a:spcPts val="5347"/>
              </a:lnSpc>
              <a:spcBef>
                <a:spcPct val="0"/>
              </a:spcBef>
            </a:pPr>
            <a:endParaRPr lang="en-US" sz="1600" b="1" dirty="0">
              <a:solidFill>
                <a:srgbClr val="3CA1D5"/>
              </a:solidFill>
              <a:ea typeface="DM Sans Bold"/>
              <a:cs typeface="DM Sans Bold"/>
              <a:sym typeface="DM Sans Bold"/>
            </a:endParaRPr>
          </a:p>
          <a:p>
            <a:pPr marL="0" lvl="0" indent="0" algn="l">
              <a:lnSpc>
                <a:spcPts val="5347"/>
              </a:lnSpc>
              <a:spcBef>
                <a:spcPct val="0"/>
              </a:spcBef>
            </a:pPr>
            <a:r>
              <a:rPr lang="en-US" sz="1600" b="1" dirty="0">
                <a:solidFill>
                  <a:srgbClr val="3CA1D5"/>
                </a:solidFill>
                <a:ea typeface="DM Sans Bold"/>
                <a:cs typeface="DM Sans Bold"/>
                <a:sym typeface="DM Sans Bold"/>
              </a:rPr>
              <a:t>SPECIFICATIONS:</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Control Voltage: </a:t>
            </a:r>
            <a:r>
              <a:rPr lang="en-US" sz="1400" dirty="0">
                <a:solidFill>
                  <a:schemeClr val="bg1"/>
                </a:solidFill>
                <a:ea typeface="DM Sans Bold"/>
                <a:cs typeface="DM Sans Bold"/>
                <a:sym typeface="DM Sans Bold"/>
              </a:rPr>
              <a:t>18-30 VAC</a:t>
            </a:r>
          </a:p>
          <a:p>
            <a:pPr marL="285750" lvl="0" indent="-285750" algn="l">
              <a:spcBef>
                <a:spcPct val="0"/>
              </a:spcBef>
              <a:buFont typeface="Wingdings" pitchFamily="2" charset="2"/>
              <a:buChar char="§"/>
            </a:pPr>
            <a:r>
              <a:rPr lang="en-US" sz="1400" b="1" dirty="0">
                <a:solidFill>
                  <a:schemeClr val="bg1"/>
                </a:solidFill>
                <a:ea typeface="DM Sans Bold"/>
                <a:cs typeface="DM Sans Bold"/>
                <a:sym typeface="DM Sans Bold"/>
              </a:rPr>
              <a:t>Frequency: </a:t>
            </a:r>
            <a:r>
              <a:rPr lang="en-US" sz="1400" dirty="0">
                <a:solidFill>
                  <a:schemeClr val="bg1"/>
                </a:solidFill>
                <a:ea typeface="DM Sans Bold"/>
                <a:cs typeface="DM Sans Bold"/>
                <a:sym typeface="DM Sans Bold"/>
              </a:rPr>
              <a:t>50/60Hz</a:t>
            </a:r>
          </a:p>
          <a:p>
            <a:pPr marL="285750" lvl="0" indent="-285750" algn="l">
              <a:spcBef>
                <a:spcPct val="0"/>
              </a:spcBef>
              <a:buFont typeface="Wingdings" pitchFamily="2" charset="2"/>
              <a:buChar char="§"/>
            </a:pPr>
            <a:r>
              <a:rPr lang="en-US" sz="1400" b="1" dirty="0">
                <a:solidFill>
                  <a:schemeClr val="bg1"/>
                </a:solidFill>
                <a:ea typeface="DM Sans Bold"/>
                <a:cs typeface="DM Sans Bold"/>
                <a:sym typeface="DM Sans Bold"/>
              </a:rPr>
              <a:t>Output</a:t>
            </a:r>
            <a:r>
              <a:rPr lang="en-US" sz="1400" dirty="0">
                <a:solidFill>
                  <a:schemeClr val="bg1"/>
                </a:solidFill>
                <a:ea typeface="DM Sans Bold"/>
                <a:cs typeface="DM Sans Bold"/>
                <a:sym typeface="DM Sans Bold"/>
              </a:rPr>
              <a:t>:</a:t>
            </a:r>
          </a:p>
          <a:p>
            <a:pPr marL="742950" lvl="1" indent="-285750">
              <a:spcBef>
                <a:spcPct val="0"/>
              </a:spcBef>
              <a:buFont typeface="Wingdings" pitchFamily="2" charset="2"/>
              <a:buChar char="§"/>
            </a:pPr>
            <a:r>
              <a:rPr lang="en-US" sz="1400" b="1" dirty="0">
                <a:solidFill>
                  <a:schemeClr val="bg1"/>
                </a:solidFill>
                <a:ea typeface="DM Sans Bold"/>
                <a:cs typeface="DM Sans Bold"/>
                <a:sym typeface="DM Sans Bold"/>
              </a:rPr>
              <a:t>N.O</a:t>
            </a:r>
            <a:r>
              <a:rPr lang="en-US" sz="1400" dirty="0">
                <a:solidFill>
                  <a:schemeClr val="bg1"/>
                </a:solidFill>
                <a:ea typeface="DM Sans Bold"/>
                <a:cs typeface="DM Sans Bold"/>
                <a:sym typeface="DM Sans Bold"/>
              </a:rPr>
              <a:t>: 20 amps @240 VAC</a:t>
            </a:r>
          </a:p>
          <a:p>
            <a:pPr marL="742950" lvl="1" indent="-285750">
              <a:spcBef>
                <a:spcPct val="0"/>
              </a:spcBef>
              <a:buFont typeface="Wingdings" pitchFamily="2" charset="2"/>
              <a:buChar char="§"/>
            </a:pPr>
            <a:r>
              <a:rPr lang="en-US" sz="1400" b="1" dirty="0">
                <a:solidFill>
                  <a:schemeClr val="bg1"/>
                </a:solidFill>
                <a:ea typeface="DM Sans Bold"/>
                <a:cs typeface="DM Sans Bold"/>
                <a:sym typeface="DM Sans Bold"/>
              </a:rPr>
              <a:t>N.C</a:t>
            </a:r>
            <a:r>
              <a:rPr lang="en-US" sz="1400" dirty="0">
                <a:solidFill>
                  <a:schemeClr val="bg1"/>
                </a:solidFill>
                <a:ea typeface="DM Sans Bold"/>
                <a:cs typeface="DM Sans Bold"/>
                <a:sym typeface="DM Sans Bold"/>
              </a:rPr>
              <a:t>.: 10 amps @ 240 VAC</a:t>
            </a:r>
          </a:p>
          <a:p>
            <a:pPr marL="742950" lvl="1" indent="-285750">
              <a:spcBef>
                <a:spcPct val="0"/>
              </a:spcBef>
              <a:buFont typeface="Wingdings" pitchFamily="2" charset="2"/>
              <a:buChar char="§"/>
            </a:pPr>
            <a:r>
              <a:rPr lang="en-US" sz="1400" b="1" dirty="0">
                <a:solidFill>
                  <a:schemeClr val="bg1"/>
                </a:solidFill>
                <a:ea typeface="DM Sans Bold"/>
                <a:cs typeface="DM Sans Bold"/>
                <a:sym typeface="DM Sans Bold"/>
              </a:rPr>
              <a:t>Form</a:t>
            </a:r>
            <a:r>
              <a:rPr lang="en-US" sz="1400" dirty="0">
                <a:solidFill>
                  <a:schemeClr val="bg1"/>
                </a:solidFill>
                <a:ea typeface="DM Sans Bold"/>
                <a:cs typeface="DM Sans Bold"/>
                <a:sym typeface="DM Sans Bold"/>
              </a:rPr>
              <a:t>: SPDT, 1 form C</a:t>
            </a:r>
          </a:p>
          <a:p>
            <a:pPr marL="742950" lvl="1" indent="-285750">
              <a:spcBef>
                <a:spcPct val="0"/>
              </a:spcBef>
              <a:buFont typeface="Wingdings" pitchFamily="2" charset="2"/>
              <a:buChar char="§"/>
            </a:pPr>
            <a:r>
              <a:rPr lang="en-US" sz="1400" b="1" dirty="0">
                <a:solidFill>
                  <a:schemeClr val="bg1"/>
                </a:solidFill>
                <a:ea typeface="DM Sans Bold"/>
                <a:cs typeface="DM Sans Bold"/>
                <a:sym typeface="DM Sans Bold"/>
              </a:rPr>
              <a:t>Knob-adj. time delay</a:t>
            </a:r>
            <a:r>
              <a:rPr lang="en-US" sz="1400" dirty="0">
                <a:solidFill>
                  <a:schemeClr val="bg1"/>
                </a:solidFill>
                <a:ea typeface="DM Sans Bold"/>
                <a:cs typeface="DM Sans Bold"/>
                <a:sym typeface="DM Sans Bold"/>
              </a:rPr>
              <a:t>: 10-1,000</a:t>
            </a:r>
          </a:p>
          <a:p>
            <a:pPr marL="285750" lvl="0" indent="-285750" algn="l">
              <a:spcBef>
                <a:spcPct val="0"/>
              </a:spcBef>
              <a:buFont typeface="Wingdings" pitchFamily="2" charset="2"/>
              <a:buChar char="§"/>
            </a:pPr>
            <a:r>
              <a:rPr lang="en-US" sz="1400" b="1" dirty="0">
                <a:solidFill>
                  <a:schemeClr val="bg1"/>
                </a:solidFill>
                <a:ea typeface="DM Sans Bold"/>
                <a:cs typeface="DM Sans Bold"/>
                <a:sym typeface="DM Sans Bold"/>
              </a:rPr>
              <a:t>Dimensions: </a:t>
            </a:r>
            <a:r>
              <a:rPr lang="en-US" sz="1400" dirty="0">
                <a:solidFill>
                  <a:schemeClr val="bg1"/>
                </a:solidFill>
                <a:ea typeface="DM Sans Bold"/>
                <a:cs typeface="DM Sans Bold"/>
                <a:sym typeface="DM Sans Bold"/>
              </a:rPr>
              <a:t>2.00” x 3.00” x 1.25”</a:t>
            </a:r>
          </a:p>
        </p:txBody>
      </p:sp>
      <p:grpSp>
        <p:nvGrpSpPr>
          <p:cNvPr id="3" name="Group 2">
            <a:extLst>
              <a:ext uri="{FF2B5EF4-FFF2-40B4-BE49-F238E27FC236}">
                <a16:creationId xmlns:a16="http://schemas.microsoft.com/office/drawing/2014/main" id="{65753F28-CE34-7B40-03CB-E7659D52CF62}"/>
              </a:ext>
            </a:extLst>
          </p:cNvPr>
          <p:cNvGrpSpPr/>
          <p:nvPr/>
        </p:nvGrpSpPr>
        <p:grpSpPr>
          <a:xfrm>
            <a:off x="10987618" y="59026"/>
            <a:ext cx="1074383" cy="746856"/>
            <a:chOff x="10987618" y="59026"/>
            <a:chExt cx="1074383" cy="746856"/>
          </a:xfrm>
        </p:grpSpPr>
        <p:sp>
          <p:nvSpPr>
            <p:cNvPr id="51" name="Rectangle 50">
              <a:extLst>
                <a:ext uri="{FF2B5EF4-FFF2-40B4-BE49-F238E27FC236}">
                  <a16:creationId xmlns:a16="http://schemas.microsoft.com/office/drawing/2014/main" id="{C04071FB-7F1A-B892-337D-55FABB55E4B2}"/>
                </a:ext>
              </a:extLst>
            </p:cNvPr>
            <p:cNvSpPr/>
            <p:nvPr/>
          </p:nvSpPr>
          <p:spPr>
            <a:xfrm>
              <a:off x="10987618" y="59026"/>
              <a:ext cx="1074383" cy="7468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flag with black and blue stripes&#10;&#10;Description automatically generated">
              <a:extLst>
                <a:ext uri="{FF2B5EF4-FFF2-40B4-BE49-F238E27FC236}">
                  <a16:creationId xmlns:a16="http://schemas.microsoft.com/office/drawing/2014/main" id="{4D8BA4B0-2C7F-B6C4-005B-BDDE58E7659A}"/>
                </a:ext>
              </a:extLst>
            </p:cNvPr>
            <p:cNvPicPr>
              <a:picLocks noChangeAspect="1"/>
            </p:cNvPicPr>
            <p:nvPr/>
          </p:nvPicPr>
          <p:blipFill>
            <a:blip r:embed="rId6"/>
            <a:stretch>
              <a:fillRect/>
            </a:stretch>
          </p:blipFill>
          <p:spPr>
            <a:xfrm>
              <a:off x="11028816" y="113925"/>
              <a:ext cx="988032" cy="687578"/>
            </a:xfrm>
            <a:prstGeom prst="rect">
              <a:avLst/>
            </a:prstGeom>
            <a:ln>
              <a:noFill/>
            </a:ln>
          </p:spPr>
        </p:pic>
      </p:grpSp>
      <p:pic>
        <p:nvPicPr>
          <p:cNvPr id="55" name="Picture 54" descr="A blue and black logo&#10;&#10;Description automatically generated">
            <a:extLst>
              <a:ext uri="{FF2B5EF4-FFF2-40B4-BE49-F238E27FC236}">
                <a16:creationId xmlns:a16="http://schemas.microsoft.com/office/drawing/2014/main" id="{30D6558F-7F16-D877-2C3C-6C926B6A415F}"/>
              </a:ext>
            </a:extLst>
          </p:cNvPr>
          <p:cNvPicPr>
            <a:picLocks noChangeAspect="1"/>
          </p:cNvPicPr>
          <p:nvPr/>
        </p:nvPicPr>
        <p:blipFill>
          <a:blip r:embed="rId7"/>
          <a:stretch>
            <a:fillRect/>
          </a:stretch>
        </p:blipFill>
        <p:spPr>
          <a:xfrm>
            <a:off x="458160" y="124772"/>
            <a:ext cx="1946229" cy="613281"/>
          </a:xfrm>
          <a:prstGeom prst="rect">
            <a:avLst/>
          </a:prstGeom>
        </p:spPr>
      </p:pic>
      <p:sp>
        <p:nvSpPr>
          <p:cNvPr id="10" name="TextBox 9">
            <a:extLst>
              <a:ext uri="{FF2B5EF4-FFF2-40B4-BE49-F238E27FC236}">
                <a16:creationId xmlns:a16="http://schemas.microsoft.com/office/drawing/2014/main" id="{0DC8C83B-16E9-1166-30A5-800BC4616B78}"/>
              </a:ext>
            </a:extLst>
          </p:cNvPr>
          <p:cNvSpPr txBox="1"/>
          <p:nvPr/>
        </p:nvSpPr>
        <p:spPr>
          <a:xfrm>
            <a:off x="458159" y="1930482"/>
            <a:ext cx="6224743" cy="1938992"/>
          </a:xfrm>
          <a:prstGeom prst="rect">
            <a:avLst/>
          </a:prstGeom>
          <a:noFill/>
        </p:spPr>
        <p:txBody>
          <a:bodyPr wrap="square" lIns="91440" tIns="45720" rIns="91440" bIns="45720" rtlCol="0" anchor="t">
            <a:spAutoFit/>
          </a:bodyPr>
          <a:lstStyle/>
          <a:p>
            <a:r>
              <a:rPr lang="en-US" b="1" dirty="0">
                <a:sym typeface="DM Sans"/>
              </a:rPr>
              <a:t>Features and Benefits:</a:t>
            </a:r>
          </a:p>
          <a:p>
            <a:pPr marL="285750" indent="-285750">
              <a:buFont typeface="Arial" panose="020B0604020202020204" pitchFamily="34" charset="0"/>
              <a:buChar char="•"/>
            </a:pPr>
            <a:r>
              <a:rPr lang="en-US" sz="1400" dirty="0"/>
              <a:t>Highly precise digital circuitry</a:t>
            </a:r>
          </a:p>
          <a:p>
            <a:pPr marL="285750" indent="-285750">
              <a:buFont typeface="Arial" panose="020B0604020202020204" pitchFamily="34" charset="0"/>
              <a:buChar char="•"/>
            </a:pPr>
            <a:r>
              <a:rPr lang="en-US" sz="1400" dirty="0"/>
              <a:t>High power, SPDT relay output</a:t>
            </a:r>
          </a:p>
          <a:p>
            <a:pPr marL="285750" indent="-285750">
              <a:buFont typeface="Arial" panose="020B0604020202020204" pitchFamily="34" charset="0"/>
              <a:buChar char="•"/>
            </a:pPr>
            <a:r>
              <a:rPr lang="en-US" sz="1400" dirty="0"/>
              <a:t>Input to output isolation</a:t>
            </a:r>
          </a:p>
          <a:p>
            <a:pPr marL="285750" indent="-285750">
              <a:buFont typeface="Arial" panose="020B0604020202020204" pitchFamily="34" charset="0"/>
              <a:buChar char="•"/>
            </a:pPr>
            <a:r>
              <a:rPr lang="en-US" sz="1400" dirty="0"/>
              <a:t>Works with anticipator-type thermostats</a:t>
            </a:r>
          </a:p>
          <a:p>
            <a:pPr marL="285750" indent="-285750">
              <a:buFont typeface="Arial" panose="020B0604020202020204" pitchFamily="34" charset="0"/>
              <a:buChar char="•"/>
            </a:pPr>
            <a:r>
              <a:rPr lang="en-US" sz="1400" dirty="0"/>
              <a:t>Repeat accuracy .5% over voltage and temperature range</a:t>
            </a:r>
          </a:p>
          <a:p>
            <a:pPr marL="285750" indent="-285750">
              <a:buFont typeface="Arial" panose="020B0604020202020204" pitchFamily="34" charset="0"/>
              <a:buChar char="•"/>
            </a:pPr>
            <a:r>
              <a:rPr lang="en-US" sz="1400" dirty="0"/>
              <a:t>Rugged, compact package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44345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81758-E1AF-0A42-4EAA-7FB0A359296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E756E75-374F-ED02-514A-3F58971BF244}"/>
              </a:ext>
            </a:extLst>
          </p:cNvPr>
          <p:cNvSpPr/>
          <p:nvPr/>
        </p:nvSpPr>
        <p:spPr>
          <a:xfrm>
            <a:off x="7819866" y="-36862"/>
            <a:ext cx="4373953" cy="4968229"/>
          </a:xfrm>
          <a:prstGeom prst="rect">
            <a:avLst/>
          </a:prstGeom>
          <a:solidFill>
            <a:srgbClr val="2D37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600" b="1">
              <a:solidFill>
                <a:srgbClr val="3CA1D5"/>
              </a:solidFill>
              <a:cs typeface="Arial"/>
            </a:endParaRPr>
          </a:p>
          <a:p>
            <a:endParaRPr lang="en-US" sz="2000" b="1">
              <a:cs typeface="Arial"/>
            </a:endParaRPr>
          </a:p>
          <a:p>
            <a:r>
              <a:rPr lang="en-US" sz="2000" b="1">
                <a:cs typeface="Arial"/>
              </a:rPr>
              <a:t> </a:t>
            </a:r>
          </a:p>
          <a:p>
            <a:endParaRPr lang="en-US">
              <a:cs typeface="Arial"/>
            </a:endParaRPr>
          </a:p>
          <a:p>
            <a:endParaRPr lang="en-US" sz="2000" b="1">
              <a:cs typeface="Arial"/>
            </a:endParaRPr>
          </a:p>
          <a:p>
            <a:pPr marL="285750" indent="-285750">
              <a:buFont typeface="Arial"/>
              <a:buChar char="•"/>
            </a:pPr>
            <a:endParaRPr lang="en-US" sz="1600">
              <a:cs typeface="Arial"/>
            </a:endParaRPr>
          </a:p>
        </p:txBody>
      </p:sp>
      <p:pic>
        <p:nvPicPr>
          <p:cNvPr id="31" name="Picture 30">
            <a:extLst>
              <a:ext uri="{FF2B5EF4-FFF2-40B4-BE49-F238E27FC236}">
                <a16:creationId xmlns:a16="http://schemas.microsoft.com/office/drawing/2014/main" id="{694DE490-2B2D-12A4-B868-21F2702C98E6}"/>
              </a:ext>
            </a:extLst>
          </p:cNvPr>
          <p:cNvPicPr>
            <a:picLocks noChangeAspect="1"/>
          </p:cNvPicPr>
          <p:nvPr/>
        </p:nvPicPr>
        <p:blipFill>
          <a:blip r:embed="rId3">
            <a:alphaModFix amt="54000"/>
          </a:blip>
          <a:srcRect l="8792" r="758"/>
          <a:stretch/>
        </p:blipFill>
        <p:spPr>
          <a:xfrm rot="5400000">
            <a:off x="3431028" y="-3445055"/>
            <a:ext cx="946304" cy="7808359"/>
          </a:xfrm>
          <a:prstGeom prst="rect">
            <a:avLst/>
          </a:prstGeom>
        </p:spPr>
      </p:pic>
      <p:sp>
        <p:nvSpPr>
          <p:cNvPr id="13" name="Title 1">
            <a:extLst>
              <a:ext uri="{FF2B5EF4-FFF2-40B4-BE49-F238E27FC236}">
                <a16:creationId xmlns:a16="http://schemas.microsoft.com/office/drawing/2014/main" id="{D13D0A59-9332-9EE6-AC71-23F79C4B7E26}"/>
              </a:ext>
            </a:extLst>
          </p:cNvPr>
          <p:cNvSpPr txBox="1">
            <a:spLocks/>
          </p:cNvSpPr>
          <p:nvPr/>
        </p:nvSpPr>
        <p:spPr>
          <a:xfrm>
            <a:off x="390709" y="690090"/>
            <a:ext cx="7035878" cy="9673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2D3750"/>
                </a:solidFill>
                <a:latin typeface="Aptos ExtraBold"/>
              </a:rPr>
              <a:t>ICM Delay on Break Timers</a:t>
            </a:r>
            <a:endParaRPr lang="en-US" sz="2800" b="1">
              <a:solidFill>
                <a:srgbClr val="2D3750"/>
              </a:solidFill>
              <a:latin typeface="Aptos ExtraBold" panose="020B0004020202020204" pitchFamily="34" charset="0"/>
            </a:endParaRPr>
          </a:p>
        </p:txBody>
      </p:sp>
      <p:pic>
        <p:nvPicPr>
          <p:cNvPr id="55" name="Picture 54" descr="A blue and black logo&#10;&#10;Description automatically generated">
            <a:extLst>
              <a:ext uri="{FF2B5EF4-FFF2-40B4-BE49-F238E27FC236}">
                <a16:creationId xmlns:a16="http://schemas.microsoft.com/office/drawing/2014/main" id="{39C59EA3-AC30-278B-122E-7B9F466D386C}"/>
              </a:ext>
            </a:extLst>
          </p:cNvPr>
          <p:cNvPicPr>
            <a:picLocks noChangeAspect="1"/>
          </p:cNvPicPr>
          <p:nvPr/>
        </p:nvPicPr>
        <p:blipFill>
          <a:blip r:embed="rId4"/>
          <a:stretch>
            <a:fillRect/>
          </a:stretch>
        </p:blipFill>
        <p:spPr>
          <a:xfrm>
            <a:off x="458160" y="74640"/>
            <a:ext cx="1946229" cy="613281"/>
          </a:xfrm>
          <a:prstGeom prst="rect">
            <a:avLst/>
          </a:prstGeom>
        </p:spPr>
      </p:pic>
      <p:pic>
        <p:nvPicPr>
          <p:cNvPr id="6" name="Picture 5" descr="A white and blue tool&#10;&#10;Description automatically generated">
            <a:extLst>
              <a:ext uri="{FF2B5EF4-FFF2-40B4-BE49-F238E27FC236}">
                <a16:creationId xmlns:a16="http://schemas.microsoft.com/office/drawing/2014/main" id="{79CB33EA-ACD0-D82D-1B33-B1FC560ACFAC}"/>
              </a:ext>
            </a:extLst>
          </p:cNvPr>
          <p:cNvPicPr>
            <a:picLocks noChangeAspect="1"/>
          </p:cNvPicPr>
          <p:nvPr/>
        </p:nvPicPr>
        <p:blipFill>
          <a:blip r:embed="rId5"/>
          <a:srcRect l="9420" t="46422" r="9087" b="47098"/>
          <a:stretch/>
        </p:blipFill>
        <p:spPr>
          <a:xfrm>
            <a:off x="-2" y="6272365"/>
            <a:ext cx="12192002" cy="746856"/>
          </a:xfrm>
          <a:prstGeom prst="rect">
            <a:avLst/>
          </a:prstGeom>
        </p:spPr>
      </p:pic>
      <p:grpSp>
        <p:nvGrpSpPr>
          <p:cNvPr id="16" name="Group 15">
            <a:extLst>
              <a:ext uri="{FF2B5EF4-FFF2-40B4-BE49-F238E27FC236}">
                <a16:creationId xmlns:a16="http://schemas.microsoft.com/office/drawing/2014/main" id="{B17F3EB8-5805-A3D8-F533-AD2B1236CABE}"/>
              </a:ext>
            </a:extLst>
          </p:cNvPr>
          <p:cNvGrpSpPr/>
          <p:nvPr/>
        </p:nvGrpSpPr>
        <p:grpSpPr>
          <a:xfrm>
            <a:off x="3433865" y="6504921"/>
            <a:ext cx="8472791" cy="389999"/>
            <a:chOff x="3433865" y="6391059"/>
            <a:chExt cx="8472791" cy="389999"/>
          </a:xfrm>
        </p:grpSpPr>
        <p:sp>
          <p:nvSpPr>
            <p:cNvPr id="8" name="TextBox 7">
              <a:extLst>
                <a:ext uri="{FF2B5EF4-FFF2-40B4-BE49-F238E27FC236}">
                  <a16:creationId xmlns:a16="http://schemas.microsoft.com/office/drawing/2014/main" id="{433D71A4-A68A-0A34-51FA-50EEA3F4ACDC}"/>
                </a:ext>
              </a:extLst>
            </p:cNvPr>
            <p:cNvSpPr txBox="1"/>
            <p:nvPr/>
          </p:nvSpPr>
          <p:spPr>
            <a:xfrm>
              <a:off x="3433865" y="6401107"/>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APPLIANCE</a:t>
              </a:r>
            </a:p>
          </p:txBody>
        </p:sp>
        <p:sp>
          <p:nvSpPr>
            <p:cNvPr id="9" name="TextBox 8">
              <a:extLst>
                <a:ext uri="{FF2B5EF4-FFF2-40B4-BE49-F238E27FC236}">
                  <a16:creationId xmlns:a16="http://schemas.microsoft.com/office/drawing/2014/main" id="{1E541735-7919-4661-EA64-6FA6AC49AF6A}"/>
                </a:ext>
              </a:extLst>
            </p:cNvPr>
            <p:cNvSpPr txBox="1"/>
            <p:nvPr/>
          </p:nvSpPr>
          <p:spPr>
            <a:xfrm>
              <a:off x="5095834" y="6401107"/>
              <a:ext cx="1587069" cy="369332"/>
            </a:xfrm>
            <a:prstGeom prst="rect">
              <a:avLst/>
            </a:prstGeom>
            <a:noFill/>
          </p:spPr>
          <p:txBody>
            <a:bodyPr wrap="square" rtlCol="0">
              <a:spAutoFit/>
            </a:bodyPr>
            <a:lstStyle/>
            <a:p>
              <a:r>
                <a:rPr lang="en-US" i="1">
                  <a:solidFill>
                    <a:srgbClr val="3CA1D5"/>
                  </a:solidFill>
                  <a:latin typeface="Aptos" panose="020B0004020202020204" pitchFamily="34" charset="0"/>
                </a:rPr>
                <a:t>ELECTRICAL</a:t>
              </a:r>
            </a:p>
          </p:txBody>
        </p:sp>
        <p:sp>
          <p:nvSpPr>
            <p:cNvPr id="11" name="TextBox 10">
              <a:extLst>
                <a:ext uri="{FF2B5EF4-FFF2-40B4-BE49-F238E27FC236}">
                  <a16:creationId xmlns:a16="http://schemas.microsoft.com/office/drawing/2014/main" id="{5C798C07-167F-F71F-47BC-A710D41AD1D0}"/>
                </a:ext>
              </a:extLst>
            </p:cNvPr>
            <p:cNvSpPr txBox="1"/>
            <p:nvPr/>
          </p:nvSpPr>
          <p:spPr>
            <a:xfrm>
              <a:off x="6916368" y="6396083"/>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HVAC/R</a:t>
              </a:r>
            </a:p>
          </p:txBody>
        </p:sp>
        <p:sp>
          <p:nvSpPr>
            <p:cNvPr id="12" name="TextBox 11">
              <a:extLst>
                <a:ext uri="{FF2B5EF4-FFF2-40B4-BE49-F238E27FC236}">
                  <a16:creationId xmlns:a16="http://schemas.microsoft.com/office/drawing/2014/main" id="{195F1BE7-AC8C-1B64-CAD7-379E8049DB63}"/>
                </a:ext>
              </a:extLst>
            </p:cNvPr>
            <p:cNvSpPr txBox="1"/>
            <p:nvPr/>
          </p:nvSpPr>
          <p:spPr>
            <a:xfrm>
              <a:off x="8305903" y="6391060"/>
              <a:ext cx="1420237" cy="379379"/>
            </a:xfrm>
            <a:prstGeom prst="rect">
              <a:avLst/>
            </a:prstGeom>
            <a:noFill/>
          </p:spPr>
          <p:txBody>
            <a:bodyPr wrap="square" rtlCol="0">
              <a:spAutoFit/>
            </a:bodyPr>
            <a:lstStyle/>
            <a:p>
              <a:r>
                <a:rPr lang="en-US" i="1">
                  <a:solidFill>
                    <a:srgbClr val="2D3750"/>
                  </a:solidFill>
                  <a:latin typeface="Aptos" panose="020B0004020202020204" pitchFamily="34" charset="0"/>
                </a:rPr>
                <a:t>MARINE</a:t>
              </a:r>
            </a:p>
          </p:txBody>
        </p:sp>
        <p:sp>
          <p:nvSpPr>
            <p:cNvPr id="14" name="TextBox 13">
              <a:extLst>
                <a:ext uri="{FF2B5EF4-FFF2-40B4-BE49-F238E27FC236}">
                  <a16:creationId xmlns:a16="http://schemas.microsoft.com/office/drawing/2014/main" id="{CCF55E8C-CF05-28C7-83A2-D94D793424AF}"/>
                </a:ext>
              </a:extLst>
            </p:cNvPr>
            <p:cNvSpPr txBox="1"/>
            <p:nvPr/>
          </p:nvSpPr>
          <p:spPr>
            <a:xfrm>
              <a:off x="9656012" y="6391059"/>
              <a:ext cx="1613084" cy="369332"/>
            </a:xfrm>
            <a:prstGeom prst="rect">
              <a:avLst/>
            </a:prstGeom>
            <a:noFill/>
          </p:spPr>
          <p:txBody>
            <a:bodyPr wrap="square" rtlCol="0">
              <a:spAutoFit/>
            </a:bodyPr>
            <a:lstStyle/>
            <a:p>
              <a:r>
                <a:rPr lang="en-US" i="1">
                  <a:solidFill>
                    <a:srgbClr val="3CA1D5"/>
                  </a:solidFill>
                  <a:latin typeface="Aptos" panose="020B0004020202020204" pitchFamily="34" charset="0"/>
                </a:rPr>
                <a:t>POOL &amp; SPA</a:t>
              </a:r>
            </a:p>
          </p:txBody>
        </p:sp>
        <p:sp>
          <p:nvSpPr>
            <p:cNvPr id="15" name="TextBox 14">
              <a:extLst>
                <a:ext uri="{FF2B5EF4-FFF2-40B4-BE49-F238E27FC236}">
                  <a16:creationId xmlns:a16="http://schemas.microsoft.com/office/drawing/2014/main" id="{DEAAC8F7-DEC4-2E93-E8A7-527BA1AF214E}"/>
                </a:ext>
              </a:extLst>
            </p:cNvPr>
            <p:cNvSpPr txBox="1"/>
            <p:nvPr/>
          </p:nvSpPr>
          <p:spPr>
            <a:xfrm>
              <a:off x="11373100" y="6401679"/>
              <a:ext cx="533556" cy="379379"/>
            </a:xfrm>
            <a:prstGeom prst="rect">
              <a:avLst/>
            </a:prstGeom>
            <a:noFill/>
          </p:spPr>
          <p:txBody>
            <a:bodyPr wrap="square" rtlCol="0">
              <a:spAutoFit/>
            </a:bodyPr>
            <a:lstStyle/>
            <a:p>
              <a:r>
                <a:rPr lang="en-US" i="1">
                  <a:solidFill>
                    <a:srgbClr val="2D3750"/>
                  </a:solidFill>
                  <a:latin typeface="Aptos" panose="020B0004020202020204" pitchFamily="34" charset="0"/>
                </a:rPr>
                <a:t>RV</a:t>
              </a:r>
            </a:p>
          </p:txBody>
        </p:sp>
      </p:grpSp>
      <p:sp>
        <p:nvSpPr>
          <p:cNvPr id="10" name="TextBox 9">
            <a:extLst>
              <a:ext uri="{FF2B5EF4-FFF2-40B4-BE49-F238E27FC236}">
                <a16:creationId xmlns:a16="http://schemas.microsoft.com/office/drawing/2014/main" id="{A4E53C12-BD8A-D2DC-630D-F5D0C601B41D}"/>
              </a:ext>
            </a:extLst>
          </p:cNvPr>
          <p:cNvSpPr txBox="1"/>
          <p:nvPr/>
        </p:nvSpPr>
        <p:spPr>
          <a:xfrm>
            <a:off x="479409" y="1556286"/>
            <a:ext cx="5694397" cy="3416320"/>
          </a:xfrm>
          <a:prstGeom prst="rect">
            <a:avLst/>
          </a:prstGeom>
          <a:noFill/>
        </p:spPr>
        <p:txBody>
          <a:bodyPr wrap="square" lIns="91440" tIns="45720" rIns="91440" bIns="45720" rtlCol="0" anchor="t">
            <a:spAutoFit/>
          </a:bodyPr>
          <a:lstStyle/>
          <a:p>
            <a:r>
              <a:rPr lang="en-US" sz="1600" b="1" dirty="0">
                <a:latin typeface="Aptos Display"/>
                <a:ea typeface="DM Sans"/>
                <a:cs typeface="DM Sans"/>
                <a:sym typeface="DM Sans"/>
              </a:rPr>
              <a:t>Why do we need </a:t>
            </a:r>
            <a:r>
              <a:rPr lang="en-US" sz="1600" b="1" dirty="0">
                <a:solidFill>
                  <a:srgbClr val="2D3750"/>
                </a:solidFill>
                <a:latin typeface="Aptos Display"/>
              </a:rPr>
              <a:t>Delay on Break Timers</a:t>
            </a:r>
            <a:r>
              <a:rPr lang="en-US" sz="1600" b="1" dirty="0">
                <a:latin typeface="Aptos Display"/>
                <a:ea typeface="DM Sans"/>
                <a:cs typeface="DM Sans"/>
                <a:sym typeface="DM Sans"/>
              </a:rPr>
              <a:t>?</a:t>
            </a:r>
          </a:p>
          <a:p>
            <a:pPr marL="285750" indent="-285750">
              <a:buFont typeface="Arial" panose="020B0604020202020204" pitchFamily="34" charset="0"/>
              <a:buChar char="•"/>
            </a:pPr>
            <a:r>
              <a:rPr lang="en-US" sz="1400" dirty="0">
                <a:latin typeface="Aptos Display"/>
                <a:ea typeface="Calibri"/>
                <a:cs typeface="Calibri"/>
              </a:rPr>
              <a:t>Delay on Break timers will help to protect equipment from damage which can be caused by rapid short cycling.</a:t>
            </a:r>
          </a:p>
          <a:p>
            <a:endParaRPr lang="en-US" sz="1400" dirty="0">
              <a:latin typeface="Aptos Display"/>
              <a:ea typeface="Calibri"/>
              <a:cs typeface="Calibri"/>
            </a:endParaRPr>
          </a:p>
          <a:p>
            <a:r>
              <a:rPr lang="en-US" sz="1600" b="1" dirty="0">
                <a:latin typeface="Aptos Display"/>
                <a:ea typeface="DM Sans"/>
                <a:cs typeface="DM Sans"/>
                <a:sym typeface="DM Sans"/>
              </a:rPr>
              <a:t>The value of ICM </a:t>
            </a:r>
            <a:r>
              <a:rPr lang="en-US" sz="1600" b="1" dirty="0">
                <a:solidFill>
                  <a:srgbClr val="2D3750"/>
                </a:solidFill>
                <a:latin typeface="Aptos Display"/>
              </a:rPr>
              <a:t>Delay on Break Timers </a:t>
            </a:r>
          </a:p>
          <a:p>
            <a:pPr marL="285750" indent="-285750">
              <a:buFont typeface="Arial,Sans-Serif"/>
              <a:buChar char="•"/>
            </a:pPr>
            <a:r>
              <a:rPr lang="en-US" sz="1400" dirty="0">
                <a:latin typeface="Aptos"/>
              </a:rPr>
              <a:t>High quality circuit board construction and solid-state design means increased reliability</a:t>
            </a:r>
          </a:p>
          <a:p>
            <a:pPr marL="285750" indent="-285750">
              <a:buFont typeface="Arial,Sans-Serif"/>
              <a:buChar char="•"/>
            </a:pPr>
            <a:r>
              <a:rPr lang="en-US" sz="1400" dirty="0">
                <a:latin typeface="Aptos"/>
              </a:rPr>
              <a:t>Ultra low-cost alternative to more expensive devices</a:t>
            </a:r>
          </a:p>
          <a:p>
            <a:endParaRPr lang="en-US" sz="1400" dirty="0"/>
          </a:p>
          <a:p>
            <a:r>
              <a:rPr lang="en-US" sz="1600" b="1" dirty="0"/>
              <a:t>Operation</a:t>
            </a:r>
          </a:p>
          <a:p>
            <a:r>
              <a:rPr lang="en-US" sz="1400" dirty="0">
                <a:solidFill>
                  <a:srgbClr val="2D3750"/>
                </a:solidFill>
                <a:ea typeface="+mn-lt"/>
                <a:cs typeface="+mn-lt"/>
              </a:rPr>
              <a:t>Upon application of power, the load is energized. When the there is a loss of power, the load is de-energized and the delay period begins.</a:t>
            </a:r>
            <a:endParaRPr lang="en-US" dirty="0">
              <a:solidFill>
                <a:srgbClr val="2D3750"/>
              </a:solidFill>
              <a:ea typeface="+mn-lt"/>
              <a:cs typeface="+mn-lt"/>
            </a:endParaRPr>
          </a:p>
          <a:p>
            <a:r>
              <a:rPr lang="en-US" sz="1400" dirty="0">
                <a:solidFill>
                  <a:srgbClr val="2D3750"/>
                </a:solidFill>
                <a:ea typeface="+mn-lt"/>
                <a:cs typeface="+mn-lt"/>
              </a:rPr>
              <a:t>The load will not start during the delay period. Restart occurs after the delay period has elapsed.</a:t>
            </a:r>
            <a:endParaRPr lang="en-US" dirty="0">
              <a:solidFill>
                <a:srgbClr val="2D3750"/>
              </a:solidFill>
              <a:ea typeface="+mn-lt"/>
              <a:cs typeface="+mn-lt"/>
            </a:endParaRPr>
          </a:p>
          <a:p>
            <a:endParaRPr lang="en-US" sz="1400" dirty="0"/>
          </a:p>
        </p:txBody>
      </p:sp>
      <p:grpSp>
        <p:nvGrpSpPr>
          <p:cNvPr id="38" name="Group 37">
            <a:extLst>
              <a:ext uri="{FF2B5EF4-FFF2-40B4-BE49-F238E27FC236}">
                <a16:creationId xmlns:a16="http://schemas.microsoft.com/office/drawing/2014/main" id="{C843BA3B-0451-48D9-84CA-9C257EC20342}"/>
              </a:ext>
            </a:extLst>
          </p:cNvPr>
          <p:cNvGrpSpPr/>
          <p:nvPr/>
        </p:nvGrpSpPr>
        <p:grpSpPr>
          <a:xfrm>
            <a:off x="10852512" y="3571426"/>
            <a:ext cx="1074383" cy="746856"/>
            <a:chOff x="10987618" y="59026"/>
            <a:chExt cx="1074383" cy="746856"/>
          </a:xfrm>
        </p:grpSpPr>
        <p:sp>
          <p:nvSpPr>
            <p:cNvPr id="36" name="Rectangle 35">
              <a:extLst>
                <a:ext uri="{FF2B5EF4-FFF2-40B4-BE49-F238E27FC236}">
                  <a16:creationId xmlns:a16="http://schemas.microsoft.com/office/drawing/2014/main" id="{7E2C401E-3846-7944-901C-F5890959CA48}"/>
                </a:ext>
              </a:extLst>
            </p:cNvPr>
            <p:cNvSpPr/>
            <p:nvPr/>
          </p:nvSpPr>
          <p:spPr>
            <a:xfrm>
              <a:off x="10987618" y="59026"/>
              <a:ext cx="1074383" cy="7468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A flag with black and blue stripes&#10;&#10;Description automatically generated">
              <a:extLst>
                <a:ext uri="{FF2B5EF4-FFF2-40B4-BE49-F238E27FC236}">
                  <a16:creationId xmlns:a16="http://schemas.microsoft.com/office/drawing/2014/main" id="{329A4316-57AD-CCB7-1A2F-02C874278B57}"/>
                </a:ext>
              </a:extLst>
            </p:cNvPr>
            <p:cNvPicPr>
              <a:picLocks noChangeAspect="1"/>
            </p:cNvPicPr>
            <p:nvPr/>
          </p:nvPicPr>
          <p:blipFill>
            <a:blip r:embed="rId6"/>
            <a:stretch>
              <a:fillRect/>
            </a:stretch>
          </p:blipFill>
          <p:spPr>
            <a:xfrm>
              <a:off x="11028816" y="113925"/>
              <a:ext cx="988032" cy="687578"/>
            </a:xfrm>
            <a:prstGeom prst="rect">
              <a:avLst/>
            </a:prstGeom>
            <a:ln>
              <a:noFill/>
            </a:ln>
          </p:spPr>
        </p:pic>
      </p:grpSp>
      <p:pic>
        <p:nvPicPr>
          <p:cNvPr id="5" name="Picture 4" descr="A black square device with a red button&#10;&#10;AI-generated content may be incorrect.">
            <a:extLst>
              <a:ext uri="{FF2B5EF4-FFF2-40B4-BE49-F238E27FC236}">
                <a16:creationId xmlns:a16="http://schemas.microsoft.com/office/drawing/2014/main" id="{F0B99356-7FB5-CAF9-974F-E9A1923E32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3165" y="948527"/>
            <a:ext cx="1460063" cy="14648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3467C437-6218-EC4E-E83D-E5F64BABB4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5463" y="2510190"/>
            <a:ext cx="1347442" cy="134744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8DFC095D-03D6-7DE4-9BD5-CD85A0914632}"/>
              </a:ext>
            </a:extLst>
          </p:cNvPr>
          <p:cNvSpPr txBox="1"/>
          <p:nvPr/>
        </p:nvSpPr>
        <p:spPr>
          <a:xfrm>
            <a:off x="7984144" y="158469"/>
            <a:ext cx="3943811" cy="5201424"/>
          </a:xfrm>
          <a:prstGeom prst="rect">
            <a:avLst/>
          </a:prstGeom>
          <a:noFill/>
        </p:spPr>
        <p:txBody>
          <a:bodyPr wrap="square" lIns="91440" tIns="45720" rIns="91440" bIns="45720" anchor="t">
            <a:spAutoFit/>
          </a:bodyPr>
          <a:lstStyle/>
          <a:p>
            <a:pPr lvl="0" rtl="0"/>
            <a:r>
              <a:rPr lang="en-US" sz="1600" b="1" baseline="0">
                <a:solidFill>
                  <a:srgbClr val="3CA1D5"/>
                </a:solidFill>
                <a:latin typeface="Aptos"/>
                <a:ea typeface="Arial"/>
                <a:cs typeface="Arial"/>
              </a:rPr>
              <a:t>ICM203 SPECIFICATIONS:</a:t>
            </a:r>
            <a:r>
              <a:rPr lang="en-US" sz="1600" baseline="0">
                <a:solidFill>
                  <a:srgbClr val="FFFFFF"/>
                </a:solidFill>
                <a:latin typeface="Aptos"/>
                <a:ea typeface="Arial"/>
                <a:cs typeface="Arial"/>
              </a:rPr>
              <a:t>​</a:t>
            </a:r>
            <a:r>
              <a:rPr lang="en-US" sz="1600">
                <a:latin typeface="Aptos"/>
                <a:ea typeface="Arial"/>
                <a:cs typeface="Arial"/>
              </a:rPr>
              <a:t>​ </a:t>
            </a:r>
          </a:p>
          <a:p>
            <a:pPr marL="285750" lvl="0" indent="-285750" rtl="0">
              <a:buFont typeface="Wingdings" panose="05000000000000000000" pitchFamily="2" charset="2"/>
              <a:buChar char="ü"/>
            </a:pPr>
            <a:r>
              <a:rPr lang="en-US" sz="1400" b="1">
                <a:solidFill>
                  <a:schemeClr val="bg1"/>
                </a:solidFill>
              </a:rPr>
              <a:t>Voltage: </a:t>
            </a:r>
            <a:r>
              <a:rPr lang="en-US" sz="1400">
                <a:solidFill>
                  <a:schemeClr val="bg1"/>
                </a:solidFill>
              </a:rPr>
              <a:t>18-240 VAC, 1.5 amps, 15A inrush, 40 mA holding current </a:t>
            </a:r>
          </a:p>
          <a:p>
            <a:pPr marL="285750" lvl="0" indent="-285750" rtl="0">
              <a:buFont typeface="Wingdings" panose="05000000000000000000" pitchFamily="2" charset="2"/>
              <a:buChar char="ü"/>
            </a:pPr>
            <a:r>
              <a:rPr lang="en-US" sz="1400">
                <a:solidFill>
                  <a:schemeClr val="bg1"/>
                </a:solidFill>
              </a:rPr>
              <a:t> </a:t>
            </a:r>
            <a:r>
              <a:rPr lang="en-US" sz="1400" b="1">
                <a:solidFill>
                  <a:schemeClr val="bg1"/>
                </a:solidFill>
              </a:rPr>
              <a:t>Frequency: </a:t>
            </a:r>
            <a:r>
              <a:rPr lang="en-US" sz="1400">
                <a:solidFill>
                  <a:schemeClr val="bg1"/>
                </a:solidFill>
              </a:rPr>
              <a:t>50/60 Hz </a:t>
            </a:r>
          </a:p>
          <a:p>
            <a:pPr marL="285750" lvl="0" indent="-285750" rtl="0">
              <a:buFont typeface="Wingdings" panose="05000000000000000000" pitchFamily="2" charset="2"/>
              <a:buChar char="ü"/>
            </a:pPr>
            <a:r>
              <a:rPr lang="en-US" sz="1400" b="1">
                <a:solidFill>
                  <a:schemeClr val="bg1"/>
                </a:solidFill>
              </a:rPr>
              <a:t>Adjustable delay: </a:t>
            </a:r>
            <a:r>
              <a:rPr lang="en-US" sz="1400">
                <a:solidFill>
                  <a:schemeClr val="bg1"/>
                </a:solidFill>
              </a:rPr>
              <a:t>.03-10 minutes (1.8-600 seconds) </a:t>
            </a:r>
          </a:p>
          <a:p>
            <a:pPr marL="285750" lvl="0" indent="-285750" rtl="0">
              <a:buFont typeface="Wingdings" panose="05000000000000000000" pitchFamily="2" charset="2"/>
              <a:buChar char="ü"/>
            </a:pPr>
            <a:r>
              <a:rPr lang="en-US" sz="1400" b="1">
                <a:solidFill>
                  <a:schemeClr val="bg1"/>
                </a:solidFill>
              </a:rPr>
              <a:t>Voltage drop: </a:t>
            </a:r>
            <a:r>
              <a:rPr lang="en-US" sz="1400">
                <a:solidFill>
                  <a:schemeClr val="bg1"/>
                </a:solidFill>
              </a:rPr>
              <a:t>4.5 V max @ 1.5 amps</a:t>
            </a:r>
          </a:p>
          <a:p>
            <a:r>
              <a:rPr lang="en-US" sz="1600" b="1">
                <a:solidFill>
                  <a:srgbClr val="3CA1D5"/>
                </a:solidFill>
                <a:latin typeface="Aptos"/>
                <a:ea typeface="Arial"/>
                <a:cs typeface="Arial"/>
              </a:rPr>
              <a:t>REPLACES:</a:t>
            </a:r>
            <a:endParaRPr lang="en-US" sz="1400">
              <a:solidFill>
                <a:schemeClr val="bg1"/>
              </a:solidFill>
              <a:latin typeface="Aptos"/>
              <a:ea typeface="Arial"/>
              <a:cs typeface="Arial"/>
            </a:endParaRPr>
          </a:p>
          <a:p>
            <a:pPr marL="285750" indent="-285750">
              <a:buFont typeface="Wingdings" panose="05000000000000000000" pitchFamily="2" charset="2"/>
              <a:buChar char="ü"/>
            </a:pPr>
            <a:r>
              <a:rPr lang="en-US" sz="1400" b="1">
                <a:solidFill>
                  <a:srgbClr val="FFFFFF"/>
                </a:solidFill>
                <a:latin typeface="Aptos"/>
                <a:ea typeface="Arial"/>
                <a:cs typeface="Arial"/>
              </a:rPr>
              <a:t>A-1:</a:t>
            </a:r>
            <a:r>
              <a:rPr lang="en-US" sz="1400">
                <a:solidFill>
                  <a:srgbClr val="FFFFFF"/>
                </a:solidFill>
                <a:latin typeface="Aptos"/>
                <a:ea typeface="Arial"/>
                <a:cs typeface="Arial"/>
              </a:rPr>
              <a:t> EAC-501-ADJ, </a:t>
            </a:r>
            <a:r>
              <a:rPr lang="en-US" sz="1400" b="1">
                <a:solidFill>
                  <a:srgbClr val="FFFFFF"/>
                </a:solidFill>
                <a:latin typeface="Aptos"/>
                <a:ea typeface="Arial"/>
                <a:cs typeface="Arial"/>
              </a:rPr>
              <a:t>Diversified: </a:t>
            </a:r>
            <a:r>
              <a:rPr lang="en-US" sz="1400">
                <a:solidFill>
                  <a:srgbClr val="FFFFFF"/>
                </a:solidFill>
                <a:latin typeface="Aptos"/>
                <a:ea typeface="Arial"/>
                <a:cs typeface="Arial"/>
              </a:rPr>
              <a:t>AC-503, </a:t>
            </a:r>
            <a:r>
              <a:rPr lang="en-US" sz="1400" b="1">
                <a:solidFill>
                  <a:srgbClr val="FFFFFF"/>
                </a:solidFill>
                <a:latin typeface="Aptos"/>
                <a:ea typeface="Arial"/>
                <a:cs typeface="Arial"/>
              </a:rPr>
              <a:t>MARS:</a:t>
            </a:r>
            <a:r>
              <a:rPr lang="en-US" sz="1400">
                <a:solidFill>
                  <a:srgbClr val="FFFFFF"/>
                </a:solidFill>
                <a:latin typeface="Aptos"/>
                <a:ea typeface="Arial"/>
                <a:cs typeface="Arial"/>
              </a:rPr>
              <a:t> 32001, 32387, 32392, </a:t>
            </a:r>
            <a:r>
              <a:rPr lang="en-US" sz="1400" b="1">
                <a:solidFill>
                  <a:srgbClr val="FFFFFF"/>
                </a:solidFill>
                <a:latin typeface="Aptos"/>
                <a:ea typeface="Arial"/>
                <a:cs typeface="Arial"/>
              </a:rPr>
              <a:t>Robertshaw:</a:t>
            </a:r>
            <a:r>
              <a:rPr lang="en-US" sz="1400">
                <a:solidFill>
                  <a:srgbClr val="FFFFFF"/>
                </a:solidFill>
                <a:latin typeface="Aptos"/>
                <a:ea typeface="Arial"/>
                <a:cs typeface="Arial"/>
              </a:rPr>
              <a:t> 3310-072, </a:t>
            </a:r>
            <a:r>
              <a:rPr lang="en-US" sz="1400" b="1" err="1">
                <a:solidFill>
                  <a:srgbClr val="FFFFFF"/>
                </a:solidFill>
                <a:latin typeface="Aptos"/>
                <a:ea typeface="Arial"/>
                <a:cs typeface="Arial"/>
              </a:rPr>
              <a:t>Supco</a:t>
            </a:r>
            <a:r>
              <a:rPr lang="en-US" sz="1400" b="1">
                <a:solidFill>
                  <a:srgbClr val="FFFFFF"/>
                </a:solidFill>
                <a:latin typeface="Aptos"/>
                <a:ea typeface="Arial"/>
                <a:cs typeface="Arial"/>
              </a:rPr>
              <a:t>:</a:t>
            </a:r>
            <a:r>
              <a:rPr lang="en-US" sz="1400">
                <a:solidFill>
                  <a:srgbClr val="FFFFFF"/>
                </a:solidFill>
                <a:latin typeface="Aptos"/>
                <a:ea typeface="Arial"/>
                <a:cs typeface="Arial"/>
              </a:rPr>
              <a:t> TD72, TD73, </a:t>
            </a:r>
            <a:r>
              <a:rPr lang="en-US" sz="1400" b="1">
                <a:solidFill>
                  <a:srgbClr val="FFFFFF"/>
                </a:solidFill>
                <a:latin typeface="Aptos"/>
                <a:ea typeface="Arial"/>
                <a:cs typeface="Arial"/>
              </a:rPr>
              <a:t>Wagner/</a:t>
            </a:r>
            <a:r>
              <a:rPr lang="en-US" sz="1400" b="1" err="1">
                <a:solidFill>
                  <a:srgbClr val="FFFFFF"/>
                </a:solidFill>
                <a:latin typeface="Aptos"/>
                <a:ea typeface="Arial"/>
                <a:cs typeface="Arial"/>
              </a:rPr>
              <a:t>DiversiTech</a:t>
            </a:r>
            <a:r>
              <a:rPr lang="en-US" sz="1400" b="1">
                <a:solidFill>
                  <a:srgbClr val="FFFFFF"/>
                </a:solidFill>
                <a:latin typeface="Aptos"/>
                <a:ea typeface="Arial"/>
                <a:cs typeface="Arial"/>
              </a:rPr>
              <a:t>:</a:t>
            </a:r>
            <a:r>
              <a:rPr lang="en-US" sz="1400">
                <a:solidFill>
                  <a:srgbClr val="FFFFFF"/>
                </a:solidFill>
                <a:latin typeface="Aptos"/>
                <a:ea typeface="Arial"/>
                <a:cs typeface="Arial"/>
              </a:rPr>
              <a:t> ADB-1</a:t>
            </a:r>
          </a:p>
          <a:p>
            <a:pPr marL="285750" indent="-285750">
              <a:buFont typeface="Wingdings" panose="05000000000000000000" pitchFamily="2" charset="2"/>
              <a:buChar char="ü"/>
            </a:pPr>
            <a:endParaRPr lang="en-US" sz="1400">
              <a:solidFill>
                <a:srgbClr val="FFFFFF"/>
              </a:solidFill>
              <a:latin typeface="Aptos"/>
              <a:ea typeface="Arial"/>
              <a:cs typeface="Arial"/>
            </a:endParaRPr>
          </a:p>
          <a:p>
            <a:r>
              <a:rPr lang="en-US" sz="1600" b="1" baseline="0">
                <a:solidFill>
                  <a:srgbClr val="3CA1D5"/>
                </a:solidFill>
                <a:latin typeface="Aptos"/>
                <a:ea typeface="Arial"/>
                <a:cs typeface="Arial"/>
              </a:rPr>
              <a:t>ICM206 SPECIFICATIONS:</a:t>
            </a:r>
            <a:r>
              <a:rPr lang="en-US" sz="1600" baseline="0">
                <a:solidFill>
                  <a:srgbClr val="FFFFFF"/>
                </a:solidFill>
                <a:latin typeface="Aptos"/>
                <a:ea typeface="Arial"/>
                <a:cs typeface="Arial"/>
              </a:rPr>
              <a:t>​</a:t>
            </a:r>
            <a:r>
              <a:rPr lang="en-US" sz="1600">
                <a:latin typeface="Aptos"/>
                <a:ea typeface="Arial"/>
                <a:cs typeface="Arial"/>
              </a:rPr>
              <a:t>​ </a:t>
            </a:r>
          </a:p>
          <a:p>
            <a:pPr marL="171450" indent="-171450">
              <a:buFont typeface="Wingdings" panose="05000000000000000000" pitchFamily="2" charset="2"/>
              <a:buChar char="ü"/>
            </a:pPr>
            <a:r>
              <a:rPr lang="en-US" sz="1400" b="1">
                <a:solidFill>
                  <a:schemeClr val="bg1"/>
                </a:solidFill>
              </a:rPr>
              <a:t>Voltage: </a:t>
            </a:r>
            <a:r>
              <a:rPr lang="en-US" sz="1400">
                <a:solidFill>
                  <a:schemeClr val="bg1"/>
                </a:solidFill>
              </a:rPr>
              <a:t>18-30 VAC, 1.5A, 15A inrush, 40mA holding current </a:t>
            </a:r>
          </a:p>
          <a:p>
            <a:pPr marL="171450" indent="-171450">
              <a:buFont typeface="Wingdings" panose="05000000000000000000" pitchFamily="2" charset="2"/>
              <a:buChar char="ü"/>
            </a:pPr>
            <a:r>
              <a:rPr lang="en-US" sz="1400" b="1">
                <a:solidFill>
                  <a:schemeClr val="bg1"/>
                </a:solidFill>
              </a:rPr>
              <a:t>Frequency:</a:t>
            </a:r>
            <a:r>
              <a:rPr lang="en-US" sz="1400">
                <a:solidFill>
                  <a:schemeClr val="bg1"/>
                </a:solidFill>
              </a:rPr>
              <a:t> 50/60 Hz </a:t>
            </a:r>
          </a:p>
          <a:p>
            <a:pPr marL="171450" indent="-171450">
              <a:buFont typeface="Wingdings" panose="05000000000000000000" pitchFamily="2" charset="2"/>
              <a:buChar char="ü"/>
            </a:pPr>
            <a:r>
              <a:rPr lang="en-US" sz="1400" b="1">
                <a:solidFill>
                  <a:schemeClr val="bg1"/>
                </a:solidFill>
              </a:rPr>
              <a:t>Adjustable delay: </a:t>
            </a:r>
            <a:r>
              <a:rPr lang="en-US" sz="1400">
                <a:solidFill>
                  <a:schemeClr val="bg1"/>
                </a:solidFill>
              </a:rPr>
              <a:t>3-10 minutes </a:t>
            </a:r>
          </a:p>
          <a:p>
            <a:r>
              <a:rPr lang="en-US" sz="1600" b="1">
                <a:solidFill>
                  <a:srgbClr val="3CA1D5"/>
                </a:solidFill>
                <a:latin typeface="Aptos"/>
                <a:ea typeface="Arial"/>
                <a:cs typeface="Arial"/>
              </a:rPr>
              <a:t>REPLACES:</a:t>
            </a:r>
            <a:endParaRPr lang="en-US" sz="1400" b="1">
              <a:solidFill>
                <a:schemeClr val="bg1"/>
              </a:solidFill>
              <a:latin typeface="Aptos"/>
              <a:ea typeface="Arial"/>
              <a:cs typeface="Arial"/>
            </a:endParaRPr>
          </a:p>
          <a:p>
            <a:r>
              <a:rPr lang="en-US" sz="1400">
                <a:solidFill>
                  <a:schemeClr val="bg1"/>
                </a:solidFill>
                <a:latin typeface="Aptos"/>
                <a:ea typeface="Arial"/>
                <a:cs typeface="Arial"/>
              </a:rPr>
              <a:t>•  </a:t>
            </a:r>
            <a:r>
              <a:rPr lang="en-US" sz="1400" b="1">
                <a:solidFill>
                  <a:schemeClr val="bg1"/>
                </a:solidFill>
                <a:latin typeface="Aptos"/>
                <a:ea typeface="Arial"/>
                <a:cs typeface="Arial"/>
              </a:rPr>
              <a:t>A-1:</a:t>
            </a:r>
            <a:r>
              <a:rPr lang="en-US" sz="1400">
                <a:solidFill>
                  <a:schemeClr val="bg1"/>
                </a:solidFill>
                <a:latin typeface="Aptos"/>
                <a:ea typeface="Arial"/>
                <a:cs typeface="Arial"/>
              </a:rPr>
              <a:t> EAC-426-ADJ , </a:t>
            </a:r>
            <a:r>
              <a:rPr lang="en-US" sz="1400" b="1" err="1">
                <a:solidFill>
                  <a:schemeClr val="bg1"/>
                </a:solidFill>
                <a:latin typeface="Aptos"/>
                <a:ea typeface="Arial"/>
                <a:cs typeface="Arial"/>
              </a:rPr>
              <a:t>Supco</a:t>
            </a:r>
            <a:r>
              <a:rPr lang="en-US" sz="1400" b="1">
                <a:solidFill>
                  <a:schemeClr val="bg1"/>
                </a:solidFill>
                <a:latin typeface="Aptos"/>
                <a:ea typeface="Arial"/>
                <a:cs typeface="Arial"/>
              </a:rPr>
              <a:t>:</a:t>
            </a:r>
            <a:r>
              <a:rPr lang="en-US" sz="1400">
                <a:solidFill>
                  <a:schemeClr val="bg1"/>
                </a:solidFill>
                <a:latin typeface="Aptos"/>
                <a:ea typeface="Arial"/>
                <a:cs typeface="Arial"/>
              </a:rPr>
              <a:t> TD74</a:t>
            </a:r>
            <a:endParaRPr lang="en-US" sz="1400" b="1">
              <a:solidFill>
                <a:schemeClr val="bg1"/>
              </a:solidFill>
              <a:latin typeface="Aptos"/>
              <a:ea typeface="Arial"/>
              <a:cs typeface="Arial"/>
            </a:endParaRPr>
          </a:p>
          <a:p>
            <a:endParaRPr lang="en-US" sz="1200">
              <a:latin typeface="Aptos"/>
              <a:ea typeface="Arial"/>
              <a:cs typeface="Arial"/>
            </a:endParaRPr>
          </a:p>
          <a:p>
            <a:endParaRPr lang="en-US" sz="1600">
              <a:latin typeface="Aptos"/>
              <a:ea typeface="Arial"/>
              <a:cs typeface="Arial"/>
            </a:endParaRPr>
          </a:p>
          <a:p>
            <a:endParaRPr lang="en-US" sz="1600">
              <a:latin typeface="Aptos"/>
              <a:ea typeface="Arial"/>
              <a:cs typeface="Arial"/>
            </a:endParaRPr>
          </a:p>
        </p:txBody>
      </p:sp>
    </p:spTree>
    <p:extLst>
      <p:ext uri="{BB962C8B-B14F-4D97-AF65-F5344CB8AC3E}">
        <p14:creationId xmlns:p14="http://schemas.microsoft.com/office/powerpoint/2010/main" val="85140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C11A7-C9CE-F0AD-6EF1-FB352FD89D3F}"/>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7BF3CDD2-81C7-9E68-EA1F-18F3722BE34D}"/>
              </a:ext>
            </a:extLst>
          </p:cNvPr>
          <p:cNvSpPr/>
          <p:nvPr/>
        </p:nvSpPr>
        <p:spPr>
          <a:xfrm rot="10800000">
            <a:off x="7667133" y="-4386"/>
            <a:ext cx="4515409" cy="5814602"/>
          </a:xfrm>
          <a:prstGeom prst="rect">
            <a:avLst/>
          </a:prstGeom>
          <a:solidFill>
            <a:srgbClr val="2D37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7BC6FF00-36BB-77C6-55DD-84E0C4929DE9}"/>
              </a:ext>
            </a:extLst>
          </p:cNvPr>
          <p:cNvPicPr>
            <a:picLocks noChangeAspect="1"/>
          </p:cNvPicPr>
          <p:nvPr/>
        </p:nvPicPr>
        <p:blipFill>
          <a:blip r:embed="rId3">
            <a:alphaModFix amt="54000"/>
          </a:blip>
          <a:srcRect l="8792" r="758"/>
          <a:stretch/>
        </p:blipFill>
        <p:spPr>
          <a:xfrm rot="5400000">
            <a:off x="3358770" y="-3372797"/>
            <a:ext cx="946304" cy="7663843"/>
          </a:xfrm>
          <a:prstGeom prst="rect">
            <a:avLst/>
          </a:prstGeom>
        </p:spPr>
      </p:pic>
      <p:sp>
        <p:nvSpPr>
          <p:cNvPr id="13" name="Title 1">
            <a:extLst>
              <a:ext uri="{FF2B5EF4-FFF2-40B4-BE49-F238E27FC236}">
                <a16:creationId xmlns:a16="http://schemas.microsoft.com/office/drawing/2014/main" id="{C9D651C5-7163-0021-6DAB-C5AE5785B7CF}"/>
              </a:ext>
            </a:extLst>
          </p:cNvPr>
          <p:cNvSpPr txBox="1">
            <a:spLocks/>
          </p:cNvSpPr>
          <p:nvPr/>
        </p:nvSpPr>
        <p:spPr>
          <a:xfrm>
            <a:off x="458159" y="1164834"/>
            <a:ext cx="8421666" cy="5774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D3750"/>
                </a:solidFill>
                <a:latin typeface="Aptos ExtraBold"/>
              </a:rPr>
              <a:t>ICM203, ICM203F</a:t>
            </a:r>
          </a:p>
          <a:p>
            <a:r>
              <a:rPr lang="en-US" sz="2400" b="1" dirty="0">
                <a:solidFill>
                  <a:srgbClr val="2D3750"/>
                </a:solidFill>
                <a:latin typeface="Aptos ExtraBold"/>
              </a:rPr>
              <a:t>Delay on Break Timer (203)</a:t>
            </a:r>
          </a:p>
          <a:p>
            <a:r>
              <a:rPr lang="en-US" sz="2400" b="1" dirty="0">
                <a:solidFill>
                  <a:srgbClr val="2D3750"/>
                </a:solidFill>
                <a:latin typeface="Aptos ExtraBold"/>
              </a:rPr>
              <a:t>With 6” Wire Leads (ICM203F)</a:t>
            </a:r>
            <a:endParaRPr lang="en-US" sz="3200" b="1" dirty="0">
              <a:solidFill>
                <a:srgbClr val="2D3750"/>
              </a:solidFill>
              <a:latin typeface="Aptos ExtraBold"/>
            </a:endParaRPr>
          </a:p>
        </p:txBody>
      </p:sp>
      <p:pic>
        <p:nvPicPr>
          <p:cNvPr id="23" name="Picture 22" descr="A white and blue tool&#10;&#10;Description automatically generated">
            <a:extLst>
              <a:ext uri="{FF2B5EF4-FFF2-40B4-BE49-F238E27FC236}">
                <a16:creationId xmlns:a16="http://schemas.microsoft.com/office/drawing/2014/main" id="{0322B71F-24B6-098B-05F2-3F70A7ACFAC4}"/>
              </a:ext>
            </a:extLst>
          </p:cNvPr>
          <p:cNvPicPr>
            <a:picLocks noChangeAspect="1"/>
          </p:cNvPicPr>
          <p:nvPr/>
        </p:nvPicPr>
        <p:blipFill>
          <a:blip r:embed="rId4"/>
          <a:srcRect l="9420" t="46422" r="9087" b="47098"/>
          <a:stretch/>
        </p:blipFill>
        <p:spPr>
          <a:xfrm>
            <a:off x="-2" y="6272365"/>
            <a:ext cx="12192002" cy="746856"/>
          </a:xfrm>
          <a:prstGeom prst="rect">
            <a:avLst/>
          </a:prstGeom>
        </p:spPr>
      </p:pic>
      <p:grpSp>
        <p:nvGrpSpPr>
          <p:cNvPr id="2" name="Group 1">
            <a:extLst>
              <a:ext uri="{FF2B5EF4-FFF2-40B4-BE49-F238E27FC236}">
                <a16:creationId xmlns:a16="http://schemas.microsoft.com/office/drawing/2014/main" id="{941CCBC3-D41A-3B21-936A-0EAAEF27FBA7}"/>
              </a:ext>
            </a:extLst>
          </p:cNvPr>
          <p:cNvGrpSpPr/>
          <p:nvPr/>
        </p:nvGrpSpPr>
        <p:grpSpPr>
          <a:xfrm>
            <a:off x="3433865" y="6504921"/>
            <a:ext cx="8472791" cy="389999"/>
            <a:chOff x="3433865" y="6391059"/>
            <a:chExt cx="8472791" cy="389999"/>
          </a:xfrm>
        </p:grpSpPr>
        <p:sp>
          <p:nvSpPr>
            <p:cNvPr id="24" name="TextBox 23">
              <a:extLst>
                <a:ext uri="{FF2B5EF4-FFF2-40B4-BE49-F238E27FC236}">
                  <a16:creationId xmlns:a16="http://schemas.microsoft.com/office/drawing/2014/main" id="{CA99AF83-A149-DAAA-97A2-6892ED16E30D}"/>
                </a:ext>
              </a:extLst>
            </p:cNvPr>
            <p:cNvSpPr txBox="1"/>
            <p:nvPr/>
          </p:nvSpPr>
          <p:spPr>
            <a:xfrm>
              <a:off x="3433865" y="6401107"/>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APPLIANCE</a:t>
              </a:r>
            </a:p>
          </p:txBody>
        </p:sp>
        <p:sp>
          <p:nvSpPr>
            <p:cNvPr id="25" name="TextBox 24">
              <a:extLst>
                <a:ext uri="{FF2B5EF4-FFF2-40B4-BE49-F238E27FC236}">
                  <a16:creationId xmlns:a16="http://schemas.microsoft.com/office/drawing/2014/main" id="{9844DBE4-5285-5AD5-5F0B-9386FF25D85B}"/>
                </a:ext>
              </a:extLst>
            </p:cNvPr>
            <p:cNvSpPr txBox="1"/>
            <p:nvPr/>
          </p:nvSpPr>
          <p:spPr>
            <a:xfrm>
              <a:off x="5095834" y="6401107"/>
              <a:ext cx="1587069" cy="369332"/>
            </a:xfrm>
            <a:prstGeom prst="rect">
              <a:avLst/>
            </a:prstGeom>
            <a:noFill/>
          </p:spPr>
          <p:txBody>
            <a:bodyPr wrap="square" rtlCol="0">
              <a:spAutoFit/>
            </a:bodyPr>
            <a:lstStyle/>
            <a:p>
              <a:r>
                <a:rPr lang="en-US" i="1">
                  <a:solidFill>
                    <a:srgbClr val="3CA1D5"/>
                  </a:solidFill>
                  <a:latin typeface="Aptos" panose="020B0004020202020204" pitchFamily="34" charset="0"/>
                </a:rPr>
                <a:t>ELECTRICAL</a:t>
              </a:r>
            </a:p>
          </p:txBody>
        </p:sp>
        <p:sp>
          <p:nvSpPr>
            <p:cNvPr id="26" name="TextBox 25">
              <a:extLst>
                <a:ext uri="{FF2B5EF4-FFF2-40B4-BE49-F238E27FC236}">
                  <a16:creationId xmlns:a16="http://schemas.microsoft.com/office/drawing/2014/main" id="{4577A186-6B79-5237-4DD3-ECA747297BD9}"/>
                </a:ext>
              </a:extLst>
            </p:cNvPr>
            <p:cNvSpPr txBox="1"/>
            <p:nvPr/>
          </p:nvSpPr>
          <p:spPr>
            <a:xfrm>
              <a:off x="6916368" y="6396083"/>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HVAC/R</a:t>
              </a:r>
            </a:p>
          </p:txBody>
        </p:sp>
        <p:sp>
          <p:nvSpPr>
            <p:cNvPr id="27" name="TextBox 26">
              <a:extLst>
                <a:ext uri="{FF2B5EF4-FFF2-40B4-BE49-F238E27FC236}">
                  <a16:creationId xmlns:a16="http://schemas.microsoft.com/office/drawing/2014/main" id="{35FBF4DE-7CF1-BD1D-FCFB-FF094662756D}"/>
                </a:ext>
              </a:extLst>
            </p:cNvPr>
            <p:cNvSpPr txBox="1"/>
            <p:nvPr/>
          </p:nvSpPr>
          <p:spPr>
            <a:xfrm>
              <a:off x="8305903" y="6391060"/>
              <a:ext cx="1420237" cy="379379"/>
            </a:xfrm>
            <a:prstGeom prst="rect">
              <a:avLst/>
            </a:prstGeom>
            <a:noFill/>
          </p:spPr>
          <p:txBody>
            <a:bodyPr wrap="square" rtlCol="0">
              <a:spAutoFit/>
            </a:bodyPr>
            <a:lstStyle/>
            <a:p>
              <a:r>
                <a:rPr lang="en-US" i="1">
                  <a:solidFill>
                    <a:srgbClr val="2D3750"/>
                  </a:solidFill>
                  <a:latin typeface="Aptos" panose="020B0004020202020204" pitchFamily="34" charset="0"/>
                </a:rPr>
                <a:t>MARINE</a:t>
              </a:r>
            </a:p>
          </p:txBody>
        </p:sp>
        <p:sp>
          <p:nvSpPr>
            <p:cNvPr id="28" name="TextBox 27">
              <a:extLst>
                <a:ext uri="{FF2B5EF4-FFF2-40B4-BE49-F238E27FC236}">
                  <a16:creationId xmlns:a16="http://schemas.microsoft.com/office/drawing/2014/main" id="{C7828C58-B2BB-6C13-3C7A-244BF4002544}"/>
                </a:ext>
              </a:extLst>
            </p:cNvPr>
            <p:cNvSpPr txBox="1"/>
            <p:nvPr/>
          </p:nvSpPr>
          <p:spPr>
            <a:xfrm>
              <a:off x="9656012" y="6391059"/>
              <a:ext cx="1613084" cy="369332"/>
            </a:xfrm>
            <a:prstGeom prst="rect">
              <a:avLst/>
            </a:prstGeom>
            <a:noFill/>
          </p:spPr>
          <p:txBody>
            <a:bodyPr wrap="square" rtlCol="0">
              <a:spAutoFit/>
            </a:bodyPr>
            <a:lstStyle/>
            <a:p>
              <a:r>
                <a:rPr lang="en-US" i="1">
                  <a:solidFill>
                    <a:srgbClr val="3CA1D5"/>
                  </a:solidFill>
                  <a:latin typeface="Aptos" panose="020B0004020202020204" pitchFamily="34" charset="0"/>
                </a:rPr>
                <a:t>POOL &amp; SPA</a:t>
              </a:r>
            </a:p>
          </p:txBody>
        </p:sp>
        <p:sp>
          <p:nvSpPr>
            <p:cNvPr id="29" name="TextBox 28">
              <a:extLst>
                <a:ext uri="{FF2B5EF4-FFF2-40B4-BE49-F238E27FC236}">
                  <a16:creationId xmlns:a16="http://schemas.microsoft.com/office/drawing/2014/main" id="{0B533F5C-FADE-F831-2F32-FAF4A780B06F}"/>
                </a:ext>
              </a:extLst>
            </p:cNvPr>
            <p:cNvSpPr txBox="1"/>
            <p:nvPr/>
          </p:nvSpPr>
          <p:spPr>
            <a:xfrm>
              <a:off x="11373100" y="6401679"/>
              <a:ext cx="533556" cy="379379"/>
            </a:xfrm>
            <a:prstGeom prst="rect">
              <a:avLst/>
            </a:prstGeom>
            <a:noFill/>
          </p:spPr>
          <p:txBody>
            <a:bodyPr wrap="square" rtlCol="0">
              <a:spAutoFit/>
            </a:bodyPr>
            <a:lstStyle/>
            <a:p>
              <a:r>
                <a:rPr lang="en-US" i="1">
                  <a:solidFill>
                    <a:srgbClr val="2D3750"/>
                  </a:solidFill>
                  <a:latin typeface="Aptos" panose="020B0004020202020204" pitchFamily="34" charset="0"/>
                </a:rPr>
                <a:t>RV</a:t>
              </a:r>
            </a:p>
          </p:txBody>
        </p:sp>
      </p:grpSp>
      <p:sp>
        <p:nvSpPr>
          <p:cNvPr id="47" name="TextBox 12">
            <a:extLst>
              <a:ext uri="{FF2B5EF4-FFF2-40B4-BE49-F238E27FC236}">
                <a16:creationId xmlns:a16="http://schemas.microsoft.com/office/drawing/2014/main" id="{FD5FFB94-480F-3F0A-7FD1-6365CA3C8447}"/>
              </a:ext>
            </a:extLst>
          </p:cNvPr>
          <p:cNvSpPr txBox="1"/>
          <p:nvPr/>
        </p:nvSpPr>
        <p:spPr>
          <a:xfrm>
            <a:off x="7922575" y="2750604"/>
            <a:ext cx="3763387" cy="2834109"/>
          </a:xfrm>
          <a:prstGeom prst="rect">
            <a:avLst/>
          </a:prstGeom>
        </p:spPr>
        <p:txBody>
          <a:bodyPr wrap="square" lIns="0" tIns="0" rIns="0" bIns="0" rtlCol="0" anchor="t">
            <a:spAutoFit/>
          </a:bodyPr>
          <a:lstStyle/>
          <a:p>
            <a:pPr marL="0" lvl="0" indent="0" algn="l">
              <a:lnSpc>
                <a:spcPts val="5347"/>
              </a:lnSpc>
              <a:spcBef>
                <a:spcPct val="0"/>
              </a:spcBef>
            </a:pPr>
            <a:r>
              <a:rPr lang="en-US" sz="1600" b="1" dirty="0">
                <a:solidFill>
                  <a:srgbClr val="3CA1D5"/>
                </a:solidFill>
                <a:ea typeface="DM Sans Bold"/>
                <a:cs typeface="DM Sans Bold"/>
                <a:sym typeface="DM Sans Bold"/>
              </a:rPr>
              <a:t>REPLACES:</a:t>
            </a:r>
            <a:endParaRPr lang="en-US" sz="1400" b="1" dirty="0">
              <a:solidFill>
                <a:schemeClr val="bg1"/>
              </a:solidFill>
              <a:ea typeface="DM Sans Bold"/>
              <a:cs typeface="DM Sans Bold"/>
              <a:sym typeface="DM Sans Bold"/>
            </a:endParaRPr>
          </a:p>
          <a:p>
            <a:pPr marL="0" lvl="0" indent="0" algn="l">
              <a:spcBef>
                <a:spcPct val="0"/>
              </a:spcBef>
            </a:pPr>
            <a:r>
              <a:rPr lang="en-US" sz="1400" b="1" dirty="0">
                <a:solidFill>
                  <a:schemeClr val="bg1"/>
                </a:solidFill>
                <a:ea typeface="DM Sans Bold"/>
                <a:cs typeface="DM Sans Bold"/>
                <a:sym typeface="DM Sans Bold"/>
              </a:rPr>
              <a:t>ICM203</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A-1: </a:t>
            </a:r>
            <a:r>
              <a:rPr lang="en-US" sz="1400" dirty="0">
                <a:solidFill>
                  <a:schemeClr val="bg1"/>
                </a:solidFill>
                <a:ea typeface="DM Sans Bold"/>
                <a:cs typeface="DM Sans Bold"/>
                <a:sym typeface="DM Sans Bold"/>
              </a:rPr>
              <a:t>EAC-501-ADJ</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Diversified: </a:t>
            </a:r>
            <a:r>
              <a:rPr lang="en-US" sz="1400" dirty="0">
                <a:solidFill>
                  <a:schemeClr val="bg1"/>
                </a:solidFill>
                <a:ea typeface="DM Sans Bold"/>
                <a:cs typeface="DM Sans Bold"/>
                <a:sym typeface="DM Sans Bold"/>
              </a:rPr>
              <a:t>AC-503</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Mars</a:t>
            </a:r>
            <a:r>
              <a:rPr lang="en-US" sz="1400" dirty="0">
                <a:solidFill>
                  <a:schemeClr val="bg1"/>
                </a:solidFill>
                <a:ea typeface="DM Sans Bold"/>
                <a:cs typeface="DM Sans Bold"/>
                <a:sym typeface="DM Sans Bold"/>
              </a:rPr>
              <a:t>: 32001, 32387, 32392</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Robertshaw</a:t>
            </a:r>
            <a:r>
              <a:rPr lang="en-US" sz="1400" dirty="0">
                <a:solidFill>
                  <a:schemeClr val="bg1"/>
                </a:solidFill>
                <a:ea typeface="DM Sans Bold"/>
                <a:cs typeface="DM Sans Bold"/>
                <a:sym typeface="DM Sans Bold"/>
              </a:rPr>
              <a:t>: 3310-072</a:t>
            </a:r>
          </a:p>
          <a:p>
            <a:pPr marL="285750" lvl="0" indent="-285750" algn="l">
              <a:spcBef>
                <a:spcPct val="0"/>
              </a:spcBef>
              <a:buFont typeface="Arial" panose="020B0604020202020204" pitchFamily="34" charset="0"/>
              <a:buChar char="•"/>
            </a:pPr>
            <a:r>
              <a:rPr lang="en-US" sz="1400" b="1" dirty="0" err="1">
                <a:solidFill>
                  <a:schemeClr val="bg1"/>
                </a:solidFill>
                <a:ea typeface="DM Sans Bold"/>
                <a:cs typeface="DM Sans Bold"/>
                <a:sym typeface="DM Sans Bold"/>
              </a:rPr>
              <a:t>Supco</a:t>
            </a:r>
            <a:r>
              <a:rPr lang="en-US" sz="1400" dirty="0">
                <a:solidFill>
                  <a:schemeClr val="bg1"/>
                </a:solidFill>
                <a:ea typeface="DM Sans Bold"/>
                <a:cs typeface="DM Sans Bold"/>
                <a:sym typeface="DM Sans Bold"/>
              </a:rPr>
              <a:t>: TD72, TD73</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Wagner/</a:t>
            </a:r>
            <a:r>
              <a:rPr lang="en-US" sz="1400" b="1" dirty="0" err="1">
                <a:solidFill>
                  <a:schemeClr val="bg1"/>
                </a:solidFill>
                <a:ea typeface="DM Sans Bold"/>
                <a:cs typeface="DM Sans Bold"/>
                <a:sym typeface="DM Sans Bold"/>
              </a:rPr>
              <a:t>DiversiTech</a:t>
            </a:r>
            <a:r>
              <a:rPr lang="en-US" sz="1400" dirty="0">
                <a:solidFill>
                  <a:schemeClr val="bg1"/>
                </a:solidFill>
                <a:ea typeface="DM Sans Bold"/>
                <a:cs typeface="DM Sans Bold"/>
                <a:sym typeface="DM Sans Bold"/>
              </a:rPr>
              <a:t>: ADB-1</a:t>
            </a:r>
          </a:p>
          <a:p>
            <a:pPr lvl="0" algn="l">
              <a:spcBef>
                <a:spcPct val="0"/>
              </a:spcBef>
            </a:pPr>
            <a:r>
              <a:rPr lang="en-US" sz="1400" b="1" dirty="0">
                <a:solidFill>
                  <a:schemeClr val="bg1"/>
                </a:solidFill>
                <a:ea typeface="DM Sans Bold"/>
                <a:cs typeface="DM Sans Bold"/>
                <a:sym typeface="DM Sans Bold"/>
              </a:rPr>
              <a:t>ICM203F</a:t>
            </a:r>
          </a:p>
          <a:p>
            <a:pPr marL="285750" lvl="0" indent="-285750" algn="l">
              <a:spcBef>
                <a:spcPct val="0"/>
              </a:spcBef>
              <a:buFont typeface="Arial" panose="020B0604020202020204" pitchFamily="34" charset="0"/>
              <a:buChar char="•"/>
            </a:pPr>
            <a:r>
              <a:rPr lang="en-US" sz="1400" b="1" dirty="0" err="1">
                <a:solidFill>
                  <a:schemeClr val="bg1"/>
                </a:solidFill>
                <a:ea typeface="DM Sans Bold"/>
                <a:cs typeface="DM Sans Bold"/>
                <a:sym typeface="DM Sans Bold"/>
              </a:rPr>
              <a:t>Supco</a:t>
            </a:r>
            <a:r>
              <a:rPr lang="en-US" sz="1400" dirty="0">
                <a:solidFill>
                  <a:schemeClr val="bg1"/>
                </a:solidFill>
                <a:ea typeface="DM Sans Bold"/>
                <a:cs typeface="DM Sans Bold"/>
                <a:sym typeface="DM Sans Bold"/>
              </a:rPr>
              <a:t>: TD73W</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Wagner/</a:t>
            </a:r>
            <a:r>
              <a:rPr lang="en-US" sz="1400" b="1" dirty="0" err="1">
                <a:solidFill>
                  <a:schemeClr val="bg1"/>
                </a:solidFill>
                <a:ea typeface="DM Sans Bold"/>
                <a:cs typeface="DM Sans Bold"/>
                <a:sym typeface="DM Sans Bold"/>
              </a:rPr>
              <a:t>DiversiTech</a:t>
            </a:r>
            <a:r>
              <a:rPr lang="en-US" sz="1400" dirty="0">
                <a:solidFill>
                  <a:schemeClr val="bg1"/>
                </a:solidFill>
                <a:ea typeface="DM Sans Bold"/>
                <a:cs typeface="DM Sans Bold"/>
                <a:sym typeface="DM Sans Bold"/>
              </a:rPr>
              <a:t>: ADB-2</a:t>
            </a:r>
          </a:p>
        </p:txBody>
      </p:sp>
      <p:sp>
        <p:nvSpPr>
          <p:cNvPr id="48" name="TextBox 12">
            <a:extLst>
              <a:ext uri="{FF2B5EF4-FFF2-40B4-BE49-F238E27FC236}">
                <a16:creationId xmlns:a16="http://schemas.microsoft.com/office/drawing/2014/main" id="{CE2E862B-7A9F-AD2E-A663-63DC766C48D2}"/>
              </a:ext>
            </a:extLst>
          </p:cNvPr>
          <p:cNvSpPr txBox="1"/>
          <p:nvPr/>
        </p:nvSpPr>
        <p:spPr>
          <a:xfrm>
            <a:off x="7932032" y="-549561"/>
            <a:ext cx="3972774" cy="3513782"/>
          </a:xfrm>
          <a:prstGeom prst="rect">
            <a:avLst/>
          </a:prstGeom>
        </p:spPr>
        <p:txBody>
          <a:bodyPr wrap="square" lIns="0" tIns="0" rIns="0" bIns="0" rtlCol="0" anchor="t">
            <a:spAutoFit/>
          </a:bodyPr>
          <a:lstStyle/>
          <a:p>
            <a:pPr marL="0" lvl="0" indent="0" algn="l">
              <a:lnSpc>
                <a:spcPts val="5347"/>
              </a:lnSpc>
              <a:spcBef>
                <a:spcPct val="0"/>
              </a:spcBef>
            </a:pPr>
            <a:endParaRPr lang="en-US" sz="1600" b="1" dirty="0">
              <a:solidFill>
                <a:srgbClr val="3CA1D5"/>
              </a:solidFill>
              <a:ea typeface="DM Sans Bold"/>
              <a:cs typeface="DM Sans Bold"/>
              <a:sym typeface="DM Sans Bold"/>
            </a:endParaRPr>
          </a:p>
          <a:p>
            <a:pPr marL="0" lvl="0" indent="0" algn="l">
              <a:lnSpc>
                <a:spcPts val="5347"/>
              </a:lnSpc>
              <a:spcBef>
                <a:spcPct val="0"/>
              </a:spcBef>
            </a:pPr>
            <a:r>
              <a:rPr lang="en-US" sz="1600" b="1" dirty="0">
                <a:solidFill>
                  <a:srgbClr val="3CA1D5"/>
                </a:solidFill>
                <a:ea typeface="DM Sans Bold"/>
                <a:cs typeface="DM Sans Bold"/>
                <a:sym typeface="DM Sans Bold"/>
              </a:rPr>
              <a:t>SPECIFICATIONS:</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Voltage: </a:t>
            </a:r>
            <a:r>
              <a:rPr lang="en-US" sz="1400" dirty="0">
                <a:solidFill>
                  <a:schemeClr val="bg1"/>
                </a:solidFill>
                <a:ea typeface="DM Sans Bold"/>
                <a:cs typeface="DM Sans Bold"/>
                <a:sym typeface="DM Sans Bold"/>
              </a:rPr>
              <a:t>18-240 VAC</a:t>
            </a:r>
          </a:p>
          <a:p>
            <a:pPr marL="742950" lvl="1" indent="-285750">
              <a:spcBef>
                <a:spcPct val="0"/>
              </a:spcBef>
              <a:buFont typeface="Arial" panose="020B0604020202020204" pitchFamily="34" charset="0"/>
              <a:buChar char="•"/>
            </a:pPr>
            <a:r>
              <a:rPr lang="en-US" sz="1400" dirty="0">
                <a:solidFill>
                  <a:schemeClr val="bg1"/>
                </a:solidFill>
                <a:ea typeface="DM Sans Bold"/>
                <a:cs typeface="DM Sans Bold"/>
                <a:sym typeface="DM Sans Bold"/>
              </a:rPr>
              <a:t>1.5 amps</a:t>
            </a:r>
          </a:p>
          <a:p>
            <a:pPr marL="742950" lvl="1" indent="-285750">
              <a:spcBef>
                <a:spcPct val="0"/>
              </a:spcBef>
              <a:buFont typeface="Arial" panose="020B0604020202020204" pitchFamily="34" charset="0"/>
              <a:buChar char="•"/>
            </a:pPr>
            <a:r>
              <a:rPr lang="en-US" sz="1400" dirty="0">
                <a:solidFill>
                  <a:schemeClr val="bg1"/>
                </a:solidFill>
                <a:ea typeface="DM Sans Bold"/>
                <a:cs typeface="DM Sans Bold"/>
                <a:sym typeface="DM Sans Bold"/>
              </a:rPr>
              <a:t>15 am inrush</a:t>
            </a:r>
          </a:p>
          <a:p>
            <a:pPr marL="285750" lvl="0" indent="-285750" algn="l">
              <a:spcBef>
                <a:spcPct val="0"/>
              </a:spcBef>
              <a:buFont typeface="Wingdings" pitchFamily="2" charset="2"/>
              <a:buChar char="§"/>
            </a:pPr>
            <a:r>
              <a:rPr lang="en-US" sz="1400" b="1" dirty="0">
                <a:solidFill>
                  <a:schemeClr val="bg1"/>
                </a:solidFill>
                <a:ea typeface="DM Sans Bold"/>
                <a:cs typeface="DM Sans Bold"/>
                <a:sym typeface="DM Sans Bold"/>
              </a:rPr>
              <a:t>Frequency: </a:t>
            </a:r>
            <a:r>
              <a:rPr lang="en-US" sz="1400" dirty="0">
                <a:solidFill>
                  <a:schemeClr val="bg1"/>
                </a:solidFill>
                <a:ea typeface="DM Sans Bold"/>
                <a:cs typeface="DM Sans Bold"/>
                <a:sym typeface="DM Sans Bold"/>
              </a:rPr>
              <a:t>50/60Hz</a:t>
            </a:r>
          </a:p>
          <a:p>
            <a:pPr marL="285750" lvl="0" indent="-285750" algn="l">
              <a:spcBef>
                <a:spcPct val="0"/>
              </a:spcBef>
              <a:buFont typeface="Wingdings" pitchFamily="2" charset="2"/>
              <a:buChar char="§"/>
            </a:pPr>
            <a:r>
              <a:rPr lang="en-US" sz="1400" b="1" dirty="0">
                <a:solidFill>
                  <a:schemeClr val="bg1"/>
                </a:solidFill>
                <a:ea typeface="DM Sans Bold"/>
                <a:cs typeface="DM Sans Bold"/>
                <a:sym typeface="DM Sans Bold"/>
              </a:rPr>
              <a:t>Knob-adj. time delay</a:t>
            </a:r>
            <a:r>
              <a:rPr lang="en-US" sz="1400" dirty="0">
                <a:solidFill>
                  <a:schemeClr val="bg1"/>
                </a:solidFill>
                <a:ea typeface="DM Sans Bold"/>
                <a:cs typeface="DM Sans Bold"/>
                <a:sym typeface="DM Sans Bold"/>
              </a:rPr>
              <a:t>: .03-10 min. (1.8-600 sec.)</a:t>
            </a:r>
          </a:p>
          <a:p>
            <a:pPr marL="285750" lvl="0" indent="-285750" algn="l">
              <a:spcBef>
                <a:spcPct val="0"/>
              </a:spcBef>
              <a:buFont typeface="Wingdings" pitchFamily="2" charset="2"/>
              <a:buChar char="§"/>
            </a:pPr>
            <a:r>
              <a:rPr lang="en-US" sz="1400" b="1" dirty="0">
                <a:solidFill>
                  <a:schemeClr val="bg1"/>
                </a:solidFill>
                <a:ea typeface="DM Sans Bold"/>
                <a:cs typeface="DM Sans Bold"/>
                <a:sym typeface="DM Sans Bold"/>
              </a:rPr>
              <a:t>Voltage drop: </a:t>
            </a:r>
            <a:r>
              <a:rPr lang="en-US" sz="1400" dirty="0">
                <a:solidFill>
                  <a:schemeClr val="bg1"/>
                </a:solidFill>
                <a:ea typeface="DM Sans Bold"/>
                <a:cs typeface="DM Sans Bold"/>
                <a:sym typeface="DM Sans Bold"/>
              </a:rPr>
              <a:t>3.5 V typical, 4.5 V max. @ 1.5 amps</a:t>
            </a:r>
          </a:p>
          <a:p>
            <a:pPr marL="285750" lvl="0" indent="-285750" algn="l">
              <a:spcBef>
                <a:spcPct val="0"/>
              </a:spcBef>
              <a:buFont typeface="Wingdings" pitchFamily="2" charset="2"/>
              <a:buChar char="§"/>
            </a:pPr>
            <a:r>
              <a:rPr lang="en-US" sz="1400" b="1" dirty="0">
                <a:solidFill>
                  <a:schemeClr val="bg1"/>
                </a:solidFill>
                <a:ea typeface="DM Sans Bold"/>
                <a:cs typeface="DM Sans Bold"/>
                <a:sym typeface="DM Sans Bold"/>
              </a:rPr>
              <a:t>Holding current min.: </a:t>
            </a:r>
            <a:r>
              <a:rPr lang="en-US" sz="1400" dirty="0">
                <a:solidFill>
                  <a:schemeClr val="bg1"/>
                </a:solidFill>
                <a:ea typeface="DM Sans Bold"/>
                <a:cs typeface="DM Sans Bold"/>
                <a:sym typeface="DM Sans Bold"/>
              </a:rPr>
              <a:t>40 mA</a:t>
            </a:r>
          </a:p>
          <a:p>
            <a:pPr marL="285750" lvl="0" indent="-285750" algn="l">
              <a:spcBef>
                <a:spcPct val="0"/>
              </a:spcBef>
              <a:buFont typeface="Wingdings" pitchFamily="2" charset="2"/>
              <a:buChar char="§"/>
            </a:pPr>
            <a:r>
              <a:rPr lang="en-US" sz="1400" b="1" dirty="0">
                <a:solidFill>
                  <a:schemeClr val="bg1"/>
                </a:solidFill>
                <a:ea typeface="DM Sans Bold"/>
                <a:cs typeface="DM Sans Bold"/>
                <a:sym typeface="DM Sans Bold"/>
              </a:rPr>
              <a:t>Dimensions: </a:t>
            </a:r>
            <a:r>
              <a:rPr lang="en-US" sz="1400" dirty="0">
                <a:solidFill>
                  <a:schemeClr val="bg1"/>
                </a:solidFill>
                <a:ea typeface="DM Sans Bold"/>
                <a:cs typeface="DM Sans Bold"/>
                <a:sym typeface="DM Sans Bold"/>
              </a:rPr>
              <a:t>2.00” x 2.00” x 1.25”</a:t>
            </a:r>
          </a:p>
        </p:txBody>
      </p:sp>
      <p:grpSp>
        <p:nvGrpSpPr>
          <p:cNvPr id="3" name="Group 2">
            <a:extLst>
              <a:ext uri="{FF2B5EF4-FFF2-40B4-BE49-F238E27FC236}">
                <a16:creationId xmlns:a16="http://schemas.microsoft.com/office/drawing/2014/main" id="{D1A846F6-8EEA-6663-9358-93073A4D1AEA}"/>
              </a:ext>
            </a:extLst>
          </p:cNvPr>
          <p:cNvGrpSpPr/>
          <p:nvPr/>
        </p:nvGrpSpPr>
        <p:grpSpPr>
          <a:xfrm>
            <a:off x="10987618" y="59026"/>
            <a:ext cx="1074383" cy="746856"/>
            <a:chOff x="10987618" y="59026"/>
            <a:chExt cx="1074383" cy="746856"/>
          </a:xfrm>
        </p:grpSpPr>
        <p:sp>
          <p:nvSpPr>
            <p:cNvPr id="51" name="Rectangle 50">
              <a:extLst>
                <a:ext uri="{FF2B5EF4-FFF2-40B4-BE49-F238E27FC236}">
                  <a16:creationId xmlns:a16="http://schemas.microsoft.com/office/drawing/2014/main" id="{5418C03F-DC83-D6DC-0426-0CB678B41582}"/>
                </a:ext>
              </a:extLst>
            </p:cNvPr>
            <p:cNvSpPr/>
            <p:nvPr/>
          </p:nvSpPr>
          <p:spPr>
            <a:xfrm>
              <a:off x="10987618" y="59026"/>
              <a:ext cx="1074383" cy="7468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flag with black and blue stripes&#10;&#10;Description automatically generated">
              <a:extLst>
                <a:ext uri="{FF2B5EF4-FFF2-40B4-BE49-F238E27FC236}">
                  <a16:creationId xmlns:a16="http://schemas.microsoft.com/office/drawing/2014/main" id="{455ECD82-C6AC-B0E0-B89C-299B38494B6A}"/>
                </a:ext>
              </a:extLst>
            </p:cNvPr>
            <p:cNvPicPr>
              <a:picLocks noChangeAspect="1"/>
            </p:cNvPicPr>
            <p:nvPr/>
          </p:nvPicPr>
          <p:blipFill>
            <a:blip r:embed="rId5"/>
            <a:stretch>
              <a:fillRect/>
            </a:stretch>
          </p:blipFill>
          <p:spPr>
            <a:xfrm>
              <a:off x="11028816" y="113925"/>
              <a:ext cx="988032" cy="687578"/>
            </a:xfrm>
            <a:prstGeom prst="rect">
              <a:avLst/>
            </a:prstGeom>
            <a:ln>
              <a:noFill/>
            </a:ln>
          </p:spPr>
        </p:pic>
      </p:grpSp>
      <p:pic>
        <p:nvPicPr>
          <p:cNvPr id="55" name="Picture 54" descr="A blue and black logo&#10;&#10;Description automatically generated">
            <a:extLst>
              <a:ext uri="{FF2B5EF4-FFF2-40B4-BE49-F238E27FC236}">
                <a16:creationId xmlns:a16="http://schemas.microsoft.com/office/drawing/2014/main" id="{9F00EDA4-EC63-F8A1-1A26-68B1CB3CE9FB}"/>
              </a:ext>
            </a:extLst>
          </p:cNvPr>
          <p:cNvPicPr>
            <a:picLocks noChangeAspect="1"/>
          </p:cNvPicPr>
          <p:nvPr/>
        </p:nvPicPr>
        <p:blipFill>
          <a:blip r:embed="rId6"/>
          <a:stretch>
            <a:fillRect/>
          </a:stretch>
        </p:blipFill>
        <p:spPr>
          <a:xfrm>
            <a:off x="458160" y="124772"/>
            <a:ext cx="1946229" cy="613281"/>
          </a:xfrm>
          <a:prstGeom prst="rect">
            <a:avLst/>
          </a:prstGeom>
        </p:spPr>
      </p:pic>
      <p:sp>
        <p:nvSpPr>
          <p:cNvPr id="10" name="TextBox 9">
            <a:extLst>
              <a:ext uri="{FF2B5EF4-FFF2-40B4-BE49-F238E27FC236}">
                <a16:creationId xmlns:a16="http://schemas.microsoft.com/office/drawing/2014/main" id="{4E05FA59-03E7-C87E-6ED8-282E661B32CA}"/>
              </a:ext>
            </a:extLst>
          </p:cNvPr>
          <p:cNvSpPr txBox="1"/>
          <p:nvPr/>
        </p:nvSpPr>
        <p:spPr>
          <a:xfrm>
            <a:off x="458159" y="2117210"/>
            <a:ext cx="6224743" cy="1661993"/>
          </a:xfrm>
          <a:prstGeom prst="rect">
            <a:avLst/>
          </a:prstGeom>
          <a:noFill/>
        </p:spPr>
        <p:txBody>
          <a:bodyPr wrap="square" lIns="91440" tIns="45720" rIns="91440" bIns="45720" rtlCol="0" anchor="t">
            <a:spAutoFit/>
          </a:bodyPr>
          <a:lstStyle/>
          <a:p>
            <a:r>
              <a:rPr lang="en-US" b="1" dirty="0">
                <a:sym typeface="DM Sans"/>
              </a:rPr>
              <a:t>Features and Benefits:</a:t>
            </a:r>
          </a:p>
          <a:p>
            <a:pPr marL="285750" indent="-285750">
              <a:buFont typeface="Arial" panose="020B0604020202020204" pitchFamily="34" charset="0"/>
              <a:buChar char="•"/>
            </a:pPr>
            <a:r>
              <a:rPr lang="en-US" sz="1400" dirty="0"/>
              <a:t>Universal voltage operation</a:t>
            </a:r>
          </a:p>
          <a:p>
            <a:pPr marL="285750" indent="-285750">
              <a:buFont typeface="Arial" panose="020B0604020202020204" pitchFamily="34" charset="0"/>
              <a:buChar char="•"/>
            </a:pPr>
            <a:r>
              <a:rPr lang="en-US" sz="1400" dirty="0"/>
              <a:t>Higher 1.5 amp power rating</a:t>
            </a:r>
          </a:p>
          <a:p>
            <a:pPr marL="285750" indent="-285750">
              <a:buFont typeface="Arial" panose="020B0604020202020204" pitchFamily="34" charset="0"/>
              <a:buChar char="•"/>
            </a:pPr>
            <a:r>
              <a:rPr lang="en-US" sz="1400" dirty="0"/>
              <a:t>Compressor lockout/ anti-short cycle timer</a:t>
            </a:r>
          </a:p>
          <a:p>
            <a:pPr marL="285750" indent="-285750">
              <a:buFont typeface="Arial" panose="020B0604020202020204" pitchFamily="34" charset="0"/>
              <a:buChar char="•"/>
            </a:pPr>
            <a:r>
              <a:rPr lang="en-US" sz="1400" dirty="0"/>
              <a:t>Helps to protect compressors from damage caused by rapid short cycling</a:t>
            </a:r>
          </a:p>
          <a:p>
            <a:pPr marL="285750" indent="-285750">
              <a:buFont typeface="Arial" panose="020B0604020202020204" pitchFamily="34" charset="0"/>
              <a:buChar char="•"/>
            </a:pPr>
            <a:r>
              <a:rPr lang="en-US" sz="1400" dirty="0"/>
              <a:t>Simple, 2-wire hookup</a:t>
            </a:r>
          </a:p>
          <a:p>
            <a:pPr marL="285750" indent="-285750">
              <a:buFont typeface="Arial" panose="020B0604020202020204" pitchFamily="34" charset="0"/>
              <a:buChar char="•"/>
            </a:pPr>
            <a:r>
              <a:rPr lang="en-US" sz="1400" b="1" dirty="0"/>
              <a:t>“F” suffix denotes 6” wire leads</a:t>
            </a:r>
          </a:p>
        </p:txBody>
      </p:sp>
      <p:pic>
        <p:nvPicPr>
          <p:cNvPr id="5" name="Picture 4" descr="A black square device with a red knob&#10;&#10;AI-generated content may be incorrect.">
            <a:extLst>
              <a:ext uri="{FF2B5EF4-FFF2-40B4-BE49-F238E27FC236}">
                <a16:creationId xmlns:a16="http://schemas.microsoft.com/office/drawing/2014/main" id="{B201C32D-ECEF-8722-7550-748E842A7F2E}"/>
              </a:ext>
            </a:extLst>
          </p:cNvPr>
          <p:cNvPicPr>
            <a:picLocks noChangeAspect="1"/>
          </p:cNvPicPr>
          <p:nvPr/>
        </p:nvPicPr>
        <p:blipFill>
          <a:blip r:embed="rId7"/>
          <a:stretch>
            <a:fillRect/>
          </a:stretch>
        </p:blipFill>
        <p:spPr>
          <a:xfrm>
            <a:off x="4978091" y="1027055"/>
            <a:ext cx="2235816" cy="1937707"/>
          </a:xfrm>
          <a:prstGeom prst="rect">
            <a:avLst/>
          </a:prstGeom>
        </p:spPr>
      </p:pic>
      <p:pic>
        <p:nvPicPr>
          <p:cNvPr id="8" name="Picture 7" descr="A black electronic device with wires&#10;&#10;AI-generated content may be incorrect.">
            <a:extLst>
              <a:ext uri="{FF2B5EF4-FFF2-40B4-BE49-F238E27FC236}">
                <a16:creationId xmlns:a16="http://schemas.microsoft.com/office/drawing/2014/main" id="{FE55F2D4-32E8-EB10-B53D-94A4A55DE8D5}"/>
              </a:ext>
            </a:extLst>
          </p:cNvPr>
          <p:cNvPicPr>
            <a:picLocks noChangeAspect="1"/>
          </p:cNvPicPr>
          <p:nvPr/>
        </p:nvPicPr>
        <p:blipFill>
          <a:blip r:embed="rId8"/>
          <a:stretch>
            <a:fillRect/>
          </a:stretch>
        </p:blipFill>
        <p:spPr>
          <a:xfrm>
            <a:off x="5199996" y="3767934"/>
            <a:ext cx="2013911" cy="1949466"/>
          </a:xfrm>
          <a:prstGeom prst="rect">
            <a:avLst/>
          </a:prstGeom>
        </p:spPr>
      </p:pic>
      <p:sp>
        <p:nvSpPr>
          <p:cNvPr id="9" name="TextBox 8">
            <a:extLst>
              <a:ext uri="{FF2B5EF4-FFF2-40B4-BE49-F238E27FC236}">
                <a16:creationId xmlns:a16="http://schemas.microsoft.com/office/drawing/2014/main" id="{33FCB295-751E-8728-B00A-0F139B0DAA5B}"/>
              </a:ext>
            </a:extLst>
          </p:cNvPr>
          <p:cNvSpPr txBox="1"/>
          <p:nvPr/>
        </p:nvSpPr>
        <p:spPr>
          <a:xfrm>
            <a:off x="5433439" y="5810216"/>
            <a:ext cx="2007081" cy="369332"/>
          </a:xfrm>
          <a:prstGeom prst="rect">
            <a:avLst/>
          </a:prstGeom>
          <a:noFill/>
        </p:spPr>
        <p:txBody>
          <a:bodyPr wrap="square" rtlCol="0">
            <a:spAutoFit/>
          </a:bodyPr>
          <a:lstStyle/>
          <a:p>
            <a:r>
              <a:rPr lang="en-US" dirty="0"/>
              <a:t>ICM203F</a:t>
            </a:r>
          </a:p>
        </p:txBody>
      </p:sp>
    </p:spTree>
    <p:extLst>
      <p:ext uri="{BB962C8B-B14F-4D97-AF65-F5344CB8AC3E}">
        <p14:creationId xmlns:p14="http://schemas.microsoft.com/office/powerpoint/2010/main" val="638991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4AD49-20B0-A39C-285F-68C9560FC79C}"/>
            </a:ext>
          </a:extLst>
        </p:cNvPr>
        <p:cNvGrpSpPr/>
        <p:nvPr/>
      </p:nvGrpSpPr>
      <p:grpSpPr>
        <a:xfrm>
          <a:off x="0" y="0"/>
          <a:ext cx="0" cy="0"/>
          <a:chOff x="0" y="0"/>
          <a:chExt cx="0" cy="0"/>
        </a:xfrm>
      </p:grpSpPr>
      <p:pic>
        <p:nvPicPr>
          <p:cNvPr id="6" name="Picture 5" descr="A black square device with a red button&#10;&#10;AI-generated content may be incorrect.">
            <a:extLst>
              <a:ext uri="{FF2B5EF4-FFF2-40B4-BE49-F238E27FC236}">
                <a16:creationId xmlns:a16="http://schemas.microsoft.com/office/drawing/2014/main" id="{44A9A598-F163-E8F6-5A70-30AE2CDFFC8B}"/>
              </a:ext>
            </a:extLst>
          </p:cNvPr>
          <p:cNvPicPr>
            <a:picLocks noChangeAspect="1"/>
          </p:cNvPicPr>
          <p:nvPr/>
        </p:nvPicPr>
        <p:blipFill>
          <a:blip r:embed="rId3"/>
          <a:stretch>
            <a:fillRect/>
          </a:stretch>
        </p:blipFill>
        <p:spPr>
          <a:xfrm>
            <a:off x="4167512" y="3726360"/>
            <a:ext cx="2728040" cy="2378851"/>
          </a:xfrm>
          <a:prstGeom prst="rect">
            <a:avLst/>
          </a:prstGeom>
        </p:spPr>
      </p:pic>
      <p:sp>
        <p:nvSpPr>
          <p:cNvPr id="42" name="Rectangle 41">
            <a:extLst>
              <a:ext uri="{FF2B5EF4-FFF2-40B4-BE49-F238E27FC236}">
                <a16:creationId xmlns:a16="http://schemas.microsoft.com/office/drawing/2014/main" id="{B494B990-562A-ADCC-F1A8-348C39AFEB1A}"/>
              </a:ext>
            </a:extLst>
          </p:cNvPr>
          <p:cNvSpPr/>
          <p:nvPr/>
        </p:nvSpPr>
        <p:spPr>
          <a:xfrm rot="10800000">
            <a:off x="7663841" y="-14029"/>
            <a:ext cx="4515409" cy="3596473"/>
          </a:xfrm>
          <a:prstGeom prst="rect">
            <a:avLst/>
          </a:prstGeom>
          <a:solidFill>
            <a:srgbClr val="2D37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6F4478A6-0626-23BD-74B2-3F1EB40EBF66}"/>
              </a:ext>
            </a:extLst>
          </p:cNvPr>
          <p:cNvPicPr>
            <a:picLocks noChangeAspect="1"/>
          </p:cNvPicPr>
          <p:nvPr/>
        </p:nvPicPr>
        <p:blipFill>
          <a:blip r:embed="rId4">
            <a:alphaModFix amt="54000"/>
          </a:blip>
          <a:srcRect l="8792" r="758"/>
          <a:stretch/>
        </p:blipFill>
        <p:spPr>
          <a:xfrm rot="5400000">
            <a:off x="3358770" y="-3372797"/>
            <a:ext cx="946304" cy="7663843"/>
          </a:xfrm>
          <a:prstGeom prst="rect">
            <a:avLst/>
          </a:prstGeom>
        </p:spPr>
      </p:pic>
      <p:sp>
        <p:nvSpPr>
          <p:cNvPr id="13" name="Title 1">
            <a:extLst>
              <a:ext uri="{FF2B5EF4-FFF2-40B4-BE49-F238E27FC236}">
                <a16:creationId xmlns:a16="http://schemas.microsoft.com/office/drawing/2014/main" id="{78BBD4F3-75D0-C270-CCAA-EA7A6819129A}"/>
              </a:ext>
            </a:extLst>
          </p:cNvPr>
          <p:cNvSpPr txBox="1">
            <a:spLocks/>
          </p:cNvSpPr>
          <p:nvPr/>
        </p:nvSpPr>
        <p:spPr>
          <a:xfrm>
            <a:off x="458159" y="1164834"/>
            <a:ext cx="8421666" cy="5774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D3750"/>
                </a:solidFill>
                <a:latin typeface="Aptos ExtraBold"/>
              </a:rPr>
              <a:t>ICM206 - Delay on Break Timer</a:t>
            </a:r>
          </a:p>
        </p:txBody>
      </p:sp>
      <p:pic>
        <p:nvPicPr>
          <p:cNvPr id="23" name="Picture 22" descr="A white and blue tool&#10;&#10;Description automatically generated">
            <a:extLst>
              <a:ext uri="{FF2B5EF4-FFF2-40B4-BE49-F238E27FC236}">
                <a16:creationId xmlns:a16="http://schemas.microsoft.com/office/drawing/2014/main" id="{783765D4-C5E1-D1FA-821F-0BD79E966E7A}"/>
              </a:ext>
            </a:extLst>
          </p:cNvPr>
          <p:cNvPicPr>
            <a:picLocks noChangeAspect="1"/>
          </p:cNvPicPr>
          <p:nvPr/>
        </p:nvPicPr>
        <p:blipFill>
          <a:blip r:embed="rId5"/>
          <a:srcRect l="9420" t="46422" r="9087" b="47098"/>
          <a:stretch/>
        </p:blipFill>
        <p:spPr>
          <a:xfrm>
            <a:off x="-2" y="6272365"/>
            <a:ext cx="12192002" cy="746856"/>
          </a:xfrm>
          <a:prstGeom prst="rect">
            <a:avLst/>
          </a:prstGeom>
        </p:spPr>
      </p:pic>
      <p:grpSp>
        <p:nvGrpSpPr>
          <p:cNvPr id="2" name="Group 1">
            <a:extLst>
              <a:ext uri="{FF2B5EF4-FFF2-40B4-BE49-F238E27FC236}">
                <a16:creationId xmlns:a16="http://schemas.microsoft.com/office/drawing/2014/main" id="{F8960E5F-8C7B-0D97-DD4D-827EBE89AA61}"/>
              </a:ext>
            </a:extLst>
          </p:cNvPr>
          <p:cNvGrpSpPr/>
          <p:nvPr/>
        </p:nvGrpSpPr>
        <p:grpSpPr>
          <a:xfrm>
            <a:off x="3433865" y="6504921"/>
            <a:ext cx="8472791" cy="389999"/>
            <a:chOff x="3433865" y="6391059"/>
            <a:chExt cx="8472791" cy="389999"/>
          </a:xfrm>
        </p:grpSpPr>
        <p:sp>
          <p:nvSpPr>
            <p:cNvPr id="24" name="TextBox 23">
              <a:extLst>
                <a:ext uri="{FF2B5EF4-FFF2-40B4-BE49-F238E27FC236}">
                  <a16:creationId xmlns:a16="http://schemas.microsoft.com/office/drawing/2014/main" id="{B2092001-5CCD-C7AB-0763-12DCE10D4282}"/>
                </a:ext>
              </a:extLst>
            </p:cNvPr>
            <p:cNvSpPr txBox="1"/>
            <p:nvPr/>
          </p:nvSpPr>
          <p:spPr>
            <a:xfrm>
              <a:off x="3433865" y="6401107"/>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APPLIANCE</a:t>
              </a:r>
            </a:p>
          </p:txBody>
        </p:sp>
        <p:sp>
          <p:nvSpPr>
            <p:cNvPr id="25" name="TextBox 24">
              <a:extLst>
                <a:ext uri="{FF2B5EF4-FFF2-40B4-BE49-F238E27FC236}">
                  <a16:creationId xmlns:a16="http://schemas.microsoft.com/office/drawing/2014/main" id="{63497C82-8751-C6CB-C20A-21F41AF7229E}"/>
                </a:ext>
              </a:extLst>
            </p:cNvPr>
            <p:cNvSpPr txBox="1"/>
            <p:nvPr/>
          </p:nvSpPr>
          <p:spPr>
            <a:xfrm>
              <a:off x="5095834" y="6401107"/>
              <a:ext cx="1587069" cy="369332"/>
            </a:xfrm>
            <a:prstGeom prst="rect">
              <a:avLst/>
            </a:prstGeom>
            <a:noFill/>
          </p:spPr>
          <p:txBody>
            <a:bodyPr wrap="square" rtlCol="0">
              <a:spAutoFit/>
            </a:bodyPr>
            <a:lstStyle/>
            <a:p>
              <a:r>
                <a:rPr lang="en-US" i="1">
                  <a:solidFill>
                    <a:srgbClr val="3CA1D5"/>
                  </a:solidFill>
                  <a:latin typeface="Aptos" panose="020B0004020202020204" pitchFamily="34" charset="0"/>
                </a:rPr>
                <a:t>ELECTRICAL</a:t>
              </a:r>
            </a:p>
          </p:txBody>
        </p:sp>
        <p:sp>
          <p:nvSpPr>
            <p:cNvPr id="26" name="TextBox 25">
              <a:extLst>
                <a:ext uri="{FF2B5EF4-FFF2-40B4-BE49-F238E27FC236}">
                  <a16:creationId xmlns:a16="http://schemas.microsoft.com/office/drawing/2014/main" id="{2C17DF1F-F123-9313-B024-C8CE56A0FB3C}"/>
                </a:ext>
              </a:extLst>
            </p:cNvPr>
            <p:cNvSpPr txBox="1"/>
            <p:nvPr/>
          </p:nvSpPr>
          <p:spPr>
            <a:xfrm>
              <a:off x="6916368" y="6396083"/>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HVAC/R</a:t>
              </a:r>
            </a:p>
          </p:txBody>
        </p:sp>
        <p:sp>
          <p:nvSpPr>
            <p:cNvPr id="27" name="TextBox 26">
              <a:extLst>
                <a:ext uri="{FF2B5EF4-FFF2-40B4-BE49-F238E27FC236}">
                  <a16:creationId xmlns:a16="http://schemas.microsoft.com/office/drawing/2014/main" id="{575497E6-CF6B-967B-7B26-113C5CDFEA4E}"/>
                </a:ext>
              </a:extLst>
            </p:cNvPr>
            <p:cNvSpPr txBox="1"/>
            <p:nvPr/>
          </p:nvSpPr>
          <p:spPr>
            <a:xfrm>
              <a:off x="8305903" y="6391060"/>
              <a:ext cx="1420237" cy="379379"/>
            </a:xfrm>
            <a:prstGeom prst="rect">
              <a:avLst/>
            </a:prstGeom>
            <a:noFill/>
          </p:spPr>
          <p:txBody>
            <a:bodyPr wrap="square" rtlCol="0">
              <a:spAutoFit/>
            </a:bodyPr>
            <a:lstStyle/>
            <a:p>
              <a:r>
                <a:rPr lang="en-US" i="1">
                  <a:solidFill>
                    <a:srgbClr val="2D3750"/>
                  </a:solidFill>
                  <a:latin typeface="Aptos" panose="020B0004020202020204" pitchFamily="34" charset="0"/>
                </a:rPr>
                <a:t>MARINE</a:t>
              </a:r>
            </a:p>
          </p:txBody>
        </p:sp>
        <p:sp>
          <p:nvSpPr>
            <p:cNvPr id="28" name="TextBox 27">
              <a:extLst>
                <a:ext uri="{FF2B5EF4-FFF2-40B4-BE49-F238E27FC236}">
                  <a16:creationId xmlns:a16="http://schemas.microsoft.com/office/drawing/2014/main" id="{03B4378A-AC13-22C0-2331-0EA4DF031BB5}"/>
                </a:ext>
              </a:extLst>
            </p:cNvPr>
            <p:cNvSpPr txBox="1"/>
            <p:nvPr/>
          </p:nvSpPr>
          <p:spPr>
            <a:xfrm>
              <a:off x="9656012" y="6391059"/>
              <a:ext cx="1613084" cy="369332"/>
            </a:xfrm>
            <a:prstGeom prst="rect">
              <a:avLst/>
            </a:prstGeom>
            <a:noFill/>
          </p:spPr>
          <p:txBody>
            <a:bodyPr wrap="square" rtlCol="0">
              <a:spAutoFit/>
            </a:bodyPr>
            <a:lstStyle/>
            <a:p>
              <a:r>
                <a:rPr lang="en-US" i="1">
                  <a:solidFill>
                    <a:srgbClr val="3CA1D5"/>
                  </a:solidFill>
                  <a:latin typeface="Aptos" panose="020B0004020202020204" pitchFamily="34" charset="0"/>
                </a:rPr>
                <a:t>POOL &amp; SPA</a:t>
              </a:r>
            </a:p>
          </p:txBody>
        </p:sp>
        <p:sp>
          <p:nvSpPr>
            <p:cNvPr id="29" name="TextBox 28">
              <a:extLst>
                <a:ext uri="{FF2B5EF4-FFF2-40B4-BE49-F238E27FC236}">
                  <a16:creationId xmlns:a16="http://schemas.microsoft.com/office/drawing/2014/main" id="{58D82340-6D55-7BEB-7AC5-D0FD242FDDCA}"/>
                </a:ext>
              </a:extLst>
            </p:cNvPr>
            <p:cNvSpPr txBox="1"/>
            <p:nvPr/>
          </p:nvSpPr>
          <p:spPr>
            <a:xfrm>
              <a:off x="11373100" y="6401679"/>
              <a:ext cx="533556" cy="379379"/>
            </a:xfrm>
            <a:prstGeom prst="rect">
              <a:avLst/>
            </a:prstGeom>
            <a:noFill/>
          </p:spPr>
          <p:txBody>
            <a:bodyPr wrap="square" rtlCol="0">
              <a:spAutoFit/>
            </a:bodyPr>
            <a:lstStyle/>
            <a:p>
              <a:r>
                <a:rPr lang="en-US" i="1">
                  <a:solidFill>
                    <a:srgbClr val="2D3750"/>
                  </a:solidFill>
                  <a:latin typeface="Aptos" panose="020B0004020202020204" pitchFamily="34" charset="0"/>
                </a:rPr>
                <a:t>RV</a:t>
              </a:r>
            </a:p>
          </p:txBody>
        </p:sp>
      </p:grpSp>
      <p:sp>
        <p:nvSpPr>
          <p:cNvPr id="47" name="TextBox 12">
            <a:extLst>
              <a:ext uri="{FF2B5EF4-FFF2-40B4-BE49-F238E27FC236}">
                <a16:creationId xmlns:a16="http://schemas.microsoft.com/office/drawing/2014/main" id="{0AB7C128-E7E0-5D55-7D74-9A562EDF59A7}"/>
              </a:ext>
            </a:extLst>
          </p:cNvPr>
          <p:cNvSpPr txBox="1"/>
          <p:nvPr/>
        </p:nvSpPr>
        <p:spPr>
          <a:xfrm>
            <a:off x="7943430" y="2199361"/>
            <a:ext cx="3763387" cy="1110560"/>
          </a:xfrm>
          <a:prstGeom prst="rect">
            <a:avLst/>
          </a:prstGeom>
        </p:spPr>
        <p:txBody>
          <a:bodyPr wrap="square" lIns="0" tIns="0" rIns="0" bIns="0" rtlCol="0" anchor="t">
            <a:spAutoFit/>
          </a:bodyPr>
          <a:lstStyle/>
          <a:p>
            <a:pPr marL="0" lvl="0" indent="0" algn="l">
              <a:lnSpc>
                <a:spcPts val="5347"/>
              </a:lnSpc>
              <a:spcBef>
                <a:spcPct val="0"/>
              </a:spcBef>
            </a:pPr>
            <a:r>
              <a:rPr lang="en-US" sz="1600" b="1" dirty="0">
                <a:solidFill>
                  <a:srgbClr val="3CA1D5"/>
                </a:solidFill>
                <a:ea typeface="DM Sans Bold"/>
                <a:cs typeface="DM Sans Bold"/>
                <a:sym typeface="DM Sans Bold"/>
              </a:rPr>
              <a:t>REPLACES:</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A-1: </a:t>
            </a:r>
            <a:r>
              <a:rPr lang="en-US" sz="1400" dirty="0">
                <a:solidFill>
                  <a:schemeClr val="bg1"/>
                </a:solidFill>
                <a:ea typeface="DM Sans Bold"/>
                <a:cs typeface="DM Sans Bold"/>
                <a:sym typeface="DM Sans Bold"/>
              </a:rPr>
              <a:t>EAC-426-ADJ</a:t>
            </a:r>
          </a:p>
          <a:p>
            <a:pPr marL="285750" lvl="0" indent="-285750" algn="l">
              <a:spcBef>
                <a:spcPct val="0"/>
              </a:spcBef>
              <a:buFont typeface="Arial" panose="020B0604020202020204" pitchFamily="34" charset="0"/>
              <a:buChar char="•"/>
            </a:pPr>
            <a:r>
              <a:rPr lang="en-US" sz="1400" b="1" dirty="0" err="1">
                <a:solidFill>
                  <a:schemeClr val="bg1"/>
                </a:solidFill>
                <a:ea typeface="DM Sans Bold"/>
                <a:cs typeface="DM Sans Bold"/>
                <a:sym typeface="DM Sans Bold"/>
              </a:rPr>
              <a:t>Supco</a:t>
            </a:r>
            <a:r>
              <a:rPr lang="en-US" sz="1400" b="1" dirty="0">
                <a:solidFill>
                  <a:schemeClr val="bg1"/>
                </a:solidFill>
                <a:ea typeface="DM Sans Bold"/>
                <a:cs typeface="DM Sans Bold"/>
                <a:sym typeface="DM Sans Bold"/>
              </a:rPr>
              <a:t>: </a:t>
            </a:r>
            <a:r>
              <a:rPr lang="en-US" sz="1400" dirty="0">
                <a:solidFill>
                  <a:schemeClr val="bg1"/>
                </a:solidFill>
                <a:ea typeface="DM Sans Bold"/>
                <a:cs typeface="DM Sans Bold"/>
                <a:sym typeface="DM Sans Bold"/>
              </a:rPr>
              <a:t>TD74</a:t>
            </a:r>
          </a:p>
        </p:txBody>
      </p:sp>
      <p:sp>
        <p:nvSpPr>
          <p:cNvPr id="48" name="TextBox 12">
            <a:extLst>
              <a:ext uri="{FF2B5EF4-FFF2-40B4-BE49-F238E27FC236}">
                <a16:creationId xmlns:a16="http://schemas.microsoft.com/office/drawing/2014/main" id="{1532A437-17C3-E38C-401D-8054E42E71E2}"/>
              </a:ext>
            </a:extLst>
          </p:cNvPr>
          <p:cNvSpPr txBox="1"/>
          <p:nvPr/>
        </p:nvSpPr>
        <p:spPr>
          <a:xfrm>
            <a:off x="7932032" y="-549561"/>
            <a:ext cx="3972774" cy="2867452"/>
          </a:xfrm>
          <a:prstGeom prst="rect">
            <a:avLst/>
          </a:prstGeom>
        </p:spPr>
        <p:txBody>
          <a:bodyPr wrap="square" lIns="0" tIns="0" rIns="0" bIns="0" rtlCol="0" anchor="t">
            <a:spAutoFit/>
          </a:bodyPr>
          <a:lstStyle/>
          <a:p>
            <a:pPr marL="0" lvl="0" indent="0" algn="l">
              <a:lnSpc>
                <a:spcPts val="5347"/>
              </a:lnSpc>
              <a:spcBef>
                <a:spcPct val="0"/>
              </a:spcBef>
            </a:pPr>
            <a:endParaRPr lang="en-US" sz="1600" b="1" dirty="0">
              <a:solidFill>
                <a:srgbClr val="3CA1D5"/>
              </a:solidFill>
              <a:ea typeface="DM Sans Bold"/>
              <a:cs typeface="DM Sans Bold"/>
              <a:sym typeface="DM Sans Bold"/>
            </a:endParaRPr>
          </a:p>
          <a:p>
            <a:pPr marL="0" lvl="0" indent="0" algn="l">
              <a:lnSpc>
                <a:spcPts val="5347"/>
              </a:lnSpc>
              <a:spcBef>
                <a:spcPct val="0"/>
              </a:spcBef>
            </a:pPr>
            <a:r>
              <a:rPr lang="en-US" sz="1600" b="1" dirty="0">
                <a:solidFill>
                  <a:srgbClr val="3CA1D5"/>
                </a:solidFill>
                <a:ea typeface="DM Sans Bold"/>
                <a:cs typeface="DM Sans Bold"/>
                <a:sym typeface="DM Sans Bold"/>
              </a:rPr>
              <a:t>SPECIFICATIONS:</a:t>
            </a:r>
          </a:p>
          <a:p>
            <a:pPr marL="285750" lvl="0" indent="-285750" algn="l">
              <a:spcBef>
                <a:spcPct val="0"/>
              </a:spcBef>
              <a:buFont typeface="Arial" panose="020B0604020202020204" pitchFamily="34" charset="0"/>
              <a:buChar char="•"/>
            </a:pPr>
            <a:r>
              <a:rPr lang="en-US" sz="1400" b="1" dirty="0">
                <a:solidFill>
                  <a:schemeClr val="bg1"/>
                </a:solidFill>
                <a:ea typeface="DM Sans Bold"/>
                <a:cs typeface="DM Sans Bold"/>
                <a:sym typeface="DM Sans Bold"/>
              </a:rPr>
              <a:t>Voltage: </a:t>
            </a:r>
            <a:r>
              <a:rPr lang="en-US" sz="1400" dirty="0">
                <a:solidFill>
                  <a:schemeClr val="bg1"/>
                </a:solidFill>
                <a:ea typeface="DM Sans Bold"/>
                <a:cs typeface="DM Sans Bold"/>
                <a:sym typeface="DM Sans Bold"/>
              </a:rPr>
              <a:t>18-240 VAC</a:t>
            </a:r>
          </a:p>
          <a:p>
            <a:pPr marL="742950" lvl="1" indent="-285750">
              <a:spcBef>
                <a:spcPct val="0"/>
              </a:spcBef>
              <a:buFont typeface="Arial" panose="020B0604020202020204" pitchFamily="34" charset="0"/>
              <a:buChar char="•"/>
            </a:pPr>
            <a:r>
              <a:rPr lang="en-US" sz="1400" dirty="0">
                <a:solidFill>
                  <a:schemeClr val="bg1"/>
                </a:solidFill>
                <a:ea typeface="DM Sans Bold"/>
                <a:cs typeface="DM Sans Bold"/>
                <a:sym typeface="DM Sans Bold"/>
              </a:rPr>
              <a:t>1.5 amps</a:t>
            </a:r>
          </a:p>
          <a:p>
            <a:pPr marL="742950" lvl="1" indent="-285750">
              <a:spcBef>
                <a:spcPct val="0"/>
              </a:spcBef>
              <a:buFont typeface="Arial" panose="020B0604020202020204" pitchFamily="34" charset="0"/>
              <a:buChar char="•"/>
            </a:pPr>
            <a:r>
              <a:rPr lang="en-US" sz="1400" dirty="0">
                <a:solidFill>
                  <a:schemeClr val="bg1"/>
                </a:solidFill>
                <a:ea typeface="DM Sans Bold"/>
                <a:cs typeface="DM Sans Bold"/>
                <a:sym typeface="DM Sans Bold"/>
              </a:rPr>
              <a:t>15 am inrush</a:t>
            </a:r>
          </a:p>
          <a:p>
            <a:pPr marL="285750" lvl="0" indent="-285750" algn="l">
              <a:spcBef>
                <a:spcPct val="0"/>
              </a:spcBef>
              <a:buFont typeface="Wingdings" pitchFamily="2" charset="2"/>
              <a:buChar char="§"/>
            </a:pPr>
            <a:r>
              <a:rPr lang="en-US" sz="1400" b="1" dirty="0">
                <a:solidFill>
                  <a:schemeClr val="bg1"/>
                </a:solidFill>
                <a:ea typeface="DM Sans Bold"/>
                <a:cs typeface="DM Sans Bold"/>
                <a:sym typeface="DM Sans Bold"/>
              </a:rPr>
              <a:t>Frequency: </a:t>
            </a:r>
            <a:r>
              <a:rPr lang="en-US" sz="1400" dirty="0">
                <a:solidFill>
                  <a:schemeClr val="bg1"/>
                </a:solidFill>
                <a:ea typeface="DM Sans Bold"/>
                <a:cs typeface="DM Sans Bold"/>
                <a:sym typeface="DM Sans Bold"/>
              </a:rPr>
              <a:t>50/60Hz</a:t>
            </a:r>
          </a:p>
          <a:p>
            <a:pPr marL="285750" lvl="0" indent="-285750" algn="l">
              <a:spcBef>
                <a:spcPct val="0"/>
              </a:spcBef>
              <a:buFont typeface="Wingdings" pitchFamily="2" charset="2"/>
              <a:buChar char="§"/>
            </a:pPr>
            <a:r>
              <a:rPr lang="en-US" sz="1400" b="1" dirty="0">
                <a:solidFill>
                  <a:schemeClr val="bg1"/>
                </a:solidFill>
                <a:ea typeface="DM Sans Bold"/>
                <a:cs typeface="DM Sans Bold"/>
                <a:sym typeface="DM Sans Bold"/>
              </a:rPr>
              <a:t>Time delays</a:t>
            </a:r>
            <a:r>
              <a:rPr lang="en-US" sz="1400" dirty="0">
                <a:solidFill>
                  <a:schemeClr val="bg1"/>
                </a:solidFill>
                <a:ea typeface="DM Sans Bold"/>
                <a:cs typeface="DM Sans Bold"/>
                <a:sym typeface="DM Sans Bold"/>
              </a:rPr>
              <a:t>: 3-10 min. adjustable time delay </a:t>
            </a:r>
          </a:p>
          <a:p>
            <a:pPr marL="285750" lvl="0" indent="-285750" algn="l">
              <a:spcBef>
                <a:spcPct val="0"/>
              </a:spcBef>
              <a:buFont typeface="Wingdings" pitchFamily="2" charset="2"/>
              <a:buChar char="§"/>
            </a:pPr>
            <a:r>
              <a:rPr lang="en-US" sz="1400" b="1" dirty="0">
                <a:solidFill>
                  <a:schemeClr val="bg1"/>
                </a:solidFill>
                <a:ea typeface="DM Sans Bold"/>
                <a:cs typeface="DM Sans Bold"/>
                <a:sym typeface="DM Sans Bold"/>
              </a:rPr>
              <a:t>Holding current min.: </a:t>
            </a:r>
            <a:r>
              <a:rPr lang="en-US" sz="1400" dirty="0">
                <a:solidFill>
                  <a:schemeClr val="bg1"/>
                </a:solidFill>
                <a:ea typeface="DM Sans Bold"/>
                <a:cs typeface="DM Sans Bold"/>
                <a:sym typeface="DM Sans Bold"/>
              </a:rPr>
              <a:t>40 mA</a:t>
            </a:r>
          </a:p>
          <a:p>
            <a:pPr marL="285750" lvl="0" indent="-285750" algn="l">
              <a:spcBef>
                <a:spcPct val="0"/>
              </a:spcBef>
              <a:buFont typeface="Wingdings" pitchFamily="2" charset="2"/>
              <a:buChar char="§"/>
            </a:pPr>
            <a:r>
              <a:rPr lang="en-US" sz="1400" b="1" dirty="0">
                <a:solidFill>
                  <a:schemeClr val="bg1"/>
                </a:solidFill>
                <a:ea typeface="DM Sans Bold"/>
                <a:cs typeface="DM Sans Bold"/>
                <a:sym typeface="DM Sans Bold"/>
              </a:rPr>
              <a:t>Dimensions: </a:t>
            </a:r>
            <a:r>
              <a:rPr lang="en-US" sz="1400" dirty="0">
                <a:solidFill>
                  <a:schemeClr val="bg1"/>
                </a:solidFill>
                <a:ea typeface="DM Sans Bold"/>
                <a:cs typeface="DM Sans Bold"/>
                <a:sym typeface="DM Sans Bold"/>
              </a:rPr>
              <a:t>2.00” x 2.00” x 1.25”</a:t>
            </a:r>
          </a:p>
        </p:txBody>
      </p:sp>
      <p:grpSp>
        <p:nvGrpSpPr>
          <p:cNvPr id="3" name="Group 2">
            <a:extLst>
              <a:ext uri="{FF2B5EF4-FFF2-40B4-BE49-F238E27FC236}">
                <a16:creationId xmlns:a16="http://schemas.microsoft.com/office/drawing/2014/main" id="{A8642650-6A20-E6CB-442A-A0DA1FC81416}"/>
              </a:ext>
            </a:extLst>
          </p:cNvPr>
          <p:cNvGrpSpPr/>
          <p:nvPr/>
        </p:nvGrpSpPr>
        <p:grpSpPr>
          <a:xfrm>
            <a:off x="10987618" y="59026"/>
            <a:ext cx="1074383" cy="746856"/>
            <a:chOff x="10987618" y="59026"/>
            <a:chExt cx="1074383" cy="746856"/>
          </a:xfrm>
        </p:grpSpPr>
        <p:sp>
          <p:nvSpPr>
            <p:cNvPr id="51" name="Rectangle 50">
              <a:extLst>
                <a:ext uri="{FF2B5EF4-FFF2-40B4-BE49-F238E27FC236}">
                  <a16:creationId xmlns:a16="http://schemas.microsoft.com/office/drawing/2014/main" id="{50118CB2-39D6-A46F-AC89-48996B8FB277}"/>
                </a:ext>
              </a:extLst>
            </p:cNvPr>
            <p:cNvSpPr/>
            <p:nvPr/>
          </p:nvSpPr>
          <p:spPr>
            <a:xfrm>
              <a:off x="10987618" y="59026"/>
              <a:ext cx="1074383" cy="7468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flag with black and blue stripes&#10;&#10;Description automatically generated">
              <a:extLst>
                <a:ext uri="{FF2B5EF4-FFF2-40B4-BE49-F238E27FC236}">
                  <a16:creationId xmlns:a16="http://schemas.microsoft.com/office/drawing/2014/main" id="{95DA2D5C-B7C4-4E07-07EE-25E0D76783AD}"/>
                </a:ext>
              </a:extLst>
            </p:cNvPr>
            <p:cNvPicPr>
              <a:picLocks noChangeAspect="1"/>
            </p:cNvPicPr>
            <p:nvPr/>
          </p:nvPicPr>
          <p:blipFill>
            <a:blip r:embed="rId6"/>
            <a:stretch>
              <a:fillRect/>
            </a:stretch>
          </p:blipFill>
          <p:spPr>
            <a:xfrm>
              <a:off x="11028816" y="113925"/>
              <a:ext cx="988032" cy="687578"/>
            </a:xfrm>
            <a:prstGeom prst="rect">
              <a:avLst/>
            </a:prstGeom>
            <a:ln>
              <a:noFill/>
            </a:ln>
          </p:spPr>
        </p:pic>
      </p:grpSp>
      <p:pic>
        <p:nvPicPr>
          <p:cNvPr id="55" name="Picture 54" descr="A blue and black logo&#10;&#10;Description automatically generated">
            <a:extLst>
              <a:ext uri="{FF2B5EF4-FFF2-40B4-BE49-F238E27FC236}">
                <a16:creationId xmlns:a16="http://schemas.microsoft.com/office/drawing/2014/main" id="{DA3EFFA2-CB0C-8FF4-9509-96DBD63C0276}"/>
              </a:ext>
            </a:extLst>
          </p:cNvPr>
          <p:cNvPicPr>
            <a:picLocks noChangeAspect="1"/>
          </p:cNvPicPr>
          <p:nvPr/>
        </p:nvPicPr>
        <p:blipFill>
          <a:blip r:embed="rId7"/>
          <a:stretch>
            <a:fillRect/>
          </a:stretch>
        </p:blipFill>
        <p:spPr>
          <a:xfrm>
            <a:off x="458160" y="124772"/>
            <a:ext cx="1946229" cy="613281"/>
          </a:xfrm>
          <a:prstGeom prst="rect">
            <a:avLst/>
          </a:prstGeom>
        </p:spPr>
      </p:pic>
      <p:sp>
        <p:nvSpPr>
          <p:cNvPr id="10" name="TextBox 9">
            <a:extLst>
              <a:ext uri="{FF2B5EF4-FFF2-40B4-BE49-F238E27FC236}">
                <a16:creationId xmlns:a16="http://schemas.microsoft.com/office/drawing/2014/main" id="{97C467E5-984D-ECA3-3207-76A92033AE80}"/>
              </a:ext>
            </a:extLst>
          </p:cNvPr>
          <p:cNvSpPr txBox="1"/>
          <p:nvPr/>
        </p:nvSpPr>
        <p:spPr>
          <a:xfrm>
            <a:off x="458160" y="1848923"/>
            <a:ext cx="6224743" cy="1877437"/>
          </a:xfrm>
          <a:prstGeom prst="rect">
            <a:avLst/>
          </a:prstGeom>
          <a:noFill/>
        </p:spPr>
        <p:txBody>
          <a:bodyPr wrap="square" lIns="91440" tIns="45720" rIns="91440" bIns="45720" rtlCol="0" anchor="t">
            <a:spAutoFit/>
          </a:bodyPr>
          <a:lstStyle/>
          <a:p>
            <a:r>
              <a:rPr lang="en-US" b="1" dirty="0">
                <a:sym typeface="DM Sans"/>
              </a:rPr>
              <a:t>Features and Benefits:</a:t>
            </a:r>
          </a:p>
          <a:p>
            <a:pPr marL="285750" indent="-285750">
              <a:buFont typeface="Arial" panose="020B0604020202020204" pitchFamily="34" charset="0"/>
              <a:buChar char="•"/>
            </a:pPr>
            <a:r>
              <a:rPr lang="en-US" sz="1400" dirty="0"/>
              <a:t>Burnout protection</a:t>
            </a:r>
          </a:p>
          <a:p>
            <a:pPr marL="285750" indent="-285750">
              <a:buFont typeface="Arial" panose="020B0604020202020204" pitchFamily="34" charset="0"/>
              <a:buChar char="•"/>
            </a:pPr>
            <a:r>
              <a:rPr lang="en-US" sz="1400" dirty="0"/>
              <a:t>UL 873 recognition as compressor controller</a:t>
            </a:r>
          </a:p>
          <a:p>
            <a:pPr marL="285750" indent="-285750">
              <a:buFont typeface="Arial" panose="020B0604020202020204" pitchFamily="34" charset="0"/>
              <a:buChar char="•"/>
            </a:pPr>
            <a:r>
              <a:rPr lang="en-US" sz="1400" dirty="0"/>
              <a:t>Helps prevent scroll compressor reversal</a:t>
            </a:r>
          </a:p>
          <a:p>
            <a:pPr marL="285750" indent="-285750">
              <a:buFont typeface="Arial" panose="020B0604020202020204" pitchFamily="34" charset="0"/>
              <a:buChar char="•"/>
            </a:pPr>
            <a:r>
              <a:rPr lang="en-US" sz="1400" dirty="0"/>
              <a:t>Fast response time: 16ms</a:t>
            </a:r>
          </a:p>
          <a:p>
            <a:pPr marL="285750" indent="-285750">
              <a:buFont typeface="Arial" panose="020B0604020202020204" pitchFamily="34" charset="0"/>
              <a:buChar char="•"/>
            </a:pPr>
            <a:r>
              <a:rPr lang="en-US" sz="1400" dirty="0"/>
              <a:t>Compressor lockout/anti-short cycle timer</a:t>
            </a:r>
          </a:p>
          <a:p>
            <a:pPr marL="285750" indent="-285750">
              <a:buFont typeface="Arial" panose="020B0604020202020204" pitchFamily="34" charset="0"/>
              <a:buChar char="•"/>
            </a:pPr>
            <a:r>
              <a:rPr lang="en-US" sz="1400" dirty="0"/>
              <a:t>Eliminates relay chatter due to thermostat bounce or tampering</a:t>
            </a:r>
          </a:p>
          <a:p>
            <a:pPr marL="285750" indent="-285750">
              <a:buFont typeface="Arial" panose="020B0604020202020204" pitchFamily="34" charset="0"/>
              <a:buChar char="•"/>
            </a:pPr>
            <a:r>
              <a:rPr lang="en-US" sz="1400" dirty="0"/>
              <a:t>Works with anticipator-type thermostats</a:t>
            </a:r>
          </a:p>
        </p:txBody>
      </p:sp>
    </p:spTree>
    <p:extLst>
      <p:ext uri="{BB962C8B-B14F-4D97-AF65-F5344CB8AC3E}">
        <p14:creationId xmlns:p14="http://schemas.microsoft.com/office/powerpoint/2010/main" val="1892162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9715F-A485-96C6-B017-7BAF721F20F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641DB1D-E0B2-CFC6-26DC-E6FA5B8A9D35}"/>
              </a:ext>
            </a:extLst>
          </p:cNvPr>
          <p:cNvSpPr/>
          <p:nvPr/>
        </p:nvSpPr>
        <p:spPr>
          <a:xfrm>
            <a:off x="7800901" y="-35559"/>
            <a:ext cx="4392918" cy="4472656"/>
          </a:xfrm>
          <a:prstGeom prst="rect">
            <a:avLst/>
          </a:prstGeom>
          <a:solidFill>
            <a:srgbClr val="2D37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600" b="1">
              <a:solidFill>
                <a:srgbClr val="3CA1D5"/>
              </a:solidFill>
              <a:cs typeface="Arial"/>
            </a:endParaRPr>
          </a:p>
          <a:p>
            <a:endParaRPr lang="en-US" sz="2000" b="1">
              <a:cs typeface="Arial"/>
            </a:endParaRPr>
          </a:p>
          <a:p>
            <a:r>
              <a:rPr lang="en-US" sz="2000" b="1">
                <a:cs typeface="Arial"/>
              </a:rPr>
              <a:t> </a:t>
            </a:r>
          </a:p>
          <a:p>
            <a:endParaRPr lang="en-US">
              <a:cs typeface="Arial"/>
            </a:endParaRPr>
          </a:p>
          <a:p>
            <a:endParaRPr lang="en-US" sz="2000" b="1">
              <a:cs typeface="Arial"/>
            </a:endParaRPr>
          </a:p>
          <a:p>
            <a:pPr marL="285750" indent="-285750">
              <a:buFont typeface="Arial"/>
              <a:buChar char="•"/>
            </a:pPr>
            <a:endParaRPr lang="en-US" sz="1600">
              <a:cs typeface="Arial"/>
            </a:endParaRPr>
          </a:p>
        </p:txBody>
      </p:sp>
      <p:pic>
        <p:nvPicPr>
          <p:cNvPr id="31" name="Picture 30">
            <a:extLst>
              <a:ext uri="{FF2B5EF4-FFF2-40B4-BE49-F238E27FC236}">
                <a16:creationId xmlns:a16="http://schemas.microsoft.com/office/drawing/2014/main" id="{FE7D7D3E-9DB6-200E-3C65-891B00661981}"/>
              </a:ext>
            </a:extLst>
          </p:cNvPr>
          <p:cNvPicPr>
            <a:picLocks noChangeAspect="1"/>
          </p:cNvPicPr>
          <p:nvPr/>
        </p:nvPicPr>
        <p:blipFill>
          <a:blip r:embed="rId3">
            <a:alphaModFix amt="54000"/>
          </a:blip>
          <a:srcRect l="8792" r="758"/>
          <a:stretch/>
        </p:blipFill>
        <p:spPr>
          <a:xfrm rot="5400000">
            <a:off x="3429958" y="-3438835"/>
            <a:ext cx="941156" cy="7801069"/>
          </a:xfrm>
          <a:prstGeom prst="rect">
            <a:avLst/>
          </a:prstGeom>
        </p:spPr>
      </p:pic>
      <p:sp>
        <p:nvSpPr>
          <p:cNvPr id="13" name="Title 1">
            <a:extLst>
              <a:ext uri="{FF2B5EF4-FFF2-40B4-BE49-F238E27FC236}">
                <a16:creationId xmlns:a16="http://schemas.microsoft.com/office/drawing/2014/main" id="{81CBDE0B-6F78-9951-F3DD-887F3E43A8F1}"/>
              </a:ext>
            </a:extLst>
          </p:cNvPr>
          <p:cNvSpPr txBox="1">
            <a:spLocks/>
          </p:cNvSpPr>
          <p:nvPr/>
        </p:nvSpPr>
        <p:spPr>
          <a:xfrm>
            <a:off x="293380" y="691968"/>
            <a:ext cx="5659529" cy="938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2D3750"/>
                </a:solidFill>
                <a:latin typeface="Aptos ExtraBold"/>
              </a:rPr>
              <a:t>ICM175 - Bypass Timer</a:t>
            </a:r>
            <a:endParaRPr lang="en-US" sz="3200" b="1">
              <a:solidFill>
                <a:srgbClr val="FF0000"/>
              </a:solidFill>
              <a:latin typeface="Aptos ExtraBold" panose="020B0004020202020204" pitchFamily="34" charset="0"/>
            </a:endParaRPr>
          </a:p>
        </p:txBody>
      </p:sp>
      <p:pic>
        <p:nvPicPr>
          <p:cNvPr id="55" name="Picture 54" descr="A blue and black logo&#10;&#10;Description automatically generated">
            <a:extLst>
              <a:ext uri="{FF2B5EF4-FFF2-40B4-BE49-F238E27FC236}">
                <a16:creationId xmlns:a16="http://schemas.microsoft.com/office/drawing/2014/main" id="{5B032653-3349-269F-23C6-BEAB7A69B289}"/>
              </a:ext>
            </a:extLst>
          </p:cNvPr>
          <p:cNvPicPr>
            <a:picLocks noChangeAspect="1"/>
          </p:cNvPicPr>
          <p:nvPr/>
        </p:nvPicPr>
        <p:blipFill>
          <a:blip r:embed="rId4"/>
          <a:stretch>
            <a:fillRect/>
          </a:stretch>
        </p:blipFill>
        <p:spPr>
          <a:xfrm>
            <a:off x="458160" y="74640"/>
            <a:ext cx="1946229" cy="613281"/>
          </a:xfrm>
          <a:prstGeom prst="rect">
            <a:avLst/>
          </a:prstGeom>
        </p:spPr>
      </p:pic>
      <p:pic>
        <p:nvPicPr>
          <p:cNvPr id="6" name="Picture 5" descr="A white and blue tool&#10;&#10;Description automatically generated">
            <a:extLst>
              <a:ext uri="{FF2B5EF4-FFF2-40B4-BE49-F238E27FC236}">
                <a16:creationId xmlns:a16="http://schemas.microsoft.com/office/drawing/2014/main" id="{8067FA08-6F34-805B-C649-C7E2B33FC177}"/>
              </a:ext>
            </a:extLst>
          </p:cNvPr>
          <p:cNvPicPr>
            <a:picLocks noChangeAspect="1"/>
          </p:cNvPicPr>
          <p:nvPr/>
        </p:nvPicPr>
        <p:blipFill>
          <a:blip r:embed="rId5"/>
          <a:srcRect l="9420" t="46422" r="9087" b="47098"/>
          <a:stretch/>
        </p:blipFill>
        <p:spPr>
          <a:xfrm>
            <a:off x="-1437" y="6243739"/>
            <a:ext cx="12192002" cy="746856"/>
          </a:xfrm>
          <a:prstGeom prst="rect">
            <a:avLst/>
          </a:prstGeom>
        </p:spPr>
      </p:pic>
      <p:grpSp>
        <p:nvGrpSpPr>
          <p:cNvPr id="16" name="Group 15">
            <a:extLst>
              <a:ext uri="{FF2B5EF4-FFF2-40B4-BE49-F238E27FC236}">
                <a16:creationId xmlns:a16="http://schemas.microsoft.com/office/drawing/2014/main" id="{535B3CDA-5ECC-4C5A-A2B5-EAC4FEF987B2}"/>
              </a:ext>
            </a:extLst>
          </p:cNvPr>
          <p:cNvGrpSpPr/>
          <p:nvPr/>
        </p:nvGrpSpPr>
        <p:grpSpPr>
          <a:xfrm>
            <a:off x="3433865" y="6504921"/>
            <a:ext cx="8472791" cy="389999"/>
            <a:chOff x="3433865" y="6391059"/>
            <a:chExt cx="8472791" cy="389999"/>
          </a:xfrm>
        </p:grpSpPr>
        <p:sp>
          <p:nvSpPr>
            <p:cNvPr id="8" name="TextBox 7">
              <a:extLst>
                <a:ext uri="{FF2B5EF4-FFF2-40B4-BE49-F238E27FC236}">
                  <a16:creationId xmlns:a16="http://schemas.microsoft.com/office/drawing/2014/main" id="{87DF4FF0-640F-7C3D-2CA9-940AA86CB88E}"/>
                </a:ext>
              </a:extLst>
            </p:cNvPr>
            <p:cNvSpPr txBox="1"/>
            <p:nvPr/>
          </p:nvSpPr>
          <p:spPr>
            <a:xfrm>
              <a:off x="3433865" y="6401107"/>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APPLIANCE</a:t>
              </a:r>
            </a:p>
          </p:txBody>
        </p:sp>
        <p:sp>
          <p:nvSpPr>
            <p:cNvPr id="9" name="TextBox 8">
              <a:extLst>
                <a:ext uri="{FF2B5EF4-FFF2-40B4-BE49-F238E27FC236}">
                  <a16:creationId xmlns:a16="http://schemas.microsoft.com/office/drawing/2014/main" id="{437EE446-EC0F-12EF-7F42-8C57C0244597}"/>
                </a:ext>
              </a:extLst>
            </p:cNvPr>
            <p:cNvSpPr txBox="1"/>
            <p:nvPr/>
          </p:nvSpPr>
          <p:spPr>
            <a:xfrm>
              <a:off x="5095834" y="6401107"/>
              <a:ext cx="1587069" cy="369332"/>
            </a:xfrm>
            <a:prstGeom prst="rect">
              <a:avLst/>
            </a:prstGeom>
            <a:noFill/>
          </p:spPr>
          <p:txBody>
            <a:bodyPr wrap="square" rtlCol="0">
              <a:spAutoFit/>
            </a:bodyPr>
            <a:lstStyle/>
            <a:p>
              <a:r>
                <a:rPr lang="en-US" i="1">
                  <a:solidFill>
                    <a:srgbClr val="3CA1D5"/>
                  </a:solidFill>
                  <a:latin typeface="Aptos" panose="020B0004020202020204" pitchFamily="34" charset="0"/>
                </a:rPr>
                <a:t>ELECTRICAL</a:t>
              </a:r>
            </a:p>
          </p:txBody>
        </p:sp>
        <p:sp>
          <p:nvSpPr>
            <p:cNvPr id="11" name="TextBox 10">
              <a:extLst>
                <a:ext uri="{FF2B5EF4-FFF2-40B4-BE49-F238E27FC236}">
                  <a16:creationId xmlns:a16="http://schemas.microsoft.com/office/drawing/2014/main" id="{C91028A9-3C8C-AB13-B455-E8824840BB4C}"/>
                </a:ext>
              </a:extLst>
            </p:cNvPr>
            <p:cNvSpPr txBox="1"/>
            <p:nvPr/>
          </p:nvSpPr>
          <p:spPr>
            <a:xfrm>
              <a:off x="6916368" y="6396083"/>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HVAC/R</a:t>
              </a:r>
            </a:p>
          </p:txBody>
        </p:sp>
        <p:sp>
          <p:nvSpPr>
            <p:cNvPr id="12" name="TextBox 11">
              <a:extLst>
                <a:ext uri="{FF2B5EF4-FFF2-40B4-BE49-F238E27FC236}">
                  <a16:creationId xmlns:a16="http://schemas.microsoft.com/office/drawing/2014/main" id="{26081FCF-C62F-3474-24D6-AC47AF988117}"/>
                </a:ext>
              </a:extLst>
            </p:cNvPr>
            <p:cNvSpPr txBox="1"/>
            <p:nvPr/>
          </p:nvSpPr>
          <p:spPr>
            <a:xfrm>
              <a:off x="8305903" y="6391060"/>
              <a:ext cx="1420237" cy="379379"/>
            </a:xfrm>
            <a:prstGeom prst="rect">
              <a:avLst/>
            </a:prstGeom>
            <a:noFill/>
          </p:spPr>
          <p:txBody>
            <a:bodyPr wrap="square" rtlCol="0">
              <a:spAutoFit/>
            </a:bodyPr>
            <a:lstStyle/>
            <a:p>
              <a:r>
                <a:rPr lang="en-US" i="1">
                  <a:solidFill>
                    <a:srgbClr val="2D3750"/>
                  </a:solidFill>
                  <a:latin typeface="Aptos" panose="020B0004020202020204" pitchFamily="34" charset="0"/>
                </a:rPr>
                <a:t>MARINE</a:t>
              </a:r>
            </a:p>
          </p:txBody>
        </p:sp>
        <p:sp>
          <p:nvSpPr>
            <p:cNvPr id="14" name="TextBox 13">
              <a:extLst>
                <a:ext uri="{FF2B5EF4-FFF2-40B4-BE49-F238E27FC236}">
                  <a16:creationId xmlns:a16="http://schemas.microsoft.com/office/drawing/2014/main" id="{411FA00B-59D2-D30D-FCFD-ED2E024ACAD3}"/>
                </a:ext>
              </a:extLst>
            </p:cNvPr>
            <p:cNvSpPr txBox="1"/>
            <p:nvPr/>
          </p:nvSpPr>
          <p:spPr>
            <a:xfrm>
              <a:off x="9656012" y="6391059"/>
              <a:ext cx="1613084" cy="369332"/>
            </a:xfrm>
            <a:prstGeom prst="rect">
              <a:avLst/>
            </a:prstGeom>
            <a:noFill/>
          </p:spPr>
          <p:txBody>
            <a:bodyPr wrap="square" rtlCol="0">
              <a:spAutoFit/>
            </a:bodyPr>
            <a:lstStyle/>
            <a:p>
              <a:r>
                <a:rPr lang="en-US" i="1">
                  <a:solidFill>
                    <a:srgbClr val="3CA1D5"/>
                  </a:solidFill>
                  <a:latin typeface="Aptos" panose="020B0004020202020204" pitchFamily="34" charset="0"/>
                </a:rPr>
                <a:t>POOL &amp; SPA</a:t>
              </a:r>
            </a:p>
          </p:txBody>
        </p:sp>
        <p:sp>
          <p:nvSpPr>
            <p:cNvPr id="15" name="TextBox 14">
              <a:extLst>
                <a:ext uri="{FF2B5EF4-FFF2-40B4-BE49-F238E27FC236}">
                  <a16:creationId xmlns:a16="http://schemas.microsoft.com/office/drawing/2014/main" id="{21E88E66-A62D-F148-A3C8-EEB90632C4BB}"/>
                </a:ext>
              </a:extLst>
            </p:cNvPr>
            <p:cNvSpPr txBox="1"/>
            <p:nvPr/>
          </p:nvSpPr>
          <p:spPr>
            <a:xfrm>
              <a:off x="11373100" y="6401679"/>
              <a:ext cx="533556" cy="379379"/>
            </a:xfrm>
            <a:prstGeom prst="rect">
              <a:avLst/>
            </a:prstGeom>
            <a:noFill/>
          </p:spPr>
          <p:txBody>
            <a:bodyPr wrap="square" rtlCol="0">
              <a:spAutoFit/>
            </a:bodyPr>
            <a:lstStyle/>
            <a:p>
              <a:r>
                <a:rPr lang="en-US" i="1">
                  <a:solidFill>
                    <a:srgbClr val="2D3750"/>
                  </a:solidFill>
                  <a:latin typeface="Aptos" panose="020B0004020202020204" pitchFamily="34" charset="0"/>
                </a:rPr>
                <a:t>RV</a:t>
              </a:r>
            </a:p>
          </p:txBody>
        </p:sp>
      </p:grpSp>
      <p:grpSp>
        <p:nvGrpSpPr>
          <p:cNvPr id="38" name="Group 37">
            <a:extLst>
              <a:ext uri="{FF2B5EF4-FFF2-40B4-BE49-F238E27FC236}">
                <a16:creationId xmlns:a16="http://schemas.microsoft.com/office/drawing/2014/main" id="{3B15CE33-D7BD-4F37-7037-7A00B2C80BC0}"/>
              </a:ext>
            </a:extLst>
          </p:cNvPr>
          <p:cNvGrpSpPr/>
          <p:nvPr/>
        </p:nvGrpSpPr>
        <p:grpSpPr>
          <a:xfrm>
            <a:off x="10832918" y="90331"/>
            <a:ext cx="1074383" cy="746856"/>
            <a:chOff x="10987618" y="59026"/>
            <a:chExt cx="1074383" cy="746856"/>
          </a:xfrm>
        </p:grpSpPr>
        <p:sp>
          <p:nvSpPr>
            <p:cNvPr id="36" name="Rectangle 35">
              <a:extLst>
                <a:ext uri="{FF2B5EF4-FFF2-40B4-BE49-F238E27FC236}">
                  <a16:creationId xmlns:a16="http://schemas.microsoft.com/office/drawing/2014/main" id="{56A85B44-9458-1877-BBF2-7638593A4C90}"/>
                </a:ext>
              </a:extLst>
            </p:cNvPr>
            <p:cNvSpPr/>
            <p:nvPr/>
          </p:nvSpPr>
          <p:spPr>
            <a:xfrm>
              <a:off x="10987618" y="59026"/>
              <a:ext cx="1074383" cy="7468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A flag with black and blue stripes&#10;&#10;Description automatically generated">
              <a:extLst>
                <a:ext uri="{FF2B5EF4-FFF2-40B4-BE49-F238E27FC236}">
                  <a16:creationId xmlns:a16="http://schemas.microsoft.com/office/drawing/2014/main" id="{D88C253E-9689-660D-8F75-4A2A2A86C39A}"/>
                </a:ext>
              </a:extLst>
            </p:cNvPr>
            <p:cNvPicPr>
              <a:picLocks noChangeAspect="1"/>
            </p:cNvPicPr>
            <p:nvPr/>
          </p:nvPicPr>
          <p:blipFill>
            <a:blip r:embed="rId6"/>
            <a:stretch>
              <a:fillRect/>
            </a:stretch>
          </p:blipFill>
          <p:spPr>
            <a:xfrm>
              <a:off x="11028816" y="113925"/>
              <a:ext cx="988032" cy="687578"/>
            </a:xfrm>
            <a:prstGeom prst="rect">
              <a:avLst/>
            </a:prstGeom>
            <a:ln>
              <a:noFill/>
            </a:ln>
          </p:spPr>
        </p:pic>
      </p:grpSp>
      <p:sp>
        <p:nvSpPr>
          <p:cNvPr id="3" name="TextBox 2">
            <a:extLst>
              <a:ext uri="{FF2B5EF4-FFF2-40B4-BE49-F238E27FC236}">
                <a16:creationId xmlns:a16="http://schemas.microsoft.com/office/drawing/2014/main" id="{E2E189C6-5597-EB6F-33AC-E1D07845F9FB}"/>
              </a:ext>
            </a:extLst>
          </p:cNvPr>
          <p:cNvSpPr txBox="1"/>
          <p:nvPr/>
        </p:nvSpPr>
        <p:spPr>
          <a:xfrm>
            <a:off x="8008642" y="383575"/>
            <a:ext cx="3895127" cy="4801314"/>
          </a:xfrm>
          <a:prstGeom prst="rect">
            <a:avLst/>
          </a:prstGeom>
          <a:noFill/>
        </p:spPr>
        <p:txBody>
          <a:bodyPr wrap="square" lIns="91440" tIns="45720" rIns="91440" bIns="45720" anchor="t">
            <a:spAutoFit/>
          </a:bodyPr>
          <a:lstStyle/>
          <a:p>
            <a:endParaRPr lang="en-US" b="1" dirty="0">
              <a:solidFill>
                <a:srgbClr val="3CA1D5"/>
              </a:solidFill>
              <a:latin typeface="Aptos"/>
              <a:ea typeface="Arial"/>
              <a:cs typeface="Arial"/>
            </a:endParaRPr>
          </a:p>
          <a:p>
            <a:r>
              <a:rPr lang="en-US" sz="1800" b="1" baseline="0" dirty="0">
                <a:solidFill>
                  <a:srgbClr val="3CA1D5"/>
                </a:solidFill>
                <a:latin typeface="Aptos"/>
                <a:ea typeface="Arial"/>
                <a:cs typeface="Arial"/>
              </a:rPr>
              <a:t>Features:</a:t>
            </a:r>
            <a:endParaRPr lang="en-US" dirty="0"/>
          </a:p>
          <a:p>
            <a:pPr marL="285750" indent="-285750">
              <a:buFont typeface="Wingdings" panose="05000000000000000000" pitchFamily="2" charset="2"/>
              <a:buChar char="ü"/>
            </a:pPr>
            <a:r>
              <a:rPr lang="en-US" sz="1400" dirty="0">
                <a:solidFill>
                  <a:schemeClr val="bg1"/>
                </a:solidFill>
              </a:rPr>
              <a:t>Designed to bypass a low-pressure switch or other device during startup </a:t>
            </a:r>
          </a:p>
          <a:p>
            <a:pPr marL="285750" indent="-285750">
              <a:buFont typeface="Wingdings" panose="05000000000000000000" pitchFamily="2" charset="2"/>
              <a:buChar char="ü"/>
            </a:pPr>
            <a:r>
              <a:rPr lang="en-US" sz="1400" dirty="0">
                <a:solidFill>
                  <a:schemeClr val="bg1"/>
                </a:solidFill>
              </a:rPr>
              <a:t>Ideal for low ambient startups </a:t>
            </a:r>
          </a:p>
          <a:p>
            <a:pPr marL="285750" indent="-285750">
              <a:buFont typeface="Wingdings" panose="05000000000000000000" pitchFamily="2" charset="2"/>
              <a:buChar char="ü"/>
            </a:pPr>
            <a:r>
              <a:rPr lang="en-US" sz="1400" dirty="0">
                <a:solidFill>
                  <a:schemeClr val="bg1"/>
                </a:solidFill>
              </a:rPr>
              <a:t>Helps to reduce nuisance lockouts </a:t>
            </a:r>
          </a:p>
          <a:p>
            <a:pPr marL="285750" indent="-285750">
              <a:buFont typeface="Wingdings" panose="05000000000000000000" pitchFamily="2" charset="2"/>
              <a:buChar char="ü"/>
            </a:pPr>
            <a:r>
              <a:rPr lang="en-US" sz="1400" dirty="0">
                <a:solidFill>
                  <a:schemeClr val="bg1"/>
                </a:solidFill>
              </a:rPr>
              <a:t>Universal AC voltage operation </a:t>
            </a:r>
          </a:p>
          <a:p>
            <a:endParaRPr lang="en-US" sz="1600" b="1" baseline="0" dirty="0">
              <a:solidFill>
                <a:srgbClr val="3CA1D5"/>
              </a:solidFill>
              <a:latin typeface="Aptos"/>
              <a:ea typeface="Arial"/>
              <a:cs typeface="Arial"/>
            </a:endParaRPr>
          </a:p>
          <a:p>
            <a:pPr lvl="0" rtl="0"/>
            <a:r>
              <a:rPr lang="en-US" sz="1600" b="1" baseline="0" dirty="0">
                <a:solidFill>
                  <a:srgbClr val="3CA1D5"/>
                </a:solidFill>
                <a:latin typeface="Aptos"/>
                <a:ea typeface="Arial"/>
                <a:cs typeface="Arial"/>
              </a:rPr>
              <a:t>ICM175 SPECIFICATIONS:</a:t>
            </a:r>
            <a:r>
              <a:rPr lang="en-US" sz="1600" baseline="0" dirty="0">
                <a:solidFill>
                  <a:srgbClr val="FFFFFF"/>
                </a:solidFill>
                <a:latin typeface="Aptos"/>
                <a:ea typeface="Arial"/>
                <a:cs typeface="Arial"/>
              </a:rPr>
              <a:t>​</a:t>
            </a:r>
            <a:r>
              <a:rPr lang="en-US" sz="1600" dirty="0">
                <a:latin typeface="Aptos"/>
                <a:ea typeface="Arial"/>
                <a:cs typeface="Arial"/>
              </a:rPr>
              <a:t>​ </a:t>
            </a:r>
          </a:p>
          <a:p>
            <a:pPr marL="285750" indent="-285750">
              <a:buFont typeface="Wingdings" panose="05000000000000000000" pitchFamily="2" charset="2"/>
              <a:buChar char="ü"/>
            </a:pPr>
            <a:r>
              <a:rPr lang="en-US" sz="1400" b="1" dirty="0">
                <a:solidFill>
                  <a:schemeClr val="bg1"/>
                </a:solidFill>
              </a:rPr>
              <a:t>Voltage: </a:t>
            </a:r>
            <a:r>
              <a:rPr lang="en-US" sz="1400" dirty="0">
                <a:solidFill>
                  <a:schemeClr val="bg1"/>
                </a:solidFill>
              </a:rPr>
              <a:t>18-240 VAC  40mA min,1A max, 10A inrush</a:t>
            </a:r>
          </a:p>
          <a:p>
            <a:pPr marL="285750" indent="-285750">
              <a:buFont typeface="Wingdings" panose="05000000000000000000" pitchFamily="2" charset="2"/>
              <a:buChar char="ü"/>
            </a:pPr>
            <a:r>
              <a:rPr lang="en-US" sz="1400" b="1" dirty="0">
                <a:solidFill>
                  <a:schemeClr val="bg1"/>
                </a:solidFill>
              </a:rPr>
              <a:t>Adjustable delay: </a:t>
            </a:r>
            <a:r>
              <a:rPr lang="en-US" sz="1400" dirty="0">
                <a:solidFill>
                  <a:schemeClr val="bg1"/>
                </a:solidFill>
              </a:rPr>
              <a:t>10-1000 seconds </a:t>
            </a:r>
          </a:p>
          <a:p>
            <a:endParaRPr lang="en-US" sz="1400" dirty="0">
              <a:cs typeface="Arial"/>
            </a:endParaRPr>
          </a:p>
          <a:p>
            <a:r>
              <a:rPr lang="en-US" sz="1400" b="1" dirty="0">
                <a:solidFill>
                  <a:srgbClr val="3CA1D5"/>
                </a:solidFill>
                <a:latin typeface="Aptos"/>
                <a:ea typeface="Arial"/>
                <a:cs typeface="Arial"/>
              </a:rPr>
              <a:t>Replaces</a:t>
            </a:r>
            <a:r>
              <a:rPr lang="en-US" sz="1400" b="1" baseline="0" dirty="0">
                <a:solidFill>
                  <a:srgbClr val="3CA1D5"/>
                </a:solidFill>
                <a:latin typeface="Aptos"/>
                <a:ea typeface="Arial"/>
                <a:cs typeface="Arial"/>
              </a:rPr>
              <a:t>:</a:t>
            </a:r>
          </a:p>
          <a:p>
            <a:pPr marL="285750" indent="-285750">
              <a:buFont typeface="Wingdings"/>
              <a:buChar char="ü"/>
            </a:pPr>
            <a:r>
              <a:rPr lang="en-US" sz="1400" b="1" dirty="0">
                <a:solidFill>
                  <a:schemeClr val="bg1"/>
                </a:solidFill>
              </a:rPr>
              <a:t>Mars:</a:t>
            </a:r>
            <a:r>
              <a:rPr lang="en-US" sz="1400" dirty="0">
                <a:solidFill>
                  <a:schemeClr val="bg1"/>
                </a:solidFill>
              </a:rPr>
              <a:t> 32395 </a:t>
            </a:r>
          </a:p>
          <a:p>
            <a:pPr marL="285750" indent="-285750">
              <a:buFont typeface="Wingdings"/>
              <a:buChar char="ü"/>
            </a:pPr>
            <a:r>
              <a:rPr lang="en-US" sz="1400" b="1" dirty="0" err="1">
                <a:solidFill>
                  <a:schemeClr val="bg1"/>
                </a:solidFill>
              </a:rPr>
              <a:t>Supco</a:t>
            </a:r>
            <a:r>
              <a:rPr lang="en-US" sz="1400" b="1" dirty="0">
                <a:solidFill>
                  <a:schemeClr val="bg1"/>
                </a:solidFill>
              </a:rPr>
              <a:t>:</a:t>
            </a:r>
            <a:r>
              <a:rPr lang="en-US" sz="1400" dirty="0">
                <a:solidFill>
                  <a:schemeClr val="bg1"/>
                </a:solidFill>
              </a:rPr>
              <a:t> TD32</a:t>
            </a:r>
            <a:endParaRPr lang="en-US" sz="1400" b="1" baseline="0" dirty="0">
              <a:solidFill>
                <a:schemeClr val="bg1"/>
              </a:solidFill>
              <a:latin typeface="Aptos"/>
              <a:ea typeface="Arial"/>
              <a:cs typeface="Arial"/>
            </a:endParaRPr>
          </a:p>
          <a:p>
            <a:endParaRPr lang="en-US" sz="1400" dirty="0"/>
          </a:p>
          <a:p>
            <a:endParaRPr lang="en-US" sz="1200" dirty="0"/>
          </a:p>
          <a:p>
            <a:endParaRPr lang="en-US" sz="1200" dirty="0">
              <a:latin typeface="Aptos"/>
              <a:ea typeface="Arial"/>
              <a:cs typeface="Arial"/>
            </a:endParaRPr>
          </a:p>
          <a:p>
            <a:endParaRPr lang="en-US" sz="1600" dirty="0">
              <a:latin typeface="Aptos"/>
              <a:ea typeface="Arial"/>
              <a:cs typeface="Arial"/>
            </a:endParaRPr>
          </a:p>
          <a:p>
            <a:pPr lvl="0" rtl="0"/>
            <a:endParaRPr lang="en-US" sz="1600" dirty="0">
              <a:latin typeface="Aptos"/>
              <a:ea typeface="Arial"/>
              <a:cs typeface="Arial"/>
            </a:endParaRPr>
          </a:p>
        </p:txBody>
      </p:sp>
      <p:pic>
        <p:nvPicPr>
          <p:cNvPr id="2054" name="Picture 6">
            <a:extLst>
              <a:ext uri="{FF2B5EF4-FFF2-40B4-BE49-F238E27FC236}">
                <a16:creationId xmlns:a16="http://schemas.microsoft.com/office/drawing/2014/main" id="{8FE6463D-CBE7-A3E8-0C44-32DE2E1584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1955" y="880439"/>
            <a:ext cx="1683584" cy="16629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0FBF15-578E-FDA3-7A68-B87E1350CDA5}"/>
              </a:ext>
            </a:extLst>
          </p:cNvPr>
          <p:cNvSpPr txBox="1"/>
          <p:nvPr/>
        </p:nvSpPr>
        <p:spPr>
          <a:xfrm>
            <a:off x="312050" y="1625573"/>
            <a:ext cx="5652406" cy="1802357"/>
          </a:xfrm>
          <a:prstGeom prst="rect">
            <a:avLst/>
          </a:prstGeom>
          <a:noFill/>
        </p:spPr>
        <p:txBody>
          <a:bodyPr wrap="square" lIns="91440" tIns="45720" rIns="91440" bIns="45720" anchor="t">
            <a:spAutoFit/>
          </a:bodyPr>
          <a:lstStyle/>
          <a:p>
            <a:r>
              <a:rPr lang="en-US" sz="1600" b="1" dirty="0">
                <a:ea typeface="DM Sans"/>
                <a:cs typeface="DM Sans"/>
                <a:sym typeface="DM Sans"/>
              </a:rPr>
              <a:t>Why we need Bypass timers and their applications?</a:t>
            </a:r>
          </a:p>
          <a:p>
            <a:pPr marL="285750" indent="-285750">
              <a:buFont typeface="Arial"/>
              <a:buChar char="•"/>
            </a:pPr>
            <a:r>
              <a:rPr lang="en-US" sz="1400" dirty="0">
                <a:ea typeface="DM Sans"/>
                <a:cs typeface="DM Sans"/>
                <a:sym typeface="DM Sans"/>
              </a:rPr>
              <a:t>Bypass timers provide the ability to temporarily bypass a switch function to allow operation under a normally locked out condition when necessary for operation. </a:t>
            </a:r>
            <a:endParaRPr lang="en-US" sz="1400" dirty="0">
              <a:ea typeface="DM Sans"/>
              <a:cs typeface="DM Sans"/>
            </a:endParaRPr>
          </a:p>
          <a:p>
            <a:pPr marL="285750" indent="-285750">
              <a:buFont typeface="Arial"/>
              <a:buChar char="•"/>
            </a:pPr>
            <a:r>
              <a:rPr lang="en-US" sz="1400" dirty="0">
                <a:ea typeface="DM Sans"/>
                <a:cs typeface="DM Sans"/>
                <a:sym typeface="DM Sans"/>
              </a:rPr>
              <a:t>Bypass timers allow compressors to start during low ambient conditions when operation would normally be locked out due to low pressures in the system. </a:t>
            </a:r>
            <a:endParaRPr lang="en-US" dirty="0"/>
          </a:p>
          <a:p>
            <a:endParaRPr lang="en-US" sz="1200" b="1">
              <a:ea typeface="DM Sans"/>
              <a:cs typeface="DM Sans"/>
              <a:sym typeface="DM Sans"/>
            </a:endParaRPr>
          </a:p>
        </p:txBody>
      </p:sp>
      <p:sp>
        <p:nvSpPr>
          <p:cNvPr id="17" name="TextBox 16">
            <a:extLst>
              <a:ext uri="{FF2B5EF4-FFF2-40B4-BE49-F238E27FC236}">
                <a16:creationId xmlns:a16="http://schemas.microsoft.com/office/drawing/2014/main" id="{479258A6-F630-ABC9-048A-523ABF6B702F}"/>
              </a:ext>
            </a:extLst>
          </p:cNvPr>
          <p:cNvSpPr txBox="1"/>
          <p:nvPr/>
        </p:nvSpPr>
        <p:spPr>
          <a:xfrm>
            <a:off x="293860" y="3428463"/>
            <a:ext cx="7071050" cy="1415772"/>
          </a:xfrm>
          <a:prstGeom prst="rect">
            <a:avLst/>
          </a:prstGeom>
          <a:noFill/>
        </p:spPr>
        <p:txBody>
          <a:bodyPr wrap="square" lIns="91440" tIns="45720" rIns="91440" bIns="45720" anchor="t">
            <a:spAutoFit/>
          </a:bodyPr>
          <a:lstStyle/>
          <a:p>
            <a:r>
              <a:rPr lang="en-US" sz="1600" b="1" dirty="0">
                <a:ea typeface="DM Sans"/>
                <a:cs typeface="DM Sans"/>
                <a:sym typeface="DM Sans"/>
              </a:rPr>
              <a:t>The value of ICM controls Bypass timer</a:t>
            </a:r>
          </a:p>
          <a:p>
            <a:pPr marL="285750" indent="-285750">
              <a:buFont typeface="Arial"/>
              <a:buChar char="•"/>
            </a:pPr>
            <a:r>
              <a:rPr lang="en-US" sz="1400" dirty="0">
                <a:ea typeface="DM Sans"/>
                <a:cs typeface="DM Sans"/>
                <a:sym typeface="DM Sans"/>
              </a:rPr>
              <a:t>Manufactured in the USA to high quality standards</a:t>
            </a:r>
            <a:endParaRPr lang="en-US" sz="1400" dirty="0">
              <a:ea typeface="DM Sans"/>
              <a:cs typeface="DM Sans"/>
            </a:endParaRPr>
          </a:p>
          <a:p>
            <a:pPr marL="285750" indent="-285750">
              <a:buFont typeface="Arial"/>
              <a:buChar char="•"/>
            </a:pPr>
            <a:r>
              <a:rPr lang="en-US" sz="1400" dirty="0">
                <a:ea typeface="DM Sans"/>
                <a:cs typeface="DM Sans"/>
                <a:sym typeface="DM Sans"/>
              </a:rPr>
              <a:t>Low-cost option to more expensive custom designs</a:t>
            </a:r>
            <a:endParaRPr lang="en-US" sz="1400" dirty="0">
              <a:ea typeface="DM Sans"/>
              <a:cs typeface="DM Sans"/>
            </a:endParaRPr>
          </a:p>
          <a:p>
            <a:pPr marL="285750" indent="-285750">
              <a:buFont typeface="Arial"/>
              <a:buChar char="•"/>
            </a:pPr>
            <a:r>
              <a:rPr lang="en-US" sz="1400" dirty="0">
                <a:ea typeface="DM Sans"/>
                <a:cs typeface="DM Sans"/>
                <a:sym typeface="DM Sans"/>
              </a:rPr>
              <a:t>Universal operating voltage makes it a versatile choice</a:t>
            </a:r>
            <a:endParaRPr lang="en-US" sz="1400" dirty="0">
              <a:ea typeface="DM Sans"/>
              <a:cs typeface="DM Sans"/>
            </a:endParaRPr>
          </a:p>
          <a:p>
            <a:pPr marL="285750" indent="-285750">
              <a:buFont typeface="Arial"/>
              <a:buChar char="•"/>
            </a:pPr>
            <a:r>
              <a:rPr lang="en-US" sz="1400" dirty="0"/>
              <a:t>Key component for “winter start” kits </a:t>
            </a:r>
          </a:p>
          <a:p>
            <a:pPr marL="285750" indent="-285750">
              <a:buFont typeface="Arial"/>
              <a:buChar char="•"/>
            </a:pPr>
            <a:endParaRPr lang="en-US" sz="1400" dirty="0"/>
          </a:p>
        </p:txBody>
      </p:sp>
      <p:sp>
        <p:nvSpPr>
          <p:cNvPr id="19" name="TextBox 18">
            <a:extLst>
              <a:ext uri="{FF2B5EF4-FFF2-40B4-BE49-F238E27FC236}">
                <a16:creationId xmlns:a16="http://schemas.microsoft.com/office/drawing/2014/main" id="{70EB1B6D-CBC5-E45F-931D-798A95A9EF8D}"/>
              </a:ext>
            </a:extLst>
          </p:cNvPr>
          <p:cNvSpPr txBox="1"/>
          <p:nvPr/>
        </p:nvSpPr>
        <p:spPr>
          <a:xfrm>
            <a:off x="383619" y="4583046"/>
            <a:ext cx="7308376" cy="1446550"/>
          </a:xfrm>
          <a:prstGeom prst="rect">
            <a:avLst/>
          </a:prstGeom>
          <a:noFill/>
        </p:spPr>
        <p:txBody>
          <a:bodyPr wrap="square" lIns="91440" tIns="45720" rIns="91440" bIns="45720" anchor="t">
            <a:spAutoFit/>
          </a:bodyPr>
          <a:lstStyle/>
          <a:p>
            <a:endParaRPr lang="en-US" sz="1600" b="1" dirty="0"/>
          </a:p>
          <a:p>
            <a:r>
              <a:rPr lang="en-US" sz="1600" b="1" dirty="0"/>
              <a:t>Operation</a:t>
            </a:r>
            <a:endParaRPr lang="en-US" dirty="0"/>
          </a:p>
          <a:p>
            <a:r>
              <a:rPr lang="en-US" sz="1400" b="0" i="0" dirty="0">
                <a:solidFill>
                  <a:srgbClr val="2D3750"/>
                </a:solidFill>
                <a:effectLst/>
                <a:latin typeface="Aptos" panose="020B0004020202020204" pitchFamily="34" charset="0"/>
              </a:rPr>
              <a:t>With power applied to the input, the load energizes immediately and remains energized for the length of the time delay, regardless of the state of the switch being bypassed. At the end of the time delay, the condition of the load is determined by the state of the switch.</a:t>
            </a:r>
            <a:endParaRPr lang="en-US" sz="1400" dirty="0">
              <a:latin typeface="Aptos" panose="020B0004020202020204" pitchFamily="34" charset="0"/>
            </a:endParaRPr>
          </a:p>
          <a:p>
            <a:endParaRPr lang="en-US" sz="1400" b="1" dirty="0"/>
          </a:p>
        </p:txBody>
      </p:sp>
    </p:spTree>
    <p:extLst>
      <p:ext uri="{BB962C8B-B14F-4D97-AF65-F5344CB8AC3E}">
        <p14:creationId xmlns:p14="http://schemas.microsoft.com/office/powerpoint/2010/main" val="2912480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486</TotalTime>
  <Words>1792</Words>
  <Application>Microsoft Macintosh PowerPoint</Application>
  <PresentationFormat>Widescreen</PresentationFormat>
  <Paragraphs>361</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Aptos Display</vt:lpstr>
      <vt:lpstr>Aptos ExtraBold</vt:lpstr>
      <vt:lpstr>Arial</vt:lpstr>
      <vt:lpstr>Arial,Sans-Serif</vt:lpstr>
      <vt:lpstr>DM Sans</vt:lpstr>
      <vt:lpstr>DM Sans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Paige Hart</dc:creator>
  <cp:lastModifiedBy>Paige Hart</cp:lastModifiedBy>
  <cp:revision>8</cp:revision>
  <dcterms:created xsi:type="dcterms:W3CDTF">2025-06-25T15:52:20Z</dcterms:created>
  <dcterms:modified xsi:type="dcterms:W3CDTF">2025-08-22T15:30:23Z</dcterms:modified>
</cp:coreProperties>
</file>