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94" r:id="rId3"/>
    <p:sldId id="281" r:id="rId4"/>
    <p:sldId id="293" r:id="rId5"/>
    <p:sldId id="261" r:id="rId6"/>
    <p:sldId id="297" r:id="rId7"/>
    <p:sldId id="296" r:id="rId8"/>
    <p:sldId id="274" r:id="rId9"/>
    <p:sldId id="27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sV+bBc0/AzNEnbBuPItgw==" hashData="1p25z1lvHMCwdi8QyDVtMnrqboy1E4CH3IdFxcxVMlnYX/ONaMHgVT+I7yT5Ofi/TDCqnz3nV2pPv+rrbS8Ow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7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p:restoredTop sz="94658"/>
  </p:normalViewPr>
  <p:slideViewPr>
    <p:cSldViewPr snapToGrid="0">
      <p:cViewPr varScale="1">
        <p:scale>
          <a:sx n="116" d="100"/>
          <a:sy n="116" d="100"/>
        </p:scale>
        <p:origin x="8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C8B1C-61D4-0F4E-B9C6-2A78E9DB5004}"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1F1FD-640B-E940-9C5A-B92D0267A4F7}" type="slidenum">
              <a:rPr lang="en-US" smtClean="0"/>
              <a:t>‹#›</a:t>
            </a:fld>
            <a:endParaRPr lang="en-US"/>
          </a:p>
        </p:txBody>
      </p:sp>
    </p:spTree>
    <p:extLst>
      <p:ext uri="{BB962C8B-B14F-4D97-AF65-F5344CB8AC3E}">
        <p14:creationId xmlns:p14="http://schemas.microsoft.com/office/powerpoint/2010/main" val="3931578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1D443-D28B-5DA4-E2E0-5D9532517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3262E-EB43-6807-3735-CAC51BA0C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82635-3453-63B3-EAD4-1C6FF6D85A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C741C0-629B-E51D-30B7-AC4EC80F862D}"/>
              </a:ext>
            </a:extLst>
          </p:cNvPr>
          <p:cNvSpPr>
            <a:spLocks noGrp="1"/>
          </p:cNvSpPr>
          <p:nvPr>
            <p:ph type="sldNum" sz="quarter" idx="5"/>
          </p:nvPr>
        </p:nvSpPr>
        <p:spPr/>
        <p:txBody>
          <a:bodyPr/>
          <a:lstStyle/>
          <a:p>
            <a:fld id="{66BD267A-77A7-6A4A-B02F-291C807CABDB}" type="slidenum">
              <a:rPr lang="en-US" smtClean="0"/>
              <a:t>2</a:t>
            </a:fld>
            <a:endParaRPr lang="en-US"/>
          </a:p>
        </p:txBody>
      </p:sp>
    </p:spTree>
    <p:extLst>
      <p:ext uri="{BB962C8B-B14F-4D97-AF65-F5344CB8AC3E}">
        <p14:creationId xmlns:p14="http://schemas.microsoft.com/office/powerpoint/2010/main" val="12292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07E7-DC3C-77EE-402F-69E4F1A7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4B00D-C632-4494-AE39-3B36943B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3DB24-142D-4EF1-01F9-31F105DD1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FF447-D848-BC98-9D22-1CC03CF50E37}"/>
              </a:ext>
            </a:extLst>
          </p:cNvPr>
          <p:cNvSpPr>
            <a:spLocks noGrp="1"/>
          </p:cNvSpPr>
          <p:nvPr>
            <p:ph type="sldNum" sz="quarter" idx="5"/>
          </p:nvPr>
        </p:nvSpPr>
        <p:spPr/>
        <p:txBody>
          <a:bodyPr/>
          <a:lstStyle/>
          <a:p>
            <a:fld id="{66BD267A-77A7-6A4A-B02F-291C807CABDB}" type="slidenum">
              <a:rPr lang="en-US" smtClean="0"/>
              <a:t>3</a:t>
            </a:fld>
            <a:endParaRPr lang="en-US"/>
          </a:p>
        </p:txBody>
      </p:sp>
    </p:spTree>
    <p:extLst>
      <p:ext uri="{BB962C8B-B14F-4D97-AF65-F5344CB8AC3E}">
        <p14:creationId xmlns:p14="http://schemas.microsoft.com/office/powerpoint/2010/main" val="290297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ABE1-E8B4-C653-EB0F-9D1A7F8D7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03CD9-BC8F-B737-B5D4-D39744D4E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F8483-7827-CBC7-94D0-67B79706C8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49F834-D9CF-B8A4-3923-A9DFD2C6772C}"/>
              </a:ext>
            </a:extLst>
          </p:cNvPr>
          <p:cNvSpPr>
            <a:spLocks noGrp="1"/>
          </p:cNvSpPr>
          <p:nvPr>
            <p:ph type="sldNum" sz="quarter" idx="5"/>
          </p:nvPr>
        </p:nvSpPr>
        <p:spPr/>
        <p:txBody>
          <a:bodyPr/>
          <a:lstStyle/>
          <a:p>
            <a:fld id="{66BD267A-77A7-6A4A-B02F-291C807CABDB}" type="slidenum">
              <a:rPr lang="en-US" smtClean="0"/>
              <a:t>4</a:t>
            </a:fld>
            <a:endParaRPr lang="en-US"/>
          </a:p>
        </p:txBody>
      </p:sp>
    </p:spTree>
    <p:extLst>
      <p:ext uri="{BB962C8B-B14F-4D97-AF65-F5344CB8AC3E}">
        <p14:creationId xmlns:p14="http://schemas.microsoft.com/office/powerpoint/2010/main" val="178675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07E7-DC3C-77EE-402F-69E4F1A7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4B00D-C632-4494-AE39-3B36943B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3DB24-142D-4EF1-01F9-31F105DD1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FF447-D848-BC98-9D22-1CC03CF50E37}"/>
              </a:ext>
            </a:extLst>
          </p:cNvPr>
          <p:cNvSpPr>
            <a:spLocks noGrp="1"/>
          </p:cNvSpPr>
          <p:nvPr>
            <p:ph type="sldNum" sz="quarter" idx="5"/>
          </p:nvPr>
        </p:nvSpPr>
        <p:spPr/>
        <p:txBody>
          <a:bodyPr/>
          <a:lstStyle/>
          <a:p>
            <a:fld id="{66BD267A-77A7-6A4A-B02F-291C807CABDB}" type="slidenum">
              <a:rPr lang="en-US" smtClean="0"/>
              <a:t>5</a:t>
            </a:fld>
            <a:endParaRPr lang="en-US"/>
          </a:p>
        </p:txBody>
      </p:sp>
    </p:spTree>
    <p:extLst>
      <p:ext uri="{BB962C8B-B14F-4D97-AF65-F5344CB8AC3E}">
        <p14:creationId xmlns:p14="http://schemas.microsoft.com/office/powerpoint/2010/main" val="290297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76DA-122C-98C1-B64D-D6392AA5E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1A070-83DA-8E9A-163C-4CDA6445E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1D0BC-5817-9311-33F8-9B5BBFB1BA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AF3E1C-0405-DEE1-7BD9-1720FD564978}"/>
              </a:ext>
            </a:extLst>
          </p:cNvPr>
          <p:cNvSpPr>
            <a:spLocks noGrp="1"/>
          </p:cNvSpPr>
          <p:nvPr>
            <p:ph type="sldNum" sz="quarter" idx="5"/>
          </p:nvPr>
        </p:nvSpPr>
        <p:spPr/>
        <p:txBody>
          <a:bodyPr/>
          <a:lstStyle/>
          <a:p>
            <a:fld id="{66BD267A-77A7-6A4A-B02F-291C807CABDB}" type="slidenum">
              <a:rPr lang="en-US" smtClean="0"/>
              <a:t>6</a:t>
            </a:fld>
            <a:endParaRPr lang="en-US"/>
          </a:p>
        </p:txBody>
      </p:sp>
    </p:spTree>
    <p:extLst>
      <p:ext uri="{BB962C8B-B14F-4D97-AF65-F5344CB8AC3E}">
        <p14:creationId xmlns:p14="http://schemas.microsoft.com/office/powerpoint/2010/main" val="381639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356A-66E8-AE63-968C-8994E4C8D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C2FD-F897-D1BF-7C3F-4304263B6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3F200-A7D0-4781-AD86-5A33F46530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3B1E36-176A-3562-6D2B-C35D652390D6}"/>
              </a:ext>
            </a:extLst>
          </p:cNvPr>
          <p:cNvSpPr>
            <a:spLocks noGrp="1"/>
          </p:cNvSpPr>
          <p:nvPr>
            <p:ph type="sldNum" sz="quarter" idx="5"/>
          </p:nvPr>
        </p:nvSpPr>
        <p:spPr/>
        <p:txBody>
          <a:bodyPr/>
          <a:lstStyle/>
          <a:p>
            <a:fld id="{66BD267A-77A7-6A4A-B02F-291C807CABDB}" type="slidenum">
              <a:rPr lang="en-US" smtClean="0"/>
              <a:t>7</a:t>
            </a:fld>
            <a:endParaRPr lang="en-US"/>
          </a:p>
        </p:txBody>
      </p:sp>
    </p:spTree>
    <p:extLst>
      <p:ext uri="{BB962C8B-B14F-4D97-AF65-F5344CB8AC3E}">
        <p14:creationId xmlns:p14="http://schemas.microsoft.com/office/powerpoint/2010/main" val="367889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E86F6-1E1A-E58E-8BD5-1B9030918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D0472-2ABB-9891-3641-843C684EE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A9481-E5F2-CA57-D385-C6F814BE3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52B32-A91D-6C21-36E4-B9442564C2FB}"/>
              </a:ext>
            </a:extLst>
          </p:cNvPr>
          <p:cNvSpPr>
            <a:spLocks noGrp="1"/>
          </p:cNvSpPr>
          <p:nvPr>
            <p:ph type="sldNum" sz="quarter" idx="5"/>
          </p:nvPr>
        </p:nvSpPr>
        <p:spPr/>
        <p:txBody>
          <a:bodyPr/>
          <a:lstStyle/>
          <a:p>
            <a:fld id="{66BD267A-77A7-6A4A-B02F-291C807CABDB}" type="slidenum">
              <a:rPr lang="en-US" smtClean="0"/>
              <a:t>8</a:t>
            </a:fld>
            <a:endParaRPr lang="en-US"/>
          </a:p>
        </p:txBody>
      </p:sp>
    </p:spTree>
    <p:extLst>
      <p:ext uri="{BB962C8B-B14F-4D97-AF65-F5344CB8AC3E}">
        <p14:creationId xmlns:p14="http://schemas.microsoft.com/office/powerpoint/2010/main" val="120188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BD67-42DA-2637-A990-7A98C1F73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D8021-5364-8CD9-1EED-6EF131738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661D5-324C-67A5-B208-69848ADC5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D74443-46F6-2EC8-BB58-B40E27744D30}"/>
              </a:ext>
            </a:extLst>
          </p:cNvPr>
          <p:cNvSpPr>
            <a:spLocks noGrp="1"/>
          </p:cNvSpPr>
          <p:nvPr>
            <p:ph type="sldNum" sz="quarter" idx="5"/>
          </p:nvPr>
        </p:nvSpPr>
        <p:spPr/>
        <p:txBody>
          <a:bodyPr/>
          <a:lstStyle/>
          <a:p>
            <a:fld id="{66BD267A-77A7-6A4A-B02F-291C807CABDB}" type="slidenum">
              <a:rPr lang="en-US" smtClean="0"/>
              <a:t>9</a:t>
            </a:fld>
            <a:endParaRPr lang="en-US"/>
          </a:p>
        </p:txBody>
      </p:sp>
    </p:spTree>
    <p:extLst>
      <p:ext uri="{BB962C8B-B14F-4D97-AF65-F5344CB8AC3E}">
        <p14:creationId xmlns:p14="http://schemas.microsoft.com/office/powerpoint/2010/main" val="375113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508A-B38B-CB21-C7BE-896DDA9010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0A19E5-1A25-4A65-800C-340E6B4F7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DF8D4C-CA6E-3EED-79D6-050D55B6E08B}"/>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5" name="Footer Placeholder 4">
            <a:extLst>
              <a:ext uri="{FF2B5EF4-FFF2-40B4-BE49-F238E27FC236}">
                <a16:creationId xmlns:a16="http://schemas.microsoft.com/office/drawing/2014/main" id="{C167672E-7FBF-18DC-7E68-70726EA69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9F94C-596D-435A-97C7-ADD0D6CEF0B6}"/>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14352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E6F83-9C74-6B9D-D0D3-2EB9BA6EFF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C0117-C5CD-A83C-D14B-7D4DA4008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0A5C8-D719-13E6-0A27-5C41E8663B0D}"/>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5" name="Footer Placeholder 4">
            <a:extLst>
              <a:ext uri="{FF2B5EF4-FFF2-40B4-BE49-F238E27FC236}">
                <a16:creationId xmlns:a16="http://schemas.microsoft.com/office/drawing/2014/main" id="{2AF5A1AE-41B2-6982-ABAF-EBAC38B0E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88DFC-33C2-532D-6093-C1422630B3CF}"/>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208548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0CC56A-1664-B639-E8E3-E5C73F169B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52CF77-7AE2-00F2-E65E-9BF14E040C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9FF2A-7E59-073B-2730-B66AC5C8EA67}"/>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5" name="Footer Placeholder 4">
            <a:extLst>
              <a:ext uri="{FF2B5EF4-FFF2-40B4-BE49-F238E27FC236}">
                <a16:creationId xmlns:a16="http://schemas.microsoft.com/office/drawing/2014/main" id="{68F36A8C-ADDA-B52F-98DD-B5BC807EC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6E0A4-CE74-5AD0-C2F0-F48A6AA7CEC0}"/>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62638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770C-93CB-2181-C79E-47F7C1312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FDF02-1002-586F-9281-5830CB6151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6DB24-189D-2968-C342-1849D3210CD2}"/>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5" name="Footer Placeholder 4">
            <a:extLst>
              <a:ext uri="{FF2B5EF4-FFF2-40B4-BE49-F238E27FC236}">
                <a16:creationId xmlns:a16="http://schemas.microsoft.com/office/drawing/2014/main" id="{3C6CCF3F-64DD-8DB5-EC76-6880C6986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73D04-B504-F560-0285-03508AA55C54}"/>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1371646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B915-3AC7-5565-2BC9-17506C962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73715-75F4-068C-822D-35323CD087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6369C7-EDBA-06F0-6154-F6FE788A0FBD}"/>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5" name="Footer Placeholder 4">
            <a:extLst>
              <a:ext uri="{FF2B5EF4-FFF2-40B4-BE49-F238E27FC236}">
                <a16:creationId xmlns:a16="http://schemas.microsoft.com/office/drawing/2014/main" id="{4561AAC8-2B71-4CF6-AF81-FD3F1E01F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974A3-A079-B9E7-BF49-BC913648C1EE}"/>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103492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BD6ED-09AA-401F-FF7E-9B57B83E37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DBF67-7A24-63C2-B498-E97B4D4C10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2A5187-0160-D7F5-5289-2B96EF259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6C7DE4-A6C1-051E-5739-7A9A6B3A8A4E}"/>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6" name="Footer Placeholder 5">
            <a:extLst>
              <a:ext uri="{FF2B5EF4-FFF2-40B4-BE49-F238E27FC236}">
                <a16:creationId xmlns:a16="http://schemas.microsoft.com/office/drawing/2014/main" id="{67AABEEE-E1FD-FE22-E607-FD39098EC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62A3B-07B2-0385-73A6-EB0B42497229}"/>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226688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A91F-287C-B10F-CD39-3B8C3744AD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9170C-2BF4-86E2-1E1E-91C7C2A8DF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A4EA4B-EADF-6C87-FAEA-20BAF772A9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D8FB7-DCEC-6A0C-8076-E87D944BFB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B05D5-BB8E-CFA4-09C9-A2333086C7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1D16AD-0E5B-44B4-B87A-003A971F4801}"/>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8" name="Footer Placeholder 7">
            <a:extLst>
              <a:ext uri="{FF2B5EF4-FFF2-40B4-BE49-F238E27FC236}">
                <a16:creationId xmlns:a16="http://schemas.microsoft.com/office/drawing/2014/main" id="{70C4F4A0-C587-2802-7579-285A128B1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80950B-630F-B5E7-FF4D-23DCA2EA88E2}"/>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163267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462D-D094-6A5C-337F-62D9545FF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35D527-0EFD-FD10-0B0E-13592DACC914}"/>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4" name="Footer Placeholder 3">
            <a:extLst>
              <a:ext uri="{FF2B5EF4-FFF2-40B4-BE49-F238E27FC236}">
                <a16:creationId xmlns:a16="http://schemas.microsoft.com/office/drawing/2014/main" id="{44AA1BB0-DF8D-5248-7B18-EA65650B8D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300015-6FA6-1A36-2799-A0B40FD007DD}"/>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264731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4D8D93-9938-6CD3-A143-17BD4602FEA9}"/>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3" name="Footer Placeholder 2">
            <a:extLst>
              <a:ext uri="{FF2B5EF4-FFF2-40B4-BE49-F238E27FC236}">
                <a16:creationId xmlns:a16="http://schemas.microsoft.com/office/drawing/2014/main" id="{73EA86DF-C7DA-CC2C-A14A-099A2C1EE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ACD8E1-FF01-9962-2DC4-5DBCEAB34BC1}"/>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122797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B60F-4408-D10F-28B5-2E7685B07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FBB86-96A9-B3CC-C3B6-5D5F2E2FD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5490EB-F2F5-5302-0FC0-21DF70C94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5CF3AE-0C75-4D2A-4107-176E859C62B3}"/>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6" name="Footer Placeholder 5">
            <a:extLst>
              <a:ext uri="{FF2B5EF4-FFF2-40B4-BE49-F238E27FC236}">
                <a16:creationId xmlns:a16="http://schemas.microsoft.com/office/drawing/2014/main" id="{50031D2A-248F-D289-EBE4-9EC289BA3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18078-F04C-2F4D-08E3-C51D9D0C6A60}"/>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169610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119CF-1330-8EBB-D9E6-E63983884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254BBF-C513-38DE-1A82-D20E3ED73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35528A-729E-C8FF-CB6A-E87F4EA10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F219C-C606-B344-5FA3-5FDEDC282875}"/>
              </a:ext>
            </a:extLst>
          </p:cNvPr>
          <p:cNvSpPr>
            <a:spLocks noGrp="1"/>
          </p:cNvSpPr>
          <p:nvPr>
            <p:ph type="dt" sz="half" idx="10"/>
          </p:nvPr>
        </p:nvSpPr>
        <p:spPr/>
        <p:txBody>
          <a:bodyPr/>
          <a:lstStyle/>
          <a:p>
            <a:fld id="{A119E8E0-AE10-A546-928F-4882253E9B13}" type="datetimeFigureOut">
              <a:rPr lang="en-US" smtClean="0"/>
              <a:t>8/22/25</a:t>
            </a:fld>
            <a:endParaRPr lang="en-US"/>
          </a:p>
        </p:txBody>
      </p:sp>
      <p:sp>
        <p:nvSpPr>
          <p:cNvPr id="6" name="Footer Placeholder 5">
            <a:extLst>
              <a:ext uri="{FF2B5EF4-FFF2-40B4-BE49-F238E27FC236}">
                <a16:creationId xmlns:a16="http://schemas.microsoft.com/office/drawing/2014/main" id="{D2D58FF2-8CB8-2468-3E1F-1DC026309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1B7F4-F30A-36E2-5771-24D63B61B64A}"/>
              </a:ext>
            </a:extLst>
          </p:cNvPr>
          <p:cNvSpPr>
            <a:spLocks noGrp="1"/>
          </p:cNvSpPr>
          <p:nvPr>
            <p:ph type="sldNum" sz="quarter" idx="12"/>
          </p:nvPr>
        </p:nvSpPr>
        <p:spPr/>
        <p:txBody>
          <a:bodyPr/>
          <a:lstStyle/>
          <a:p>
            <a:fld id="{19C67B64-F4C3-7849-9952-D46DD7B28D33}" type="slidenum">
              <a:rPr lang="en-US" smtClean="0"/>
              <a:t>‹#›</a:t>
            </a:fld>
            <a:endParaRPr lang="en-US"/>
          </a:p>
        </p:txBody>
      </p:sp>
    </p:spTree>
    <p:extLst>
      <p:ext uri="{BB962C8B-B14F-4D97-AF65-F5344CB8AC3E}">
        <p14:creationId xmlns:p14="http://schemas.microsoft.com/office/powerpoint/2010/main" val="223163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C3F8C-1ED5-B8BA-0E2D-7192E5230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94C847-46F9-4A79-24C3-9E6B8A4573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5EBE7-8625-97D9-FC08-C56A3EA4A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19E8E0-AE10-A546-928F-4882253E9B13}" type="datetimeFigureOut">
              <a:rPr lang="en-US" smtClean="0"/>
              <a:t>8/22/25</a:t>
            </a:fld>
            <a:endParaRPr lang="en-US"/>
          </a:p>
        </p:txBody>
      </p:sp>
      <p:sp>
        <p:nvSpPr>
          <p:cNvPr id="5" name="Footer Placeholder 4">
            <a:extLst>
              <a:ext uri="{FF2B5EF4-FFF2-40B4-BE49-F238E27FC236}">
                <a16:creationId xmlns:a16="http://schemas.microsoft.com/office/drawing/2014/main" id="{5C8CF156-27C5-AF73-BC80-1CD25B00BD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CC4847-C6EA-8E78-7376-89044EE420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C67B64-F4C3-7849-9952-D46DD7B28D33}" type="slidenum">
              <a:rPr lang="en-US" smtClean="0"/>
              <a:t>‹#›</a:t>
            </a:fld>
            <a:endParaRPr lang="en-US"/>
          </a:p>
        </p:txBody>
      </p:sp>
    </p:spTree>
    <p:extLst>
      <p:ext uri="{BB962C8B-B14F-4D97-AF65-F5344CB8AC3E}">
        <p14:creationId xmlns:p14="http://schemas.microsoft.com/office/powerpoint/2010/main" val="464664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logo&#10;&#10;AI-generated content may be incorrect.">
            <a:extLst>
              <a:ext uri="{FF2B5EF4-FFF2-40B4-BE49-F238E27FC236}">
                <a16:creationId xmlns:a16="http://schemas.microsoft.com/office/drawing/2014/main" id="{DF5BC385-F572-76A7-9046-55D6FC75AB55}"/>
              </a:ext>
            </a:extLst>
          </p:cNvPr>
          <p:cNvPicPr>
            <a:picLocks noChangeAspect="1"/>
          </p:cNvPicPr>
          <p:nvPr/>
        </p:nvPicPr>
        <p:blipFill>
          <a:blip r:embed="rId2"/>
          <a:stretch>
            <a:fillRect/>
          </a:stretch>
        </p:blipFill>
        <p:spPr>
          <a:xfrm>
            <a:off x="3662632" y="2567837"/>
            <a:ext cx="4866731" cy="1533568"/>
          </a:xfrm>
          <a:prstGeom prst="rect">
            <a:avLst/>
          </a:prstGeom>
        </p:spPr>
      </p:pic>
      <p:sp>
        <p:nvSpPr>
          <p:cNvPr id="6" name="TextBox 5">
            <a:extLst>
              <a:ext uri="{FF2B5EF4-FFF2-40B4-BE49-F238E27FC236}">
                <a16:creationId xmlns:a16="http://schemas.microsoft.com/office/drawing/2014/main" id="{3122F2BF-C5BF-FF8C-D999-47B40F926B4F}"/>
              </a:ext>
            </a:extLst>
          </p:cNvPr>
          <p:cNvSpPr txBox="1"/>
          <p:nvPr/>
        </p:nvSpPr>
        <p:spPr>
          <a:xfrm>
            <a:off x="2594972" y="4414040"/>
            <a:ext cx="7002049" cy="523220"/>
          </a:xfrm>
          <a:prstGeom prst="rect">
            <a:avLst/>
          </a:prstGeom>
          <a:noFill/>
        </p:spPr>
        <p:txBody>
          <a:bodyPr wrap="square" rtlCol="0">
            <a:spAutoFit/>
          </a:bodyPr>
          <a:lstStyle/>
          <a:p>
            <a:pPr algn="ctr"/>
            <a:r>
              <a:rPr lang="en-US" sz="2800" b="1" dirty="0">
                <a:solidFill>
                  <a:srgbClr val="2D3750"/>
                </a:solidFill>
                <a:latin typeface="Arial" panose="020B0604020202020204" pitchFamily="34" charset="0"/>
                <a:cs typeface="Arial" panose="020B0604020202020204" pitchFamily="34" charset="0"/>
              </a:rPr>
              <a:t>Universal Controls</a:t>
            </a:r>
          </a:p>
        </p:txBody>
      </p:sp>
      <p:pic>
        <p:nvPicPr>
          <p:cNvPr id="8" name="Picture 7" descr="A flag with text and stars&#10;&#10;AI-generated content may be incorrect.">
            <a:extLst>
              <a:ext uri="{FF2B5EF4-FFF2-40B4-BE49-F238E27FC236}">
                <a16:creationId xmlns:a16="http://schemas.microsoft.com/office/drawing/2014/main" id="{C1A1BD05-D134-9252-4236-21AAEF11182F}"/>
              </a:ext>
            </a:extLst>
          </p:cNvPr>
          <p:cNvPicPr>
            <a:picLocks noChangeAspect="1"/>
          </p:cNvPicPr>
          <p:nvPr/>
        </p:nvPicPr>
        <p:blipFill>
          <a:blip r:embed="rId3"/>
          <a:stretch>
            <a:fillRect/>
          </a:stretch>
        </p:blipFill>
        <p:spPr>
          <a:xfrm>
            <a:off x="10684041" y="366762"/>
            <a:ext cx="1085783" cy="776461"/>
          </a:xfrm>
          <a:prstGeom prst="rect">
            <a:avLst/>
          </a:prstGeom>
        </p:spPr>
      </p:pic>
    </p:spTree>
    <p:extLst>
      <p:ext uri="{BB962C8B-B14F-4D97-AF65-F5344CB8AC3E}">
        <p14:creationId xmlns:p14="http://schemas.microsoft.com/office/powerpoint/2010/main" val="1874267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3F810-B2A9-5ADA-F074-B741FFEA891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5CF654-DE93-94D0-DC02-C113A6DE898B}"/>
              </a:ext>
            </a:extLst>
          </p:cNvPr>
          <p:cNvSpPr/>
          <p:nvPr/>
        </p:nvSpPr>
        <p:spPr>
          <a:xfrm>
            <a:off x="7800901" y="-35559"/>
            <a:ext cx="4392918" cy="447265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206E5064-0E4A-521F-D3A8-24855F56A608}"/>
              </a:ext>
            </a:extLst>
          </p:cNvPr>
          <p:cNvPicPr>
            <a:picLocks noChangeAspect="1"/>
          </p:cNvPicPr>
          <p:nvPr/>
        </p:nvPicPr>
        <p:blipFill>
          <a:blip r:embed="rId3">
            <a:alphaModFix amt="54000"/>
          </a:blip>
          <a:srcRect l="8792" r="758"/>
          <a:stretch/>
        </p:blipFill>
        <p:spPr>
          <a:xfrm rot="5400000">
            <a:off x="3429958" y="-3438835"/>
            <a:ext cx="941156" cy="7801069"/>
          </a:xfrm>
          <a:prstGeom prst="rect">
            <a:avLst/>
          </a:prstGeom>
        </p:spPr>
      </p:pic>
      <p:sp>
        <p:nvSpPr>
          <p:cNvPr id="13" name="Title 1">
            <a:extLst>
              <a:ext uri="{FF2B5EF4-FFF2-40B4-BE49-F238E27FC236}">
                <a16:creationId xmlns:a16="http://schemas.microsoft.com/office/drawing/2014/main" id="{2BD8E555-0D1F-B8F0-9BE2-96E66FE561E4}"/>
              </a:ext>
            </a:extLst>
          </p:cNvPr>
          <p:cNvSpPr txBox="1">
            <a:spLocks/>
          </p:cNvSpPr>
          <p:nvPr/>
        </p:nvSpPr>
        <p:spPr>
          <a:xfrm>
            <a:off x="293380" y="691968"/>
            <a:ext cx="565952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a:t>
            </a:r>
            <a:r>
              <a:rPr lang="en-US" sz="3200" b="1" err="1">
                <a:solidFill>
                  <a:srgbClr val="2D3750"/>
                </a:solidFill>
                <a:latin typeface="Aptos ExtraBold"/>
              </a:rPr>
              <a:t>UDefrost</a:t>
            </a:r>
            <a:r>
              <a:rPr lang="en-US" sz="3200" b="1">
                <a:solidFill>
                  <a:srgbClr val="2D3750"/>
                </a:solidFill>
                <a:latin typeface="Aptos ExtraBold"/>
              </a:rPr>
              <a:t>- Universal Defrost Control Board</a:t>
            </a:r>
            <a:endParaRPr lang="en-US" sz="3200" b="1">
              <a:solidFill>
                <a:srgbClr val="2D3750"/>
              </a:solidFill>
              <a:latin typeface="Aptos ExtraBold" panose="020B0004020202020204" pitchFamily="34" charset="0"/>
            </a:endParaRPr>
          </a:p>
        </p:txBody>
      </p:sp>
      <p:pic>
        <p:nvPicPr>
          <p:cNvPr id="55" name="Picture 54" descr="A blue and black logo&#10;&#10;Description automatically generated">
            <a:extLst>
              <a:ext uri="{FF2B5EF4-FFF2-40B4-BE49-F238E27FC236}">
                <a16:creationId xmlns:a16="http://schemas.microsoft.com/office/drawing/2014/main" id="{786C2BD9-F592-341E-7F42-180DD7C4D984}"/>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7EBFEE58-10F4-B6EF-4BEF-C99FDA4170C1}"/>
              </a:ext>
            </a:extLst>
          </p:cNvPr>
          <p:cNvPicPr>
            <a:picLocks noChangeAspect="1"/>
          </p:cNvPicPr>
          <p:nvPr/>
        </p:nvPicPr>
        <p:blipFill>
          <a:blip r:embed="rId5"/>
          <a:srcRect l="9420" t="46422" r="9087" b="47098"/>
          <a:stretch/>
        </p:blipFill>
        <p:spPr>
          <a:xfrm>
            <a:off x="-1437" y="6243739"/>
            <a:ext cx="12192002" cy="746856"/>
          </a:xfrm>
          <a:prstGeom prst="rect">
            <a:avLst/>
          </a:prstGeom>
        </p:spPr>
      </p:pic>
      <p:grpSp>
        <p:nvGrpSpPr>
          <p:cNvPr id="16" name="Group 15">
            <a:extLst>
              <a:ext uri="{FF2B5EF4-FFF2-40B4-BE49-F238E27FC236}">
                <a16:creationId xmlns:a16="http://schemas.microsoft.com/office/drawing/2014/main" id="{AEEA08DC-0C85-9B97-128F-8D2DDD7BC507}"/>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41DCD28D-3739-8403-21FD-3BDF1EFC4485}"/>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DD48950C-A3AB-84E5-A210-9314792AC765}"/>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FEBBA6F-38AC-DD6F-1633-F723123D751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BAE66636-FA87-BB3F-32EB-C354C6E54304}"/>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4016B232-144E-F3DC-0AA9-A3AC628CB9E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75D6C64B-D904-13C4-4DEF-871DE1E4BBE9}"/>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EEE68FE8-D1AE-DF00-0846-9EAE0B746B26}"/>
              </a:ext>
            </a:extLst>
          </p:cNvPr>
          <p:cNvGrpSpPr/>
          <p:nvPr/>
        </p:nvGrpSpPr>
        <p:grpSpPr>
          <a:xfrm>
            <a:off x="10832918" y="90331"/>
            <a:ext cx="1074383" cy="746856"/>
            <a:chOff x="10987618" y="59026"/>
            <a:chExt cx="1074383" cy="746856"/>
          </a:xfrm>
        </p:grpSpPr>
        <p:sp>
          <p:nvSpPr>
            <p:cNvPr id="36" name="Rectangle 35">
              <a:extLst>
                <a:ext uri="{FF2B5EF4-FFF2-40B4-BE49-F238E27FC236}">
                  <a16:creationId xmlns:a16="http://schemas.microsoft.com/office/drawing/2014/main" id="{A52BA718-83E1-981A-95C6-3E14F197448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F554C7B8-93D6-5EBD-D103-8DAF8A3C1361}"/>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3" name="TextBox 2">
            <a:extLst>
              <a:ext uri="{FF2B5EF4-FFF2-40B4-BE49-F238E27FC236}">
                <a16:creationId xmlns:a16="http://schemas.microsoft.com/office/drawing/2014/main" id="{50C173F0-B429-9F2C-FEAC-0F5506E72D33}"/>
              </a:ext>
            </a:extLst>
          </p:cNvPr>
          <p:cNvSpPr txBox="1"/>
          <p:nvPr/>
        </p:nvSpPr>
        <p:spPr>
          <a:xfrm>
            <a:off x="8008642" y="383575"/>
            <a:ext cx="3895127" cy="5109091"/>
          </a:xfrm>
          <a:prstGeom prst="rect">
            <a:avLst/>
          </a:prstGeom>
          <a:noFill/>
        </p:spPr>
        <p:txBody>
          <a:bodyPr wrap="square" lIns="91440" tIns="45720" rIns="91440" bIns="45720" anchor="t">
            <a:spAutoFit/>
          </a:bodyPr>
          <a:lstStyle/>
          <a:p>
            <a:endParaRPr lang="en-US" b="1">
              <a:solidFill>
                <a:srgbClr val="3CA1D5"/>
              </a:solidFill>
              <a:latin typeface="Aptos"/>
              <a:ea typeface="Arial"/>
              <a:cs typeface="Arial"/>
            </a:endParaRPr>
          </a:p>
          <a:p>
            <a:r>
              <a:rPr lang="en-US" sz="1800" b="1" baseline="0" dirty="0">
                <a:solidFill>
                  <a:srgbClr val="3CA1D5"/>
                </a:solidFill>
                <a:latin typeface="Aptos"/>
                <a:ea typeface="Arial"/>
                <a:cs typeface="Arial"/>
              </a:rPr>
              <a:t>Features:</a:t>
            </a:r>
            <a:endParaRPr lang="en-US" dirty="0"/>
          </a:p>
          <a:p>
            <a:pPr marL="285750" indent="-285750">
              <a:buFont typeface="Wingdings" panose="05000000000000000000" pitchFamily="2" charset="2"/>
              <a:buChar char="ü"/>
            </a:pPr>
            <a:r>
              <a:rPr lang="en-US" sz="1400" dirty="0">
                <a:solidFill>
                  <a:schemeClr val="bg1"/>
                </a:solidFill>
              </a:rPr>
              <a:t>Universal, time &amp; temperature defrost board for heat pumps</a:t>
            </a:r>
          </a:p>
          <a:p>
            <a:pPr marL="285750" indent="-285750">
              <a:buFont typeface="Wingdings" panose="05000000000000000000" pitchFamily="2" charset="2"/>
              <a:buChar char="ü"/>
            </a:pPr>
            <a:r>
              <a:rPr lang="en-US" sz="1400" dirty="0">
                <a:solidFill>
                  <a:schemeClr val="bg1"/>
                </a:solidFill>
              </a:rPr>
              <a:t>Nine configurable setting with NFC</a:t>
            </a:r>
          </a:p>
          <a:p>
            <a:pPr marL="285750" indent="-285750">
              <a:buFont typeface="Wingdings" panose="05000000000000000000" pitchFamily="2" charset="2"/>
              <a:buChar char="ü"/>
            </a:pPr>
            <a:r>
              <a:rPr lang="en-US" sz="1400" dirty="0">
                <a:solidFill>
                  <a:schemeClr val="bg1"/>
                </a:solidFill>
                <a:latin typeface="Aptos"/>
                <a:ea typeface="Arial"/>
                <a:cs typeface="Arial"/>
              </a:rPr>
              <a:t>Field test mode</a:t>
            </a:r>
          </a:p>
          <a:p>
            <a:pPr marL="285750" indent="-285750">
              <a:buFont typeface="Wingdings" panose="05000000000000000000" pitchFamily="2" charset="2"/>
              <a:buChar char="ü"/>
            </a:pPr>
            <a:r>
              <a:rPr lang="en-US" sz="1400" dirty="0">
                <a:solidFill>
                  <a:schemeClr val="bg1"/>
                </a:solidFill>
                <a:latin typeface="Aptos"/>
                <a:ea typeface="Arial"/>
                <a:cs typeface="Arial"/>
              </a:rPr>
              <a:t>Brownout protection</a:t>
            </a:r>
          </a:p>
          <a:p>
            <a:pPr marL="285750" indent="-285750">
              <a:buFont typeface="Wingdings" panose="05000000000000000000" pitchFamily="2" charset="2"/>
              <a:buChar char="ü"/>
            </a:pPr>
            <a:r>
              <a:rPr lang="en-US" sz="1400" dirty="0">
                <a:solidFill>
                  <a:schemeClr val="bg1"/>
                </a:solidFill>
                <a:latin typeface="Aptos"/>
                <a:ea typeface="Arial"/>
                <a:cs typeface="Arial"/>
              </a:rPr>
              <a:t>LED indicators to aid in troubleshooting</a:t>
            </a:r>
          </a:p>
          <a:p>
            <a:r>
              <a:rPr lang="en-US" sz="1600" b="1" dirty="0">
                <a:solidFill>
                  <a:srgbClr val="3CA1D5"/>
                </a:solidFill>
                <a:latin typeface="Aptos"/>
                <a:ea typeface="Arial"/>
                <a:cs typeface="Arial"/>
              </a:rPr>
              <a:t>Specifications: </a:t>
            </a:r>
          </a:p>
          <a:p>
            <a:pPr marL="285750" indent="-285750">
              <a:buFont typeface="Wingdings"/>
              <a:buChar char="ü"/>
            </a:pPr>
            <a:r>
              <a:rPr lang="en-US" sz="1400" b="1" dirty="0">
                <a:solidFill>
                  <a:schemeClr val="bg1"/>
                </a:solidFill>
                <a:latin typeface="Aptos"/>
                <a:ea typeface="Arial"/>
                <a:cs typeface="Arial"/>
              </a:rPr>
              <a:t>Input:</a:t>
            </a:r>
          </a:p>
          <a:p>
            <a:pPr marL="285750" indent="-285750">
              <a:buFont typeface="Wingdings"/>
              <a:buChar char="ü"/>
            </a:pPr>
            <a:r>
              <a:rPr lang="en-US" sz="1400" dirty="0">
                <a:solidFill>
                  <a:schemeClr val="bg1"/>
                </a:solidFill>
                <a:latin typeface="Aptos"/>
                <a:ea typeface="Arial"/>
                <a:cs typeface="Arial"/>
              </a:rPr>
              <a:t>Power Supply:</a:t>
            </a:r>
            <a:r>
              <a:rPr lang="en-US" sz="1400" b="1" dirty="0">
                <a:solidFill>
                  <a:schemeClr val="bg1"/>
                </a:solidFill>
                <a:latin typeface="Aptos"/>
                <a:ea typeface="Arial"/>
                <a:cs typeface="Arial"/>
              </a:rPr>
              <a:t> </a:t>
            </a:r>
            <a:r>
              <a:rPr lang="en-US" sz="1400" dirty="0">
                <a:solidFill>
                  <a:schemeClr val="bg1"/>
                </a:solidFill>
                <a:latin typeface="Aptos"/>
                <a:ea typeface="Arial"/>
                <a:cs typeface="Arial"/>
              </a:rPr>
              <a:t>R,C (24VAC, 50/60Hz)</a:t>
            </a:r>
          </a:p>
          <a:p>
            <a:pPr marL="285750" indent="-285750">
              <a:buFont typeface="Wingdings"/>
              <a:buChar char="ü"/>
            </a:pPr>
            <a:r>
              <a:rPr lang="en-US" sz="1400" dirty="0">
                <a:solidFill>
                  <a:schemeClr val="bg1"/>
                </a:solidFill>
                <a:latin typeface="Aptos"/>
                <a:ea typeface="Arial"/>
                <a:cs typeface="Arial"/>
              </a:rPr>
              <a:t>Thermostat: 24 VAC, 24mA</a:t>
            </a:r>
          </a:p>
          <a:p>
            <a:pPr marL="285750" indent="-285750">
              <a:buFont typeface="Wingdings"/>
              <a:buChar char="ü"/>
            </a:pPr>
            <a:r>
              <a:rPr lang="en-US" sz="1400" dirty="0">
                <a:solidFill>
                  <a:schemeClr val="bg1"/>
                </a:solidFill>
                <a:latin typeface="Aptos"/>
                <a:ea typeface="Arial"/>
                <a:cs typeface="Arial"/>
              </a:rPr>
              <a:t>Field Test Button</a:t>
            </a:r>
          </a:p>
          <a:p>
            <a:r>
              <a:rPr lang="en-US" sz="1400" b="1" dirty="0">
                <a:solidFill>
                  <a:srgbClr val="3CA1D5"/>
                </a:solidFill>
                <a:latin typeface="Aptos"/>
                <a:ea typeface="Arial"/>
                <a:cs typeface="Arial"/>
              </a:rPr>
              <a:t>Replaces</a:t>
            </a:r>
            <a:r>
              <a:rPr lang="en-US" sz="1400" b="1" baseline="0" dirty="0">
                <a:solidFill>
                  <a:srgbClr val="3CA1D5"/>
                </a:solidFill>
                <a:latin typeface="Aptos"/>
                <a:ea typeface="Arial"/>
                <a:cs typeface="Arial"/>
              </a:rPr>
              <a:t>:</a:t>
            </a:r>
          </a:p>
          <a:p>
            <a:r>
              <a:rPr lang="en-US" sz="1400" dirty="0">
                <a:solidFill>
                  <a:schemeClr val="bg1"/>
                </a:solidFill>
                <a:ea typeface="+mn-lt"/>
                <a:cs typeface="+mn-lt"/>
              </a:rPr>
              <a:t>The ICM-</a:t>
            </a:r>
            <a:r>
              <a:rPr lang="en-US" sz="1400" dirty="0" err="1">
                <a:solidFill>
                  <a:schemeClr val="bg1"/>
                </a:solidFill>
                <a:ea typeface="+mn-lt"/>
                <a:cs typeface="+mn-lt"/>
              </a:rPr>
              <a:t>UDefrost</a:t>
            </a:r>
            <a:r>
              <a:rPr lang="en-US" sz="1400" dirty="0">
                <a:solidFill>
                  <a:schemeClr val="bg1"/>
                </a:solidFill>
                <a:ea typeface="+mn-lt"/>
                <a:cs typeface="+mn-lt"/>
              </a:rPr>
              <a:t> replaces all legacy ICM Controls defrost boards and their associated crosses</a:t>
            </a:r>
            <a:endParaRPr lang="en-US" dirty="0">
              <a:solidFill>
                <a:schemeClr val="bg1"/>
              </a:solidFill>
            </a:endParaRPr>
          </a:p>
          <a:p>
            <a:endParaRPr lang="en-US" sz="1400"/>
          </a:p>
          <a:p>
            <a:endParaRPr lang="en-US" sz="1200"/>
          </a:p>
          <a:p>
            <a:endParaRPr lang="en-US" sz="1200">
              <a:latin typeface="Aptos"/>
              <a:ea typeface="Arial"/>
              <a:cs typeface="Arial"/>
            </a:endParaRPr>
          </a:p>
          <a:p>
            <a:endParaRPr lang="en-US" sz="1600">
              <a:latin typeface="Aptos"/>
              <a:ea typeface="Arial"/>
              <a:cs typeface="Arial"/>
            </a:endParaRPr>
          </a:p>
          <a:p>
            <a:pPr lvl="0" rtl="0"/>
            <a:endParaRPr lang="en-US" sz="1600">
              <a:latin typeface="Aptos"/>
              <a:ea typeface="Arial"/>
              <a:cs typeface="Arial"/>
            </a:endParaRPr>
          </a:p>
        </p:txBody>
      </p:sp>
      <p:sp>
        <p:nvSpPr>
          <p:cNvPr id="7" name="TextBox 6">
            <a:extLst>
              <a:ext uri="{FF2B5EF4-FFF2-40B4-BE49-F238E27FC236}">
                <a16:creationId xmlns:a16="http://schemas.microsoft.com/office/drawing/2014/main" id="{5B60C1A4-FD53-C550-B126-369472D3BC39}"/>
              </a:ext>
            </a:extLst>
          </p:cNvPr>
          <p:cNvSpPr txBox="1"/>
          <p:nvPr/>
        </p:nvSpPr>
        <p:spPr>
          <a:xfrm>
            <a:off x="375833" y="1810212"/>
            <a:ext cx="7427297" cy="2246769"/>
          </a:xfrm>
          <a:prstGeom prst="rect">
            <a:avLst/>
          </a:prstGeom>
          <a:noFill/>
        </p:spPr>
        <p:txBody>
          <a:bodyPr wrap="square" lIns="91440" tIns="45720" rIns="91440" bIns="45720" anchor="t">
            <a:spAutoFit/>
          </a:bodyPr>
          <a:lstStyle/>
          <a:p>
            <a:r>
              <a:rPr lang="en-US" sz="1600" b="1">
                <a:ea typeface="DM Sans"/>
                <a:cs typeface="DM Sans"/>
                <a:sym typeface="DM Sans"/>
              </a:rPr>
              <a:t>Why we need an ICM-</a:t>
            </a:r>
            <a:r>
              <a:rPr lang="en-US" sz="1600" b="1" err="1">
                <a:ea typeface="DM Sans"/>
                <a:cs typeface="DM Sans"/>
                <a:sym typeface="DM Sans"/>
              </a:rPr>
              <a:t>UDefrost</a:t>
            </a:r>
            <a:r>
              <a:rPr lang="en-US" sz="1600" b="1">
                <a:ea typeface="DM Sans"/>
                <a:cs typeface="DM Sans"/>
                <a:sym typeface="DM Sans"/>
              </a:rPr>
              <a:t> and their applications?</a:t>
            </a:r>
          </a:p>
          <a:p>
            <a:pPr marL="285750" indent="-285750">
              <a:buFont typeface="Arial"/>
              <a:buChar char="•"/>
            </a:pPr>
            <a:r>
              <a:rPr lang="en-US" sz="1400">
                <a:ea typeface="+mn-lt"/>
                <a:cs typeface="+mn-lt"/>
              </a:rPr>
              <a:t>With the high cost and limited access to OEM replacement boards, the need for a universal defrost control board with the functions of nearly all time &amp; temperature heat pump defrost controls is a must.</a:t>
            </a:r>
            <a:endParaRPr lang="en-US" sz="1400">
              <a:latin typeface="Aptos"/>
              <a:cs typeface="Arial"/>
            </a:endParaRPr>
          </a:p>
          <a:p>
            <a:pPr marL="285750" indent="-285750">
              <a:buFont typeface="Arial"/>
              <a:buChar char="•"/>
            </a:pPr>
            <a:r>
              <a:rPr lang="en-US" sz="1400">
                <a:latin typeface="Aptos"/>
                <a:cs typeface="Arial"/>
              </a:rPr>
              <a:t>As Heat Pumps have become more efficient, they are being used in much colder climates.</a:t>
            </a:r>
            <a:endParaRPr lang="en-US" sz="1400">
              <a:latin typeface="Aptos"/>
            </a:endParaRPr>
          </a:p>
          <a:p>
            <a:pPr marL="285750" indent="-285750">
              <a:buFont typeface="Arial"/>
              <a:buChar char="•"/>
            </a:pPr>
            <a:r>
              <a:rPr lang="en-US" sz="1400">
                <a:latin typeface="Aptos"/>
                <a:cs typeface="Arial"/>
              </a:rPr>
              <a:t>In these colder climates Heat Pumps have the issue of ice building up on the outdoor coil  which requires a mechanism for defrost.</a:t>
            </a:r>
            <a:endParaRPr lang="en-US"/>
          </a:p>
          <a:p>
            <a:pPr marL="285750" indent="-285750">
              <a:buFont typeface="Arial"/>
              <a:buChar char="•"/>
            </a:pPr>
            <a:endParaRPr lang="en-US" sz="1400">
              <a:cs typeface="Arial"/>
            </a:endParaRPr>
          </a:p>
          <a:p>
            <a:pPr marL="285750" indent="-285750">
              <a:buFont typeface="Arial"/>
              <a:buChar char="•"/>
            </a:pPr>
            <a:endParaRPr lang="en-US" sz="1400"/>
          </a:p>
          <a:p>
            <a:endParaRPr lang="en-US" sz="1200" b="1">
              <a:ea typeface="DM Sans"/>
              <a:cs typeface="DM Sans"/>
              <a:sym typeface="DM Sans"/>
            </a:endParaRPr>
          </a:p>
        </p:txBody>
      </p:sp>
      <p:sp>
        <p:nvSpPr>
          <p:cNvPr id="17" name="TextBox 16">
            <a:extLst>
              <a:ext uri="{FF2B5EF4-FFF2-40B4-BE49-F238E27FC236}">
                <a16:creationId xmlns:a16="http://schemas.microsoft.com/office/drawing/2014/main" id="{514340E8-DA9D-AE8C-F8B1-25686CEFC566}"/>
              </a:ext>
            </a:extLst>
          </p:cNvPr>
          <p:cNvSpPr txBox="1"/>
          <p:nvPr/>
        </p:nvSpPr>
        <p:spPr>
          <a:xfrm>
            <a:off x="350052" y="3358363"/>
            <a:ext cx="7320233" cy="2492990"/>
          </a:xfrm>
          <a:prstGeom prst="rect">
            <a:avLst/>
          </a:prstGeom>
          <a:noFill/>
        </p:spPr>
        <p:txBody>
          <a:bodyPr wrap="square" lIns="91440" tIns="45720" rIns="91440" bIns="45720" anchor="t">
            <a:spAutoFit/>
          </a:bodyPr>
          <a:lstStyle/>
          <a:p>
            <a:r>
              <a:rPr lang="en-US" sz="1600" b="1">
                <a:ea typeface="DM Sans"/>
                <a:cs typeface="DM Sans"/>
                <a:sym typeface="DM Sans"/>
              </a:rPr>
              <a:t>The value of ICM-UDefrost, Universal Defrost Control Board:</a:t>
            </a:r>
          </a:p>
          <a:p>
            <a:pPr marL="285750" indent="-285750">
              <a:buFont typeface="Arial"/>
              <a:buChar char="•"/>
            </a:pPr>
            <a:r>
              <a:rPr lang="en-US" sz="1400">
                <a:ea typeface="DM Sans"/>
                <a:cs typeface="DM Sans"/>
                <a:sym typeface="DM Sans"/>
              </a:rPr>
              <a:t>Manufactured in the USA to high quality standards</a:t>
            </a:r>
            <a:endParaRPr lang="en-US" sz="1400">
              <a:ea typeface="DM Sans"/>
              <a:cs typeface="DM Sans"/>
            </a:endParaRPr>
          </a:p>
          <a:p>
            <a:pPr marL="285750" indent="-285750">
              <a:buFont typeface="Arial"/>
              <a:buChar char="•"/>
            </a:pPr>
            <a:r>
              <a:rPr lang="en-US" sz="1400">
                <a:latin typeface="Aptos"/>
                <a:cs typeface="Arial"/>
              </a:rPr>
              <a:t>Universal to replace almost any traditional </a:t>
            </a:r>
            <a:r>
              <a:rPr lang="en-US" sz="1400">
                <a:solidFill>
                  <a:srgbClr val="000000"/>
                </a:solidFill>
                <a:latin typeface="Aptos"/>
                <a:cs typeface="Arial"/>
              </a:rPr>
              <a:t>Time / Temperature terminate defrost board. </a:t>
            </a:r>
            <a:endParaRPr lang="en-US" sz="1400">
              <a:solidFill>
                <a:srgbClr val="000000"/>
              </a:solidFill>
              <a:latin typeface="Aptos"/>
            </a:endParaRPr>
          </a:p>
          <a:p>
            <a:pPr marL="285750" indent="-285750">
              <a:buFont typeface="Arial"/>
              <a:buChar char="•"/>
            </a:pPr>
            <a:r>
              <a:rPr lang="en-US" sz="1400">
                <a:latin typeface="Aptos"/>
                <a:cs typeface="Arial"/>
              </a:rPr>
              <a:t>NFC configuration via ICM Omni app allows programming and set up without the need for power or internet connections. </a:t>
            </a:r>
          </a:p>
          <a:p>
            <a:pPr marL="285750" indent="-285750">
              <a:buFont typeface="Arial"/>
              <a:buChar char="•"/>
            </a:pPr>
            <a:r>
              <a:rPr lang="en-US" sz="1400">
                <a:latin typeface="Aptos"/>
                <a:cs typeface="Arial"/>
              </a:rPr>
              <a:t>Universal function benefits distributors and contractors by offering a one source solution for their defrost needs</a:t>
            </a:r>
          </a:p>
          <a:p>
            <a:pPr marL="285750" indent="-285750">
              <a:buFont typeface="Arial"/>
              <a:buChar char="•"/>
            </a:pPr>
            <a:r>
              <a:rPr lang="en-US" sz="1400">
                <a:cs typeface="Arial"/>
              </a:rPr>
              <a:t>Replaces 200+ competitive part numbers</a:t>
            </a:r>
          </a:p>
          <a:p>
            <a:pPr marL="285750" indent="-285750">
              <a:buFont typeface="Arial"/>
              <a:buChar char="•"/>
            </a:pPr>
            <a:endParaRPr lang="en-US" sz="1400"/>
          </a:p>
          <a:p>
            <a:pPr marL="285750" indent="-285750">
              <a:buFont typeface="Arial"/>
              <a:buChar char="•"/>
            </a:pPr>
            <a:endParaRPr lang="en-US" sz="1400"/>
          </a:p>
          <a:p>
            <a:pPr marL="285750" indent="-285750">
              <a:buFont typeface="Arial"/>
              <a:buChar char="•"/>
            </a:pPr>
            <a:endParaRPr lang="en-US" sz="1400"/>
          </a:p>
        </p:txBody>
      </p:sp>
      <p:sp>
        <p:nvSpPr>
          <p:cNvPr id="19" name="TextBox 18">
            <a:extLst>
              <a:ext uri="{FF2B5EF4-FFF2-40B4-BE49-F238E27FC236}">
                <a16:creationId xmlns:a16="http://schemas.microsoft.com/office/drawing/2014/main" id="{3717ABFD-5527-7263-AC15-F8EDFDD35067}"/>
              </a:ext>
            </a:extLst>
          </p:cNvPr>
          <p:cNvSpPr txBox="1"/>
          <p:nvPr/>
        </p:nvSpPr>
        <p:spPr>
          <a:xfrm>
            <a:off x="352438" y="4840106"/>
            <a:ext cx="11627611" cy="1661993"/>
          </a:xfrm>
          <a:prstGeom prst="rect">
            <a:avLst/>
          </a:prstGeom>
          <a:noFill/>
        </p:spPr>
        <p:txBody>
          <a:bodyPr wrap="square" lIns="91440" tIns="45720" rIns="91440" bIns="45720" anchor="t">
            <a:spAutoFit/>
          </a:bodyPr>
          <a:lstStyle/>
          <a:p>
            <a:endParaRPr lang="en-US" sz="1600" b="1" dirty="0"/>
          </a:p>
          <a:p>
            <a:r>
              <a:rPr lang="en-US" sz="1600" b="1" dirty="0"/>
              <a:t>Operation</a:t>
            </a:r>
            <a:endParaRPr lang="en-US" dirty="0"/>
          </a:p>
          <a:p>
            <a:r>
              <a:rPr lang="en-US" sz="1400" dirty="0">
                <a:solidFill>
                  <a:srgbClr val="2D3750"/>
                </a:solidFill>
                <a:ea typeface="+mn-lt"/>
                <a:cs typeface="+mn-lt"/>
              </a:rPr>
              <a:t>The ICM-</a:t>
            </a:r>
            <a:r>
              <a:rPr lang="en-US" sz="1400" dirty="0" err="1">
                <a:solidFill>
                  <a:srgbClr val="2D3750"/>
                </a:solidFill>
                <a:ea typeface="+mn-lt"/>
                <a:cs typeface="+mn-lt"/>
              </a:rPr>
              <a:t>UDefrost</a:t>
            </a:r>
            <a:r>
              <a:rPr lang="en-US" sz="1400" dirty="0">
                <a:solidFill>
                  <a:srgbClr val="2D3750"/>
                </a:solidFill>
                <a:ea typeface="+mn-lt"/>
                <a:cs typeface="+mn-lt"/>
              </a:rPr>
              <a:t> board monitors thermostat calls for Y, O/B and Win inputs. During a heat call, if conditions for defrost are met, the control will perform a time and temperature defrost cycle. During normal operation, the control continuously monitors safeties such as the</a:t>
            </a:r>
            <a:endParaRPr lang="en-US" dirty="0"/>
          </a:p>
          <a:p>
            <a:r>
              <a:rPr lang="en-US" sz="1400" dirty="0">
                <a:solidFill>
                  <a:srgbClr val="2D3750"/>
                </a:solidFill>
                <a:ea typeface="+mn-lt"/>
                <a:cs typeface="+mn-lt"/>
              </a:rPr>
              <a:t>low-pressure switch, high-pressure switch, brownout detection, and sensor health while displaying status and fault conditions via onboard LED diagnostics.</a:t>
            </a:r>
            <a:endParaRPr lang="en-US" dirty="0"/>
          </a:p>
          <a:p>
            <a:endParaRPr lang="en-US" sz="1400" b="1" dirty="0"/>
          </a:p>
        </p:txBody>
      </p:sp>
      <p:pic>
        <p:nvPicPr>
          <p:cNvPr id="2" name="Picture 1" descr="A green circuit board with many small components&#10;&#10;AI-generated content may be incorrect.">
            <a:extLst>
              <a:ext uri="{FF2B5EF4-FFF2-40B4-BE49-F238E27FC236}">
                <a16:creationId xmlns:a16="http://schemas.microsoft.com/office/drawing/2014/main" id="{D051C438-40EA-E441-F0BE-B7E07D04DAE0}"/>
              </a:ext>
            </a:extLst>
          </p:cNvPr>
          <p:cNvPicPr>
            <a:picLocks noChangeAspect="1"/>
          </p:cNvPicPr>
          <p:nvPr/>
        </p:nvPicPr>
        <p:blipFill>
          <a:blip r:embed="rId7"/>
          <a:srcRect l="10982" t="18143" r="21942" b="16943"/>
          <a:stretch>
            <a:fillRect/>
          </a:stretch>
        </p:blipFill>
        <p:spPr>
          <a:xfrm rot="16440000">
            <a:off x="5672610" y="-20398"/>
            <a:ext cx="1662749" cy="2188187"/>
          </a:xfrm>
          <a:prstGeom prst="rect">
            <a:avLst/>
          </a:prstGeom>
        </p:spPr>
      </p:pic>
    </p:spTree>
    <p:extLst>
      <p:ext uri="{BB962C8B-B14F-4D97-AF65-F5344CB8AC3E}">
        <p14:creationId xmlns:p14="http://schemas.microsoft.com/office/powerpoint/2010/main" val="791507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933-60B3-FF27-710A-92BF5D2D03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14FA8C-58B9-B014-CBBC-C579AD3775A8}"/>
              </a:ext>
            </a:extLst>
          </p:cNvPr>
          <p:cNvPicPr>
            <a:picLocks noChangeAspect="1"/>
          </p:cNvPicPr>
          <p:nvPr/>
        </p:nvPicPr>
        <p:blipFill>
          <a:blip r:embed="rId3"/>
          <a:srcRect t="5772" b="408"/>
          <a:stretch>
            <a:fillRect/>
          </a:stretch>
        </p:blipFill>
        <p:spPr>
          <a:xfrm>
            <a:off x="6077892" y="979391"/>
            <a:ext cx="1789438" cy="2934589"/>
          </a:xfrm>
          <a:prstGeom prst="rect">
            <a:avLst/>
          </a:prstGeom>
        </p:spPr>
      </p:pic>
      <p:pic>
        <p:nvPicPr>
          <p:cNvPr id="31" name="Picture 30">
            <a:extLst>
              <a:ext uri="{FF2B5EF4-FFF2-40B4-BE49-F238E27FC236}">
                <a16:creationId xmlns:a16="http://schemas.microsoft.com/office/drawing/2014/main" id="{5FA8378F-323A-ACAC-0F2C-9816B01D0F15}"/>
              </a:ext>
            </a:extLst>
          </p:cNvPr>
          <p:cNvPicPr>
            <a:picLocks noChangeAspect="1"/>
          </p:cNvPicPr>
          <p:nvPr/>
        </p:nvPicPr>
        <p:blipFill>
          <a:blip r:embed="rId4">
            <a:alphaModFix amt="54000"/>
          </a:blip>
          <a:srcRect l="8792" r="758"/>
          <a:stretch/>
        </p:blipFill>
        <p:spPr>
          <a:xfrm rot="5400000">
            <a:off x="3576171" y="-356988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D627261B-D1D6-22BC-D80C-EC37E95EE236}"/>
              </a:ext>
            </a:extLst>
          </p:cNvPr>
          <p:cNvPicPr>
            <a:picLocks noChangeAspect="1"/>
          </p:cNvPicPr>
          <p:nvPr/>
        </p:nvPicPr>
        <p:blipFill>
          <a:blip r:embed="rId5"/>
          <a:stretch>
            <a:fillRect/>
          </a:stretch>
        </p:blipFill>
        <p:spPr>
          <a:xfrm>
            <a:off x="458160" y="162988"/>
            <a:ext cx="1946229" cy="613281"/>
          </a:xfrm>
          <a:prstGeom prst="rect">
            <a:avLst/>
          </a:prstGeom>
        </p:spPr>
      </p:pic>
      <p:sp>
        <p:nvSpPr>
          <p:cNvPr id="10" name="TextBox 9">
            <a:extLst>
              <a:ext uri="{FF2B5EF4-FFF2-40B4-BE49-F238E27FC236}">
                <a16:creationId xmlns:a16="http://schemas.microsoft.com/office/drawing/2014/main" id="{AC5C1F48-6793-91DF-0C30-D29BF9DF01C3}"/>
              </a:ext>
            </a:extLst>
          </p:cNvPr>
          <p:cNvSpPr txBox="1"/>
          <p:nvPr/>
        </p:nvSpPr>
        <p:spPr>
          <a:xfrm>
            <a:off x="234558" y="1626101"/>
            <a:ext cx="6153715" cy="3170099"/>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Hard Starts and their applications?</a:t>
            </a:r>
          </a:p>
          <a:p>
            <a:pPr marL="171450" indent="-171450">
              <a:buFont typeface="Arial" panose="020B0604020202020204" pitchFamily="34" charset="0"/>
              <a:buChar char="•"/>
            </a:pPr>
            <a:r>
              <a:rPr lang="en-US" sz="1400" dirty="0">
                <a:ea typeface="DM Sans"/>
                <a:cs typeface="DM Sans"/>
                <a:sym typeface="DM Sans"/>
              </a:rPr>
              <a:t>To provide older motors the necessary torque to start quickly.</a:t>
            </a:r>
            <a:endParaRPr lang="en-US" sz="1400" dirty="0">
              <a:ea typeface="DM Sans"/>
              <a:cs typeface="DM Sans"/>
            </a:endParaRPr>
          </a:p>
          <a:p>
            <a:pPr marL="171450" indent="-171450">
              <a:buFont typeface="Arial" panose="020B0604020202020204" pitchFamily="34" charset="0"/>
              <a:buChar char="•"/>
            </a:pPr>
            <a:r>
              <a:rPr lang="en-US" sz="1400" dirty="0">
                <a:ea typeface="DM Sans"/>
                <a:cs typeface="DM Sans"/>
                <a:sym typeface="DM Sans"/>
              </a:rPr>
              <a:t>To reduce strain on the system</a:t>
            </a:r>
            <a:endParaRPr lang="en-US" sz="1400" dirty="0">
              <a:ea typeface="DM Sans"/>
              <a:cs typeface="DM Sans"/>
            </a:endParaRPr>
          </a:p>
          <a:p>
            <a:pPr marL="171450" indent="-171450">
              <a:buFont typeface="Arial" panose="020B0604020202020204" pitchFamily="34" charset="0"/>
              <a:buChar char="•"/>
            </a:pPr>
            <a:r>
              <a:rPr lang="en-US" sz="1400" dirty="0">
                <a:ea typeface="DM Sans"/>
                <a:cs typeface="DM Sans"/>
                <a:sym typeface="DM Sans"/>
              </a:rPr>
              <a:t>To prolong the life of older motors which struggle to start on their own</a:t>
            </a:r>
            <a:endParaRPr lang="en-US" sz="1400" dirty="0">
              <a:ea typeface="DM Sans"/>
              <a:cs typeface="DM Sans"/>
            </a:endParaRPr>
          </a:p>
          <a:p>
            <a:pPr marL="171450" indent="-171450">
              <a:buFont typeface="Arial" panose="020B0604020202020204" pitchFamily="34" charset="0"/>
              <a:buChar char="•"/>
            </a:pPr>
            <a:r>
              <a:rPr lang="en-US" sz="1400" dirty="0">
                <a:ea typeface="DM Sans"/>
                <a:cs typeface="DM Sans"/>
                <a:sym typeface="DM Sans"/>
              </a:rPr>
              <a:t>Reduces breaker tripping on long line sets or where there are tight compressors</a:t>
            </a:r>
            <a:endParaRPr lang="en-US" sz="1400" dirty="0"/>
          </a:p>
          <a:p>
            <a:endParaRPr lang="en-US" sz="1400" dirty="0">
              <a:ea typeface="DM Sans"/>
              <a:cs typeface="DM Sans"/>
            </a:endParaRPr>
          </a:p>
          <a:p>
            <a:r>
              <a:rPr lang="en-US" sz="1600" b="1" dirty="0">
                <a:ea typeface="DM Sans"/>
                <a:cs typeface="DM Sans"/>
                <a:sym typeface="DM Sans"/>
              </a:rPr>
              <a:t>The value of using ICM Hard Starts.</a:t>
            </a:r>
            <a:endParaRPr lang="en-US" sz="1600" b="1" dirty="0">
              <a:ea typeface="DM Sans"/>
              <a:cs typeface="DM Sans"/>
            </a:endParaRPr>
          </a:p>
          <a:p>
            <a:pPr marL="285750" indent="-285750">
              <a:buFont typeface="Arial" panose="020B0604020202020204" pitchFamily="34" charset="0"/>
              <a:buChar char="•"/>
            </a:pPr>
            <a:r>
              <a:rPr lang="en-US" sz="1400" dirty="0"/>
              <a:t>Precisely engages and disengages the start cap using patented differential voltage sensing circuit</a:t>
            </a:r>
          </a:p>
          <a:p>
            <a:pPr marL="285750" indent="-285750">
              <a:buFont typeface="Arial" panose="020B0604020202020204" pitchFamily="34" charset="0"/>
              <a:buChar char="•"/>
            </a:pPr>
            <a:r>
              <a:rPr lang="en-US" sz="1400" dirty="0"/>
              <a:t>Not affected by ambient temperature</a:t>
            </a:r>
          </a:p>
          <a:p>
            <a:pPr marL="285750" indent="-285750">
              <a:buFont typeface="Arial" panose="020B0604020202020204" pitchFamily="34" charset="0"/>
              <a:buChar char="•"/>
            </a:pPr>
            <a:r>
              <a:rPr lang="en-US" sz="1400" dirty="0"/>
              <a:t>Instant recycling far better than PTCR types</a:t>
            </a:r>
          </a:p>
          <a:p>
            <a:pPr marL="285750" indent="-285750">
              <a:buFont typeface="Arial" panose="020B0604020202020204" pitchFamily="34" charset="0"/>
              <a:buChar char="•"/>
            </a:pPr>
            <a:r>
              <a:rPr lang="en-US" sz="1400" dirty="0"/>
              <a:t>Universal application eliminates guesswork on which hard start you need</a:t>
            </a:r>
          </a:p>
          <a:p>
            <a:pPr marL="285750" indent="-285750">
              <a:buFont typeface="Arial" panose="020B0604020202020204" pitchFamily="34" charset="0"/>
              <a:buChar char="•"/>
            </a:pPr>
            <a:r>
              <a:rPr lang="en-US" sz="1400" dirty="0"/>
              <a:t>No positional requirement</a:t>
            </a:r>
          </a:p>
        </p:txBody>
      </p:sp>
      <p:sp>
        <p:nvSpPr>
          <p:cNvPr id="6" name="Title 1">
            <a:extLst>
              <a:ext uri="{FF2B5EF4-FFF2-40B4-BE49-F238E27FC236}">
                <a16:creationId xmlns:a16="http://schemas.microsoft.com/office/drawing/2014/main" id="{6F7D9900-B0AA-C9BD-FC5D-6FEFD71419BF}"/>
              </a:ext>
            </a:extLst>
          </p:cNvPr>
          <p:cNvSpPr txBox="1">
            <a:spLocks/>
          </p:cNvSpPr>
          <p:nvPr/>
        </p:nvSpPr>
        <p:spPr>
          <a:xfrm>
            <a:off x="314533" y="782850"/>
            <a:ext cx="7163907"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2D3750"/>
                </a:solidFill>
                <a:latin typeface="Aptos ExtraBold"/>
              </a:rPr>
              <a:t>ICM866U- Hard Start</a:t>
            </a:r>
            <a:endParaRPr lang="en-US" sz="3200" b="1">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FBD38D79-5B72-F003-FB47-DCC1E350DC3D}"/>
              </a:ext>
            </a:extLst>
          </p:cNvPr>
          <p:cNvSpPr/>
          <p:nvPr/>
        </p:nvSpPr>
        <p:spPr>
          <a:xfrm>
            <a:off x="8098094" y="5100"/>
            <a:ext cx="4086544" cy="4978859"/>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Sans-Serif"/>
              <a:buChar char="ü"/>
            </a:pPr>
            <a:r>
              <a:rPr lang="en-US" sz="1400" dirty="0"/>
              <a:t>Patented circuitry with differential voltage sensing technology </a:t>
            </a:r>
          </a:p>
          <a:p>
            <a:pPr marL="285750" lvl="0" indent="-285750" rtl="0">
              <a:buFont typeface="Wingdings,Sans-Serif"/>
              <a:buChar char="ü"/>
            </a:pPr>
            <a:r>
              <a:rPr lang="en-US" sz="1400" dirty="0"/>
              <a:t>Self-adjusting to changes in voltages </a:t>
            </a:r>
            <a:r>
              <a:rPr lang="en-US" sz="1400" dirty="0">
                <a:latin typeface="Aptos"/>
                <a:ea typeface="Arial"/>
                <a:cs typeface="Arial"/>
              </a:rPr>
              <a:t>​</a:t>
            </a:r>
          </a:p>
          <a:p>
            <a:pPr marL="285750" lvl="0" indent="-285750" rtl="0">
              <a:buFont typeface="Wingdings,Sans-Serif"/>
              <a:buChar char="ü"/>
            </a:pPr>
            <a:r>
              <a:rPr lang="en-US" sz="1400" dirty="0"/>
              <a:t>Simple, two-wire installation </a:t>
            </a:r>
          </a:p>
          <a:p>
            <a:pPr marL="285750" lvl="0" indent="-285750" rtl="0">
              <a:buFont typeface="Wingdings,Sans-Serif"/>
              <a:buChar char="ü"/>
            </a:pPr>
            <a:r>
              <a:rPr lang="en-US" sz="1400" baseline="0" dirty="0">
                <a:solidFill>
                  <a:srgbClr val="FFFFFF"/>
                </a:solidFill>
                <a:latin typeface="Aptos"/>
                <a:ea typeface="Arial"/>
                <a:cs typeface="Arial"/>
              </a:rPr>
              <a:t>​</a:t>
            </a:r>
            <a:r>
              <a:rPr lang="en-US" sz="1400" dirty="0"/>
              <a:t> Multi-voltage operation for 115 or 230 VAC motors </a:t>
            </a:r>
            <a:r>
              <a:rPr lang="en-US" sz="1400" dirty="0">
                <a:latin typeface="Aptos"/>
                <a:ea typeface="Arial"/>
                <a:cs typeface="Arial"/>
              </a:rPr>
              <a:t>​</a:t>
            </a:r>
          </a:p>
          <a:p>
            <a:pPr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r>
              <a:rPr lang="en-US" sz="1400" b="1" baseline="0" dirty="0">
                <a:solidFill>
                  <a:srgbClr val="FFFFFF"/>
                </a:solidFill>
                <a:latin typeface="Aptos"/>
                <a:ea typeface="Arial"/>
                <a:cs typeface="Arial"/>
              </a:rPr>
              <a:t>Input:</a:t>
            </a:r>
            <a:r>
              <a:rPr lang="en-US" sz="1400" baseline="0" dirty="0">
                <a:solidFill>
                  <a:srgbClr val="FFFFFF"/>
                </a:solidFill>
                <a:latin typeface="Aptos"/>
                <a:ea typeface="Arial"/>
                <a:cs typeface="Arial"/>
              </a:rPr>
              <a:t>​</a:t>
            </a:r>
            <a:r>
              <a:rPr lang="en-US" sz="1400" dirty="0">
                <a:latin typeface="Aptos"/>
                <a:ea typeface="Arial"/>
                <a:cs typeface="Arial"/>
              </a:rPr>
              <a:t>​</a:t>
            </a:r>
          </a:p>
          <a:p>
            <a:pPr marL="171450" lvl="0" indent="-171450">
              <a:buFont typeface="Wingdings,Sans-Serif"/>
              <a:buChar char="ü"/>
            </a:pPr>
            <a:r>
              <a:rPr lang="en-US" sz="1400" baseline="0" dirty="0">
                <a:solidFill>
                  <a:srgbClr val="FFFFFF"/>
                </a:solidFill>
                <a:latin typeface="Aptos"/>
                <a:ea typeface="Arial"/>
                <a:cs typeface="Arial"/>
              </a:rPr>
              <a:t>Line Voltage: 90-</a:t>
            </a:r>
            <a:r>
              <a:rPr lang="en-US" sz="1400" dirty="0">
                <a:solidFill>
                  <a:srgbClr val="FFFFFF"/>
                </a:solidFill>
                <a:latin typeface="Aptos"/>
                <a:ea typeface="Arial"/>
                <a:cs typeface="Arial"/>
              </a:rPr>
              <a:t>240</a:t>
            </a:r>
            <a:r>
              <a:rPr lang="en-US" sz="1400" baseline="0" dirty="0">
                <a:solidFill>
                  <a:srgbClr val="FFFFFF"/>
                </a:solidFill>
                <a:latin typeface="Aptos"/>
                <a:ea typeface="Arial"/>
                <a:cs typeface="Arial"/>
              </a:rPr>
              <a:t> VAC​</a:t>
            </a:r>
            <a:r>
              <a:rPr lang="en-US" sz="1400" dirty="0">
                <a:latin typeface="Aptos"/>
                <a:ea typeface="Arial"/>
                <a:cs typeface="Arial"/>
              </a:rPr>
              <a:t>​</a:t>
            </a:r>
            <a:endParaRPr lang="en-US" dirty="0"/>
          </a:p>
          <a:p>
            <a:pPr marL="171450" indent="-171450">
              <a:buFont typeface="Wingdings,Sans-Serif"/>
              <a:buChar char="ü"/>
            </a:pPr>
            <a:r>
              <a:rPr lang="en-US" sz="1400" dirty="0">
                <a:latin typeface="Aptos"/>
                <a:ea typeface="Arial"/>
                <a:cs typeface="Arial"/>
              </a:rPr>
              <a:t>Recommended range: </a:t>
            </a:r>
            <a:r>
              <a:rPr lang="en-US" sz="1400" dirty="0"/>
              <a:t>1/12 to 5 HP</a:t>
            </a:r>
            <a:endParaRPr lang="en-US" sz="1400" dirty="0">
              <a:cs typeface="Arial"/>
            </a:endParaRPr>
          </a:p>
          <a:p>
            <a:pPr marL="171450" lvl="0" indent="-171450">
              <a:buFont typeface="Wingdings,Sans-Serif"/>
              <a:buChar char="ü"/>
            </a:pPr>
            <a:r>
              <a:rPr lang="en-US" sz="1400" dirty="0"/>
              <a:t>Capacitor:</a:t>
            </a:r>
            <a:r>
              <a:rPr lang="en-US" sz="1400" b="1" dirty="0"/>
              <a:t> </a:t>
            </a:r>
            <a:r>
              <a:rPr lang="en-US" sz="1400" dirty="0"/>
              <a:t>145-175 Mfd. 330 V</a:t>
            </a:r>
            <a:endParaRPr lang="en-US" sz="1400" dirty="0">
              <a:latin typeface="Aptos"/>
              <a:cs typeface="Arial"/>
            </a:endParaRPr>
          </a:p>
          <a:p>
            <a:pPr lvl="0" rtl="0"/>
            <a:r>
              <a:rPr lang="en-US" sz="1600" b="1" dirty="0">
                <a:solidFill>
                  <a:srgbClr val="3CA1D5"/>
                </a:solidFill>
                <a:cs typeface="Arial"/>
              </a:rPr>
              <a:t>REPLACES:</a:t>
            </a:r>
            <a:r>
              <a:rPr lang="en-US" sz="1600" dirty="0">
                <a:cs typeface="Arial"/>
              </a:rPr>
              <a:t>   </a:t>
            </a:r>
          </a:p>
          <a:p>
            <a:pPr marL="285750" lvl="0" indent="-285750" rtl="0">
              <a:buFont typeface="Arial" panose="020B0604020202020204" pitchFamily="34" charset="0"/>
              <a:buChar char="•"/>
            </a:pPr>
            <a:r>
              <a:rPr lang="en-US" sz="1400" b="1" dirty="0"/>
              <a:t>5-2-1: </a:t>
            </a:r>
            <a:r>
              <a:rPr lang="en-US" sz="1400" dirty="0"/>
              <a:t>CSR-U1, CSR-U2, CSR-U3 </a:t>
            </a:r>
          </a:p>
          <a:p>
            <a:pPr marL="285750" lvl="0" indent="-285750" rtl="0">
              <a:buFont typeface="Arial" panose="020B0604020202020204" pitchFamily="34" charset="0"/>
              <a:buChar char="•"/>
            </a:pPr>
            <a:r>
              <a:rPr lang="en-US" sz="1400" b="1" dirty="0" err="1"/>
              <a:t>DiversiTech</a:t>
            </a:r>
            <a:r>
              <a:rPr lang="en-US" sz="1400" b="1" dirty="0"/>
              <a:t>: </a:t>
            </a:r>
            <a:r>
              <a:rPr lang="en-US" sz="1400" dirty="0"/>
              <a:t>DST-5, DST-6 </a:t>
            </a:r>
          </a:p>
          <a:p>
            <a:pPr marL="285750" lvl="0" indent="-285750" rtl="0">
              <a:buFont typeface="Arial" panose="020B0604020202020204" pitchFamily="34" charset="0"/>
              <a:buChar char="•"/>
            </a:pPr>
            <a:r>
              <a:rPr lang="en-US" sz="1400" b="1" dirty="0"/>
              <a:t>Kickstart: </a:t>
            </a:r>
            <a:r>
              <a:rPr lang="en-US" sz="1400" dirty="0"/>
              <a:t>KS1-KS5 &amp; KS8 </a:t>
            </a:r>
          </a:p>
          <a:p>
            <a:pPr marL="285750" lvl="0" indent="-285750" rtl="0">
              <a:buFont typeface="Arial" panose="020B0604020202020204" pitchFamily="34" charset="0"/>
              <a:buChar char="•"/>
            </a:pPr>
            <a:r>
              <a:rPr lang="en-US" sz="1400" b="1" dirty="0"/>
              <a:t>Mars: </a:t>
            </a:r>
            <a:r>
              <a:rPr lang="en-US" sz="1400" dirty="0"/>
              <a:t>32708, SS1, SS5, 32703, 32704, 32701, 32702</a:t>
            </a:r>
          </a:p>
          <a:p>
            <a:pPr marL="285750" lvl="0" indent="-285750" rtl="0">
              <a:buFont typeface="Arial" panose="020B0604020202020204" pitchFamily="34" charset="0"/>
              <a:buChar char="•"/>
            </a:pPr>
            <a:r>
              <a:rPr lang="en-US" sz="1400" b="1" dirty="0" err="1"/>
              <a:t>Supco</a:t>
            </a:r>
            <a:r>
              <a:rPr lang="en-US" sz="1400" b="1" dirty="0"/>
              <a:t>: </a:t>
            </a:r>
            <a:r>
              <a:rPr lang="en-US" sz="1400" dirty="0"/>
              <a:t>SPP5, SPP6, SPP5E, SPP6E, SPP7E, SPP8E, SPP9E, SPP10E, RCO810, RCO410, RCO210 </a:t>
            </a:r>
          </a:p>
          <a:p>
            <a:pPr marL="285750" lvl="0" indent="-285750" rtl="0">
              <a:buFont typeface="Arial" panose="020B0604020202020204" pitchFamily="34" charset="0"/>
              <a:buChar char="•"/>
            </a:pPr>
            <a:r>
              <a:rPr lang="en-US" sz="1400" b="1" dirty="0"/>
              <a:t>Watsco: </a:t>
            </a:r>
            <a:r>
              <a:rPr lang="en-US" sz="1400" dirty="0"/>
              <a:t>WSX1</a:t>
            </a:r>
            <a:endParaRPr lang="en-US" sz="1400" dirty="0">
              <a:cs typeface="Arial"/>
            </a:endParaRPr>
          </a:p>
        </p:txBody>
      </p:sp>
      <p:pic>
        <p:nvPicPr>
          <p:cNvPr id="5" name="Picture 4" descr="A white and blue tool&#10;&#10;Description automatically generated">
            <a:extLst>
              <a:ext uri="{FF2B5EF4-FFF2-40B4-BE49-F238E27FC236}">
                <a16:creationId xmlns:a16="http://schemas.microsoft.com/office/drawing/2014/main" id="{797E8EAD-40DE-5F12-069E-5928D230DD8A}"/>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949DD937-1358-6830-6946-3475E30DD701}"/>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DDF2AF7D-119B-33CA-0D4D-13BE86870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E173689-9B5E-B098-4496-3D2676FBD61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285860C5-E72A-3ACA-1203-2BAF041310B9}"/>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DB57120-A4A7-880C-DD71-C27623B7E1E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070C235-5E6B-32B8-A43F-0DC421DF524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0509A782-5241-85D5-D133-5AEAB1F09D8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6FFFC248-AC60-F695-E752-90AFBEFB097F}"/>
              </a:ext>
            </a:extLst>
          </p:cNvPr>
          <p:cNvGrpSpPr/>
          <p:nvPr/>
        </p:nvGrpSpPr>
        <p:grpSpPr>
          <a:xfrm>
            <a:off x="10944686" y="1493095"/>
            <a:ext cx="1074383" cy="746856"/>
            <a:chOff x="10987618" y="59026"/>
            <a:chExt cx="1074383" cy="746856"/>
          </a:xfrm>
        </p:grpSpPr>
        <p:sp>
          <p:nvSpPr>
            <p:cNvPr id="20" name="Rectangle 19">
              <a:extLst>
                <a:ext uri="{FF2B5EF4-FFF2-40B4-BE49-F238E27FC236}">
                  <a16:creationId xmlns:a16="http://schemas.microsoft.com/office/drawing/2014/main" id="{B435FE01-893F-20DA-B6A3-18A0D70EFC9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881D18E0-60E7-381D-1E5C-531439B05A69}"/>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
        <p:nvSpPr>
          <p:cNvPr id="7" name="TextBox 6">
            <a:extLst>
              <a:ext uri="{FF2B5EF4-FFF2-40B4-BE49-F238E27FC236}">
                <a16:creationId xmlns:a16="http://schemas.microsoft.com/office/drawing/2014/main" id="{08F65049-353B-85AB-E919-712FC81426B5}"/>
              </a:ext>
            </a:extLst>
          </p:cNvPr>
          <p:cNvSpPr txBox="1"/>
          <p:nvPr/>
        </p:nvSpPr>
        <p:spPr>
          <a:xfrm>
            <a:off x="277559" y="4934226"/>
            <a:ext cx="7547113" cy="1569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a:t>Operation</a:t>
            </a:r>
            <a:r>
              <a:rPr lang="en-US" sz="1600"/>
              <a:t>​</a:t>
            </a:r>
          </a:p>
          <a:p>
            <a:pPr marL="285750" indent="-285750">
              <a:lnSpc>
                <a:spcPts val="1838"/>
              </a:lnSpc>
              <a:buFont typeface="Arial,Sans-Serif"/>
              <a:buChar char="•"/>
            </a:pPr>
            <a:r>
              <a:rPr lang="en-US" sz="1400">
                <a:cs typeface="Arial"/>
              </a:rPr>
              <a:t>ICM866U’s differential voltage sensing employs a patented circuitry which monitors differential compressor auxiliary voltage, determines the state of the motor and precisely engages and disengages the start capacitor. A timed safety circuit is provided in the event the motor fails to start within 2 seconds.​</a:t>
            </a:r>
          </a:p>
          <a:p>
            <a:endParaRPr lang="en-US"/>
          </a:p>
        </p:txBody>
      </p:sp>
    </p:spTree>
    <p:extLst>
      <p:ext uri="{BB962C8B-B14F-4D97-AF65-F5344CB8AC3E}">
        <p14:creationId xmlns:p14="http://schemas.microsoft.com/office/powerpoint/2010/main" val="362788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88985-3FC6-1C9A-11A3-95A21FD06D9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41A05CB-EAA4-C361-C185-F0A45DDA0467}"/>
              </a:ext>
            </a:extLst>
          </p:cNvPr>
          <p:cNvSpPr/>
          <p:nvPr/>
        </p:nvSpPr>
        <p:spPr>
          <a:xfrm>
            <a:off x="7795753" y="-56153"/>
            <a:ext cx="4398066"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C0535F5B-1B8F-4CDE-8A99-AC6892CBDA3D}"/>
              </a:ext>
            </a:extLst>
          </p:cNvPr>
          <p:cNvPicPr>
            <a:picLocks noChangeAspect="1"/>
          </p:cNvPicPr>
          <p:nvPr/>
        </p:nvPicPr>
        <p:blipFill>
          <a:blip r:embed="rId3">
            <a:alphaModFix amt="54000"/>
          </a:blip>
          <a:srcRect l="8792" r="758"/>
          <a:stretch/>
        </p:blipFill>
        <p:spPr>
          <a:xfrm rot="5400000">
            <a:off x="3422235" y="-3436261"/>
            <a:ext cx="946304" cy="7790772"/>
          </a:xfrm>
          <a:prstGeom prst="rect">
            <a:avLst/>
          </a:prstGeom>
        </p:spPr>
      </p:pic>
      <p:sp>
        <p:nvSpPr>
          <p:cNvPr id="13" name="Title 1">
            <a:extLst>
              <a:ext uri="{FF2B5EF4-FFF2-40B4-BE49-F238E27FC236}">
                <a16:creationId xmlns:a16="http://schemas.microsoft.com/office/drawing/2014/main" id="{7FFA85C9-9E40-6CAD-CC86-D8418C1C74A9}"/>
              </a:ext>
            </a:extLst>
          </p:cNvPr>
          <p:cNvSpPr txBox="1">
            <a:spLocks/>
          </p:cNvSpPr>
          <p:nvPr/>
        </p:nvSpPr>
        <p:spPr>
          <a:xfrm>
            <a:off x="375758" y="686818"/>
            <a:ext cx="6761339" cy="9229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2D3750"/>
                </a:solidFill>
                <a:latin typeface="Aptos ExtraBold"/>
              </a:rPr>
              <a:t>Universal Time Delay Relays</a:t>
            </a:r>
            <a:endParaRPr lang="en-US" sz="2800" b="1">
              <a:solidFill>
                <a:srgbClr val="2D3750"/>
              </a:solidFill>
              <a:latin typeface="Aptos ExtraBold" panose="020B0004020202020204" pitchFamily="34" charset="0"/>
            </a:endParaRPr>
          </a:p>
        </p:txBody>
      </p:sp>
      <p:pic>
        <p:nvPicPr>
          <p:cNvPr id="55" name="Picture 54" descr="A blue and black logo&#10;&#10;Description automatically generated">
            <a:extLst>
              <a:ext uri="{FF2B5EF4-FFF2-40B4-BE49-F238E27FC236}">
                <a16:creationId xmlns:a16="http://schemas.microsoft.com/office/drawing/2014/main" id="{365AB25D-406D-6AF4-1695-1F4DBBF06347}"/>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EB5E78D3-7581-6815-E7D7-93215D09ABCC}"/>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62A7A682-A669-19B7-11C7-A7A361E7A20A}"/>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32AD2818-0728-3BB0-68A6-4E3FB2A181D0}"/>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F3DC622A-618B-C982-9554-037E9AEAAFD2}"/>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CA49D278-D7E9-BC3A-871E-B24E0A9BBEB4}"/>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D36F53F9-9C62-A91C-59DF-469EB370ED0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169311D9-1EA0-1B17-7A09-01EF1EAA8274}"/>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2B3B64B0-72EC-C125-F65A-0B3EE290DE19}"/>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A83FCC6A-F842-DEF8-C434-A5560132F2A9}"/>
              </a:ext>
            </a:extLst>
          </p:cNvPr>
          <p:cNvGrpSpPr/>
          <p:nvPr/>
        </p:nvGrpSpPr>
        <p:grpSpPr>
          <a:xfrm>
            <a:off x="10899051" y="383281"/>
            <a:ext cx="1074383" cy="746856"/>
            <a:chOff x="10987618" y="59026"/>
            <a:chExt cx="1074383" cy="746856"/>
          </a:xfrm>
        </p:grpSpPr>
        <p:sp>
          <p:nvSpPr>
            <p:cNvPr id="36" name="Rectangle 35">
              <a:extLst>
                <a:ext uri="{FF2B5EF4-FFF2-40B4-BE49-F238E27FC236}">
                  <a16:creationId xmlns:a16="http://schemas.microsoft.com/office/drawing/2014/main" id="{4E940500-FE12-DD50-C2FB-5D016FA4B4F4}"/>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312DEE47-6A37-380A-1477-C868144813DA}"/>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3" name="TextBox 2">
            <a:extLst>
              <a:ext uri="{FF2B5EF4-FFF2-40B4-BE49-F238E27FC236}">
                <a16:creationId xmlns:a16="http://schemas.microsoft.com/office/drawing/2014/main" id="{EA469B83-42CD-D17F-74AE-BEBCA4619844}"/>
              </a:ext>
            </a:extLst>
          </p:cNvPr>
          <p:cNvSpPr txBox="1"/>
          <p:nvPr/>
        </p:nvSpPr>
        <p:spPr>
          <a:xfrm>
            <a:off x="7950648" y="284666"/>
            <a:ext cx="4035901" cy="5155427"/>
          </a:xfrm>
          <a:prstGeom prst="rect">
            <a:avLst/>
          </a:prstGeom>
          <a:noFill/>
        </p:spPr>
        <p:txBody>
          <a:bodyPr wrap="square" lIns="91440" tIns="45720" rIns="91440" bIns="45720" anchor="t">
            <a:spAutoFit/>
          </a:bodyPr>
          <a:lstStyle/>
          <a:p>
            <a:pPr lvl="0" rtl="0"/>
            <a:r>
              <a:rPr lang="en-US" sz="1600" b="1" baseline="0" dirty="0">
                <a:solidFill>
                  <a:srgbClr val="3CA1D5"/>
                </a:solidFill>
                <a:latin typeface="Aptos"/>
                <a:ea typeface="Arial"/>
                <a:cs typeface="Arial"/>
              </a:rPr>
              <a:t>ICM-UFPT-2 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 panose="05000000000000000000" pitchFamily="2" charset="2"/>
              <a:buChar char="ü"/>
            </a:pPr>
            <a:r>
              <a:rPr lang="en-US" sz="1400" dirty="0">
                <a:solidFill>
                  <a:schemeClr val="bg1"/>
                </a:solidFill>
              </a:rPr>
              <a:t>Voltage: 24-240 VAC </a:t>
            </a:r>
          </a:p>
          <a:p>
            <a:pPr marL="285750" indent="-285750">
              <a:buFont typeface="Wingdings" panose="05000000000000000000" pitchFamily="2" charset="2"/>
              <a:buChar char="ü"/>
            </a:pPr>
            <a:r>
              <a:rPr lang="en-US" sz="1400" dirty="0">
                <a:solidFill>
                  <a:schemeClr val="bg1"/>
                </a:solidFill>
              </a:rPr>
              <a:t>40mA minimum</a:t>
            </a:r>
            <a:r>
              <a:rPr lang="en-US" sz="1400" dirty="0">
                <a:solidFill>
                  <a:schemeClr val="bg1"/>
                </a:solidFill>
                <a:latin typeface="Aptos"/>
                <a:cs typeface="Arial"/>
              </a:rPr>
              <a:t>-</a:t>
            </a:r>
            <a:r>
              <a:rPr lang="en-US" sz="1400" dirty="0">
                <a:solidFill>
                  <a:schemeClr val="bg1"/>
                </a:solidFill>
              </a:rPr>
              <a:t>0.5A max</a:t>
            </a:r>
          </a:p>
          <a:p>
            <a:endParaRPr lang="en-US" sz="1400">
              <a:solidFill>
                <a:schemeClr val="bg1"/>
              </a:solidFill>
              <a:latin typeface="Aptos"/>
              <a:ea typeface="Arial"/>
              <a:cs typeface="Arial"/>
            </a:endParaRPr>
          </a:p>
          <a:p>
            <a:pPr lvl="0" rtl="0"/>
            <a:r>
              <a:rPr lang="en-US" sz="1600" b="1" baseline="0" dirty="0">
                <a:solidFill>
                  <a:srgbClr val="3CA1D5"/>
                </a:solidFill>
                <a:latin typeface="Aptos"/>
                <a:ea typeface="Arial"/>
                <a:cs typeface="Arial"/>
              </a:rPr>
              <a:t>ICM-UFPT-5 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171450" indent="-171450">
              <a:buFont typeface="Wingdings" panose="05000000000000000000" pitchFamily="2" charset="2"/>
              <a:buChar char="ü"/>
            </a:pPr>
            <a:r>
              <a:rPr lang="en-US" sz="1400" dirty="0">
                <a:solidFill>
                  <a:schemeClr val="bg1"/>
                </a:solidFill>
              </a:rPr>
              <a:t>Voltage: 24-240 VAC </a:t>
            </a:r>
          </a:p>
          <a:p>
            <a:pPr marL="171450" indent="-171450">
              <a:buFont typeface="Wingdings" panose="05000000000000000000" pitchFamily="2" charset="2"/>
              <a:buChar char="ü"/>
            </a:pPr>
            <a:r>
              <a:rPr lang="en-US" sz="1400" dirty="0">
                <a:solidFill>
                  <a:schemeClr val="bg1"/>
                </a:solidFill>
              </a:rPr>
              <a:t>1A @ 240VAC (pilot duty)</a:t>
            </a:r>
          </a:p>
          <a:p>
            <a:pPr marL="171450" indent="-171450">
              <a:buFont typeface="Wingdings" panose="05000000000000000000" pitchFamily="2" charset="2"/>
              <a:buChar char="ü"/>
            </a:pPr>
            <a:r>
              <a:rPr lang="en-US" sz="1400" dirty="0">
                <a:solidFill>
                  <a:schemeClr val="bg1"/>
                </a:solidFill>
              </a:rPr>
              <a:t>4FLA/4LRA @ 277VAC (AC motor)</a:t>
            </a:r>
          </a:p>
          <a:p>
            <a:pPr marL="171450" indent="-171450">
              <a:buFont typeface="Wingdings" panose="05000000000000000000" pitchFamily="2" charset="2"/>
              <a:buChar char="ü"/>
            </a:pPr>
            <a:r>
              <a:rPr lang="en-US" sz="1400" dirty="0">
                <a:solidFill>
                  <a:schemeClr val="bg1"/>
                </a:solidFill>
              </a:rPr>
              <a:t>5A @ 277VAC (general use)</a:t>
            </a:r>
          </a:p>
          <a:p>
            <a:pPr marL="171450" indent="-171450">
              <a:buFont typeface="Wingdings" panose="05000000000000000000" pitchFamily="2" charset="2"/>
              <a:buChar char="ü"/>
            </a:pPr>
            <a:r>
              <a:rPr lang="en-US" sz="1400" dirty="0">
                <a:solidFill>
                  <a:schemeClr val="bg1"/>
                </a:solidFill>
              </a:rPr>
              <a:t>8.75A @ 240VAC (resistive)</a:t>
            </a:r>
          </a:p>
          <a:p>
            <a:endParaRPr lang="en-US" sz="1400">
              <a:solidFill>
                <a:schemeClr val="bg1"/>
              </a:solidFill>
              <a:latin typeface="Aptos"/>
              <a:ea typeface="Arial"/>
              <a:cs typeface="Arial"/>
            </a:endParaRPr>
          </a:p>
          <a:p>
            <a:r>
              <a:rPr lang="en-US" sz="1600" b="1" baseline="0" dirty="0">
                <a:solidFill>
                  <a:srgbClr val="3CA1D5"/>
                </a:solidFill>
                <a:latin typeface="Aptos"/>
                <a:ea typeface="Arial"/>
                <a:cs typeface="Arial"/>
              </a:rPr>
              <a:t>ICM-UFPT Timing Modes: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indent="-285750">
              <a:buFont typeface="Wingdings"/>
              <a:buChar char="ü"/>
            </a:pPr>
            <a:r>
              <a:rPr lang="en-US" sz="1400" dirty="0">
                <a:solidFill>
                  <a:schemeClr val="bg1"/>
                </a:solidFill>
                <a:latin typeface="Aptos"/>
              </a:rPr>
              <a:t>On delay </a:t>
            </a:r>
          </a:p>
          <a:p>
            <a:pPr marL="285750" indent="-285750">
              <a:buFont typeface="Wingdings"/>
              <a:buChar char="ü"/>
            </a:pPr>
            <a:r>
              <a:rPr lang="en-US" sz="1400" dirty="0">
                <a:solidFill>
                  <a:schemeClr val="bg1"/>
                </a:solidFill>
                <a:latin typeface="Aptos"/>
              </a:rPr>
              <a:t>Interval</a:t>
            </a:r>
          </a:p>
          <a:p>
            <a:pPr marL="285750" indent="-285750">
              <a:buFont typeface="Wingdings"/>
              <a:buChar char="ü"/>
            </a:pPr>
            <a:r>
              <a:rPr lang="en-US" sz="1400" dirty="0">
                <a:solidFill>
                  <a:schemeClr val="bg1"/>
                </a:solidFill>
                <a:latin typeface="Aptos"/>
              </a:rPr>
              <a:t>Anti-short cycle </a:t>
            </a:r>
          </a:p>
          <a:p>
            <a:pPr marL="285750" indent="-285750">
              <a:buFont typeface="Wingdings"/>
              <a:buChar char="ü"/>
            </a:pPr>
            <a:r>
              <a:rPr lang="en-US" sz="1400" dirty="0">
                <a:solidFill>
                  <a:schemeClr val="bg1"/>
                </a:solidFill>
                <a:latin typeface="Aptos"/>
              </a:rPr>
              <a:t>Repeat cycle </a:t>
            </a:r>
          </a:p>
          <a:p>
            <a:pPr marL="285750" indent="-285750">
              <a:buFont typeface="Wingdings"/>
              <a:buChar char="ü"/>
            </a:pPr>
            <a:r>
              <a:rPr lang="en-US" sz="1400" dirty="0">
                <a:solidFill>
                  <a:schemeClr val="bg1"/>
                </a:solidFill>
                <a:latin typeface="Aptos"/>
              </a:rPr>
              <a:t>Off delay (5-wire model only) </a:t>
            </a:r>
          </a:p>
          <a:p>
            <a:pPr marL="285750" indent="-285750">
              <a:buFont typeface="Wingdings"/>
              <a:buChar char="ü"/>
            </a:pPr>
            <a:r>
              <a:rPr lang="en-US" sz="1400" dirty="0">
                <a:solidFill>
                  <a:schemeClr val="bg1"/>
                </a:solidFill>
                <a:latin typeface="Aptos"/>
              </a:rPr>
              <a:t>Single shot (5-wire model only)</a:t>
            </a:r>
            <a:endParaRPr lang="en-US" sz="1400" dirty="0">
              <a:solidFill>
                <a:schemeClr val="bg1"/>
              </a:solidFill>
              <a:latin typeface="Aptos"/>
              <a:ea typeface="Arial"/>
              <a:cs typeface="Arial"/>
            </a:endParaRPr>
          </a:p>
          <a:p>
            <a:endParaRPr lang="en-US" sz="1200"/>
          </a:p>
          <a:p>
            <a:endParaRPr lang="en-US" sz="1200"/>
          </a:p>
          <a:p>
            <a:endParaRPr lang="en-US" sz="1200">
              <a:latin typeface="Aptos"/>
              <a:ea typeface="Arial"/>
              <a:cs typeface="Arial"/>
            </a:endParaRPr>
          </a:p>
          <a:p>
            <a:endParaRPr lang="en-US" sz="1600">
              <a:latin typeface="Aptos"/>
              <a:ea typeface="Arial"/>
              <a:cs typeface="Arial"/>
            </a:endParaRPr>
          </a:p>
          <a:p>
            <a:pPr lvl="0" rtl="0"/>
            <a:endParaRPr lang="en-US" sz="1600">
              <a:latin typeface="Aptos"/>
              <a:ea typeface="Arial"/>
              <a:cs typeface="Arial"/>
            </a:endParaRPr>
          </a:p>
        </p:txBody>
      </p:sp>
      <p:pic>
        <p:nvPicPr>
          <p:cNvPr id="2050" name="Picture 2">
            <a:extLst>
              <a:ext uri="{FF2B5EF4-FFF2-40B4-BE49-F238E27FC236}">
                <a16:creationId xmlns:a16="http://schemas.microsoft.com/office/drawing/2014/main" id="{668DB740-15FF-1A21-5ABD-7154B81934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1591" y="1510"/>
            <a:ext cx="1549444" cy="12366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D114A85-C62E-25E7-457E-8F2B1444B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0174" y="263741"/>
            <a:ext cx="1691312" cy="1325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5F7B41-A694-27DD-A07C-1D57DF54A4C8}"/>
              </a:ext>
            </a:extLst>
          </p:cNvPr>
          <p:cNvSpPr txBox="1"/>
          <p:nvPr/>
        </p:nvSpPr>
        <p:spPr>
          <a:xfrm>
            <a:off x="459180" y="1605818"/>
            <a:ext cx="6906010" cy="4273586"/>
          </a:xfrm>
          <a:prstGeom prst="rect">
            <a:avLst/>
          </a:prstGeom>
          <a:noFill/>
        </p:spPr>
        <p:txBody>
          <a:bodyPr wrap="square" lIns="91440" tIns="45720" rIns="91440" bIns="45720" rtlCol="0" anchor="t">
            <a:spAutoFit/>
          </a:bodyPr>
          <a:lstStyle/>
          <a:p>
            <a:r>
              <a:rPr lang="en-US" b="1" dirty="0">
                <a:ea typeface="DM Sans"/>
                <a:cs typeface="DM Sans"/>
                <a:sym typeface="DM Sans"/>
              </a:rPr>
              <a:t>Why we need a universal time delay relay and their applications?</a:t>
            </a:r>
          </a:p>
          <a:p>
            <a:pPr marL="285750" indent="-285750">
              <a:buFont typeface="Arial" panose="020B0604020202020204" pitchFamily="34" charset="0"/>
              <a:buChar char="•"/>
            </a:pPr>
            <a:r>
              <a:rPr lang="en-US" sz="1400" dirty="0">
                <a:ea typeface="DM Sans"/>
                <a:cs typeface="DM Sans"/>
              </a:rPr>
              <a:t>One stop shop for all your timing needs</a:t>
            </a:r>
            <a:endParaRPr lang="en-US" sz="1400" dirty="0">
              <a:ea typeface="DM Sans"/>
              <a:cs typeface="DM Sans"/>
              <a:sym typeface="DM Sans"/>
            </a:endParaRPr>
          </a:p>
          <a:p>
            <a:pPr marL="285750" indent="-285750">
              <a:buFont typeface="Arial" panose="020B0604020202020204" pitchFamily="34" charset="0"/>
              <a:buChar char="•"/>
            </a:pPr>
            <a:r>
              <a:rPr lang="en-US" sz="1400" dirty="0">
                <a:ea typeface="DM Sans"/>
                <a:cs typeface="DM Sans"/>
              </a:rPr>
              <a:t>Replacement option for obsolete legacy timers</a:t>
            </a:r>
          </a:p>
          <a:p>
            <a:pPr marL="285750" indent="-285750">
              <a:buFont typeface="Arial" panose="020B0604020202020204" pitchFamily="34" charset="0"/>
              <a:buChar char="•"/>
            </a:pPr>
            <a:r>
              <a:rPr lang="en-US" sz="1400" dirty="0">
                <a:ea typeface="DM Sans"/>
                <a:cs typeface="DM Sans"/>
              </a:rPr>
              <a:t>Universal application saves cost for the distributor and the technician by reducing the number of timers needed for stock</a:t>
            </a:r>
          </a:p>
          <a:p>
            <a:pPr marL="285750" indent="-285750">
              <a:buFont typeface="Arial" panose="020B0604020202020204" pitchFamily="34" charset="0"/>
              <a:buChar char="•"/>
            </a:pPr>
            <a:r>
              <a:rPr lang="en-US" sz="1400" dirty="0">
                <a:ea typeface="DM Sans"/>
                <a:cs typeface="DM Sans"/>
              </a:rPr>
              <a:t>Great option for unique timing applications </a:t>
            </a:r>
            <a:endParaRPr lang="en-US" sz="1400" dirty="0">
              <a:ea typeface="DM Sans"/>
              <a:cs typeface="DM Sans"/>
              <a:sym typeface="DM Sans"/>
            </a:endParaRPr>
          </a:p>
          <a:p>
            <a:pPr marL="285750" indent="-285750">
              <a:buFont typeface="Arial" panose="020B0604020202020204" pitchFamily="34" charset="0"/>
              <a:buChar char="•"/>
            </a:pPr>
            <a:endParaRPr lang="en-US" sz="1400" dirty="0">
              <a:ea typeface="DM Sans"/>
              <a:cs typeface="DM Sans"/>
              <a:sym typeface="DM Sans"/>
            </a:endParaRPr>
          </a:p>
          <a:p>
            <a:r>
              <a:rPr lang="en-US" sz="1600" b="1" dirty="0">
                <a:ea typeface="DM Sans"/>
                <a:cs typeface="DM Sans"/>
                <a:sym typeface="DM Sans"/>
              </a:rPr>
              <a:t>The value of ICM controls universal time delay relays</a:t>
            </a:r>
            <a:endParaRPr lang="en-US" sz="1600" b="1" dirty="0">
              <a:ea typeface="DM Sans"/>
              <a:cs typeface="DM Sans"/>
            </a:endParaRPr>
          </a:p>
          <a:p>
            <a:pPr marL="285750" indent="-285750">
              <a:buFont typeface="Arial"/>
              <a:buChar char="•"/>
            </a:pPr>
            <a:r>
              <a:rPr lang="en-US" sz="1400" dirty="0">
                <a:solidFill>
                  <a:srgbClr val="000000"/>
                </a:solidFill>
                <a:latin typeface="Aptos"/>
              </a:rPr>
              <a:t>Universal function replaces over 85 ICM legacy timers and hundreds of competitor models.</a:t>
            </a:r>
          </a:p>
          <a:p>
            <a:pPr marL="285750" indent="-285750">
              <a:buFont typeface="Arial"/>
              <a:buChar char="•"/>
            </a:pPr>
            <a:r>
              <a:rPr lang="en-US" sz="1400" dirty="0">
                <a:solidFill>
                  <a:srgbClr val="000000"/>
                </a:solidFill>
                <a:latin typeface="Aptos"/>
              </a:rPr>
              <a:t>The convenience to stock one control for all timer applications.</a:t>
            </a:r>
          </a:p>
          <a:p>
            <a:pPr marL="285750" indent="-285750">
              <a:buFont typeface="Arial"/>
              <a:buChar char="•"/>
            </a:pPr>
            <a:r>
              <a:rPr lang="en-US" sz="1400" dirty="0">
                <a:solidFill>
                  <a:srgbClr val="000000"/>
                </a:solidFill>
                <a:latin typeface="Aptos"/>
              </a:rPr>
              <a:t>State-of-the-art NFC technology allows accurate programming of all functionalities using a smart phone.</a:t>
            </a:r>
          </a:p>
          <a:p>
            <a:pPr marL="285750" indent="-285750">
              <a:buFont typeface="Arial"/>
              <a:buChar char="•"/>
            </a:pPr>
            <a:r>
              <a:rPr lang="en-US" sz="1400" dirty="0">
                <a:solidFill>
                  <a:srgbClr val="000000"/>
                </a:solidFill>
                <a:latin typeface="Aptos"/>
              </a:rPr>
              <a:t>Installation instructions, wiring diagrams, and timing diagrams are conveniently displayed on the App. </a:t>
            </a:r>
          </a:p>
          <a:p>
            <a:pPr marL="285750" indent="-285750">
              <a:buFont typeface="Arial" panose="020B0604020202020204" pitchFamily="34" charset="0"/>
              <a:buChar char="•"/>
            </a:pPr>
            <a:endParaRPr lang="en-US" sz="1400" dirty="0"/>
          </a:p>
          <a:p>
            <a:r>
              <a:rPr lang="en-US" sz="1600" b="1" dirty="0"/>
              <a:t>Operation</a:t>
            </a:r>
          </a:p>
          <a:p>
            <a:pPr marL="285750" indent="-285750">
              <a:buFont typeface="Arial"/>
              <a:buChar char="•"/>
            </a:pPr>
            <a:r>
              <a:rPr lang="en-US" sz="1400" dirty="0">
                <a:ea typeface="+mn-lt"/>
                <a:cs typeface="+mn-lt"/>
              </a:rPr>
              <a:t>Uses near field communication and the ICM OMNI app to program 6 different timing functions </a:t>
            </a:r>
          </a:p>
        </p:txBody>
      </p:sp>
    </p:spTree>
    <p:extLst>
      <p:ext uri="{BB962C8B-B14F-4D97-AF65-F5344CB8AC3E}">
        <p14:creationId xmlns:p14="http://schemas.microsoft.com/office/powerpoint/2010/main" val="20511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933-60B3-FF27-710A-92BF5D2D034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A8378F-323A-ACAC-0F2C-9816B01D0F15}"/>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D627261B-D1D6-22BC-D80C-EC37E95EE236}"/>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AC5C1F48-6793-91DF-0C30-D29BF9DF01C3}"/>
              </a:ext>
            </a:extLst>
          </p:cNvPr>
          <p:cNvSpPr txBox="1"/>
          <p:nvPr/>
        </p:nvSpPr>
        <p:spPr>
          <a:xfrm>
            <a:off x="559198" y="1842616"/>
            <a:ext cx="5418075" cy="4797589"/>
          </a:xfrm>
          <a:prstGeom prst="rect">
            <a:avLst/>
          </a:prstGeom>
          <a:noFill/>
        </p:spPr>
        <p:txBody>
          <a:bodyPr wrap="square" lIns="91440" tIns="45720" rIns="91440" bIns="45720" rtlCol="0" anchor="t">
            <a:spAutoFit/>
          </a:bodyPr>
          <a:lstStyle/>
          <a:p>
            <a:r>
              <a:rPr lang="en-US" sz="1600" b="1" dirty="0">
                <a:ea typeface="DM Sans"/>
                <a:cs typeface="DM Sans"/>
                <a:sym typeface="DM Sans"/>
              </a:rPr>
              <a:t>Why Universal furnace control boards are the way to go?</a:t>
            </a:r>
            <a:endParaRPr lang="en-US" sz="1600" dirty="0"/>
          </a:p>
          <a:p>
            <a:pPr marL="285750" indent="-285750">
              <a:buFont typeface="Arial"/>
              <a:buChar char="•"/>
            </a:pPr>
            <a:r>
              <a:rPr lang="en-US" sz="1400" dirty="0">
                <a:ea typeface="DM Sans"/>
                <a:cs typeface="DM Sans"/>
              </a:rPr>
              <a:t>Reduces truck stock inventory</a:t>
            </a:r>
          </a:p>
          <a:p>
            <a:pPr marL="285750" indent="-285750">
              <a:buFont typeface="Arial"/>
              <a:buChar char="•"/>
            </a:pPr>
            <a:r>
              <a:rPr lang="en-US" sz="1400" dirty="0">
                <a:ea typeface="DM Sans"/>
                <a:cs typeface="DM Sans"/>
              </a:rPr>
              <a:t>Eliminates trips back and forth to distributors</a:t>
            </a:r>
          </a:p>
          <a:p>
            <a:pPr marL="285750" indent="-285750">
              <a:buFont typeface="Arial"/>
              <a:buChar char="•"/>
            </a:pPr>
            <a:r>
              <a:rPr lang="en-US" sz="1400" dirty="0">
                <a:ea typeface="DM Sans"/>
                <a:cs typeface="DM Sans"/>
              </a:rPr>
              <a:t>Reduces inaccurate crosses by offering a single affordable solution to OEM boards</a:t>
            </a:r>
            <a:r>
              <a:rPr lang="en-US" sz="1400" dirty="0">
                <a:ea typeface="DM Sans"/>
                <a:cs typeface="DM Sans"/>
                <a:sym typeface="DM Sans"/>
              </a:rPr>
              <a:t>  </a:t>
            </a:r>
            <a:endParaRPr lang="en-US" sz="1400" dirty="0">
              <a:ea typeface="DM Sans"/>
              <a:cs typeface="DM Sans"/>
            </a:endParaRP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Furnace Boards</a:t>
            </a:r>
            <a:endParaRPr lang="en-US" sz="1600" b="1" dirty="0"/>
          </a:p>
          <a:p>
            <a:pPr marL="285750" indent="-285750">
              <a:buFont typeface="Arial"/>
              <a:buChar char="•"/>
            </a:pPr>
            <a:r>
              <a:rPr lang="en-US" sz="1400" dirty="0"/>
              <a:t>Proudly assembled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increasing reliability</a:t>
            </a:r>
          </a:p>
          <a:p>
            <a:pPr marL="285750" indent="-285750">
              <a:buFont typeface="Arial"/>
              <a:buChar char="•"/>
            </a:pPr>
            <a:r>
              <a:rPr lang="en-US" sz="1400" dirty="0"/>
              <a:t>Complete with all the required cables to easily fit over 200 furnace boards</a:t>
            </a:r>
          </a:p>
          <a:p>
            <a:pPr marL="285750" indent="-285750">
              <a:buFont typeface="Arial"/>
              <a:buChar char="•"/>
            </a:pPr>
            <a:r>
              <a:rPr lang="en-US" sz="1400" dirty="0"/>
              <a:t>U.S. based live technical support with real technicians instead of artificial intelligence</a:t>
            </a:r>
          </a:p>
          <a:p>
            <a:pPr marL="285750" indent="-285750">
              <a:buFont typeface="Arial"/>
              <a:buChar char="•"/>
            </a:pPr>
            <a:endParaRPr lang="en-US" sz="1400"/>
          </a:p>
          <a:p>
            <a:r>
              <a:rPr lang="en-US" sz="1600" b="1" dirty="0"/>
              <a:t>Operation</a:t>
            </a:r>
            <a:endParaRPr lang="en-US" dirty="0"/>
          </a:p>
          <a:p>
            <a:pPr marL="285750" indent="-285750">
              <a:buFont typeface="Arial"/>
              <a:buChar char="•"/>
            </a:pPr>
            <a:r>
              <a:rPr lang="en-US" sz="1400" dirty="0"/>
              <a:t>The board controls all functions of the furnace including  timing, trial for ignition, gas valve, system safety switches, flame sensing and provides 100% lockout safety</a:t>
            </a:r>
          </a:p>
          <a:p>
            <a:endParaRPr lang="en-US"/>
          </a:p>
        </p:txBody>
      </p:sp>
      <p:pic>
        <p:nvPicPr>
          <p:cNvPr id="4" name="Picture 3" descr="A close-up of a computer circuit board&#10;&#10;AI-generated content may be incorrect.">
            <a:extLst>
              <a:ext uri="{FF2B5EF4-FFF2-40B4-BE49-F238E27FC236}">
                <a16:creationId xmlns:a16="http://schemas.microsoft.com/office/drawing/2014/main" id="{3280EC7D-3635-C635-7944-EE28BC556CCA}"/>
              </a:ext>
            </a:extLst>
          </p:cNvPr>
          <p:cNvPicPr>
            <a:picLocks noChangeAspect="1"/>
          </p:cNvPicPr>
          <p:nvPr/>
        </p:nvPicPr>
        <p:blipFill>
          <a:blip r:embed="rId5"/>
          <a:stretch>
            <a:fillRect/>
          </a:stretch>
        </p:blipFill>
        <p:spPr>
          <a:xfrm>
            <a:off x="6087752" y="1463555"/>
            <a:ext cx="1814034" cy="1889194"/>
          </a:xfrm>
          <a:prstGeom prst="rect">
            <a:avLst/>
          </a:prstGeom>
        </p:spPr>
      </p:pic>
      <p:sp>
        <p:nvSpPr>
          <p:cNvPr id="6" name="Title 1">
            <a:extLst>
              <a:ext uri="{FF2B5EF4-FFF2-40B4-BE49-F238E27FC236}">
                <a16:creationId xmlns:a16="http://schemas.microsoft.com/office/drawing/2014/main" id="{6F7D9900-B0AA-C9BD-FC5D-6FEFD71419BF}"/>
              </a:ext>
            </a:extLst>
          </p:cNvPr>
          <p:cNvSpPr txBox="1">
            <a:spLocks/>
          </p:cNvSpPr>
          <p:nvPr/>
        </p:nvSpPr>
        <p:spPr>
          <a:xfrm>
            <a:off x="454417" y="760763"/>
            <a:ext cx="7163907"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ICM2812-KIT Universal Hot Surface Ignition Furnace Control board</a:t>
            </a:r>
            <a:endParaRPr lang="en-US" sz="3200" b="1">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FBD38D79-5B72-F003-FB47-DCC1E350DC3D}"/>
              </a:ext>
            </a:extLst>
          </p:cNvPr>
          <p:cNvSpPr/>
          <p:nvPr/>
        </p:nvSpPr>
        <p:spPr>
          <a:xfrm>
            <a:off x="8103201" y="-26270"/>
            <a:ext cx="4090619" cy="427349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Redundant </a:t>
            </a:r>
            <a:r>
              <a:rPr lang="en-US" sz="1400" dirty="0">
                <a:solidFill>
                  <a:srgbClr val="FFFFFF"/>
                </a:solidFill>
                <a:latin typeface="Aptos"/>
                <a:ea typeface="Arial"/>
                <a:cs typeface="Arial"/>
              </a:rPr>
              <a:t>gas</a:t>
            </a:r>
            <a:r>
              <a:rPr lang="en-US" sz="1400" baseline="0" dirty="0">
                <a:solidFill>
                  <a:srgbClr val="FFFFFF"/>
                </a:solidFill>
                <a:latin typeface="Aptos"/>
                <a:ea typeface="Arial"/>
                <a:cs typeface="Arial"/>
              </a:rPr>
              <a:t> valve </a:t>
            </a:r>
            <a:r>
              <a:rPr lang="en-US" sz="1400" dirty="0">
                <a:solidFill>
                  <a:srgbClr val="FFFFFF"/>
                </a:solidFill>
                <a:latin typeface="Aptos"/>
                <a:ea typeface="Arial"/>
                <a:cs typeface="Arial"/>
              </a:rPr>
              <a:t>safety</a:t>
            </a:r>
            <a:r>
              <a:rPr lang="en-US" sz="1400" baseline="0" dirty="0">
                <a:solidFill>
                  <a:srgbClr val="FFFFFF"/>
                </a:solidFill>
                <a:latin typeface="Aptos"/>
                <a:ea typeface="Arial"/>
                <a:cs typeface="Arial"/>
              </a:rPr>
              <a:t> design​</a:t>
            </a:r>
            <a:r>
              <a:rPr lang="en-US" sz="1400" dirty="0">
                <a:latin typeface="Aptos"/>
                <a:ea typeface="Arial"/>
                <a:cs typeface="Arial"/>
              </a:rPr>
              <a:t>​</a:t>
            </a:r>
          </a:p>
          <a:p>
            <a:pPr marL="285750" indent="-285750">
              <a:buFont typeface="Wingdings"/>
              <a:buChar char="ü"/>
            </a:pPr>
            <a:r>
              <a:rPr lang="en-US" sz="1400" baseline="0" dirty="0">
                <a:solidFill>
                  <a:srgbClr val="FFFFFF"/>
                </a:solidFill>
                <a:latin typeface="Aptos"/>
                <a:ea typeface="Arial"/>
                <a:cs typeface="Arial"/>
              </a:rPr>
              <a:t>Double sided plated </a:t>
            </a:r>
            <a:r>
              <a:rPr lang="en-US" sz="1400" dirty="0">
                <a:solidFill>
                  <a:srgbClr val="FFFFFF"/>
                </a:solidFill>
                <a:latin typeface="Aptos"/>
                <a:ea typeface="Arial"/>
                <a:cs typeface="Arial"/>
              </a:rPr>
              <a:t>through hole</a:t>
            </a:r>
            <a:r>
              <a:rPr lang="en-US" sz="1400" baseline="0" dirty="0">
                <a:solidFill>
                  <a:srgbClr val="FFFFFF"/>
                </a:solidFill>
                <a:latin typeface="Aptos"/>
                <a:ea typeface="Arial"/>
                <a:cs typeface="Arial"/>
              </a:rPr>
              <a:t> board </a:t>
            </a:r>
            <a:r>
              <a:rPr lang="en-US" sz="1400" dirty="0">
                <a:solidFill>
                  <a:srgbClr val="FFFFFF"/>
                </a:solidFill>
                <a:latin typeface="Aptos"/>
                <a:ea typeface="Arial"/>
                <a:cs typeface="Arial"/>
              </a:rPr>
              <a:t>construction</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Fault memory​</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​Agency certified</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Hot </a:t>
            </a:r>
            <a:r>
              <a:rPr lang="en-US" sz="1400" dirty="0">
                <a:solidFill>
                  <a:srgbClr val="FFFFFF"/>
                </a:solidFill>
                <a:latin typeface="Aptos"/>
                <a:ea typeface="Arial"/>
                <a:cs typeface="Arial"/>
              </a:rPr>
              <a:t>surface</a:t>
            </a:r>
            <a:r>
              <a:rPr lang="en-US" sz="1400" baseline="0" dirty="0">
                <a:solidFill>
                  <a:srgbClr val="FFFFFF"/>
                </a:solidFill>
                <a:latin typeface="Aptos"/>
                <a:ea typeface="Arial"/>
                <a:cs typeface="Arial"/>
              </a:rPr>
              <a:t> ignition</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Compatible with over 200 crosses</a:t>
            </a:r>
            <a:r>
              <a:rPr lang="en-US" sz="1400" dirty="0">
                <a:latin typeface="Aptos"/>
                <a:ea typeface="Arial"/>
                <a:cs typeface="Arial"/>
              </a:rPr>
              <a:t>​</a:t>
            </a:r>
          </a:p>
          <a:p>
            <a:pPr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
              <a:buChar char="ü"/>
            </a:pPr>
            <a:r>
              <a:rPr lang="en-US" sz="1400" b="1" baseline="0" dirty="0">
                <a:solidFill>
                  <a:srgbClr val="FFFFFF"/>
                </a:solidFill>
                <a:latin typeface="Aptos"/>
                <a:ea typeface="Arial"/>
                <a:cs typeface="Arial"/>
              </a:rPr>
              <a:t>Input:​</a:t>
            </a:r>
            <a:r>
              <a:rPr lang="en-US" sz="1400" b="1"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Line Voltage: 120 VAC​</a:t>
            </a:r>
            <a:r>
              <a:rPr lang="en-US" sz="1400"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Control Voltage: 18 – 30 VAC​</a:t>
            </a:r>
            <a:r>
              <a:rPr lang="en-US" sz="1400" dirty="0">
                <a:latin typeface="Aptos"/>
                <a:ea typeface="Arial"/>
                <a:cs typeface="Arial"/>
              </a:rPr>
              <a:t>​</a:t>
            </a:r>
          </a:p>
          <a:p>
            <a:pPr marL="285750" indent="-285750">
              <a:buFont typeface="Wingdings"/>
              <a:buChar char="ü"/>
            </a:pPr>
            <a:r>
              <a:rPr lang="en-US" sz="1400" b="1" baseline="0" dirty="0">
                <a:solidFill>
                  <a:srgbClr val="FFFFFF"/>
                </a:solidFill>
                <a:latin typeface="Aptos"/>
                <a:ea typeface="Arial"/>
                <a:cs typeface="Arial"/>
              </a:rPr>
              <a:t>Output:​</a:t>
            </a:r>
            <a:r>
              <a:rPr lang="en-US" sz="1400" b="1"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Type: Relay</a:t>
            </a:r>
            <a:r>
              <a:rPr lang="en-US" sz="1400"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a:t>
            </a:r>
            <a:r>
              <a:rPr lang="en-US" sz="1400" dirty="0">
                <a:solidFill>
                  <a:srgbClr val="FFFFFF"/>
                </a:solidFill>
                <a:latin typeface="Aptos"/>
                <a:ea typeface="Arial"/>
                <a:cs typeface="Arial"/>
              </a:rPr>
              <a:t>Blower motor: 9.5 FLA</a:t>
            </a:r>
            <a:r>
              <a:rPr lang="en-US" sz="1400" baseline="0" dirty="0">
                <a:solidFill>
                  <a:srgbClr val="FFFFFF"/>
                </a:solidFill>
                <a:latin typeface="Aptos"/>
                <a:ea typeface="Arial"/>
                <a:cs typeface="Arial"/>
              </a:rPr>
              <a:t> @</a:t>
            </a:r>
            <a:r>
              <a:rPr lang="en-US" sz="1400" dirty="0">
                <a:latin typeface="Aptos"/>
                <a:ea typeface="Arial"/>
                <a:cs typeface="Arial"/>
              </a:rPr>
              <a:t>​ 120VAC</a:t>
            </a:r>
          </a:p>
          <a:p>
            <a:r>
              <a:rPr lang="en-US" sz="1600" b="1" dirty="0">
                <a:solidFill>
                  <a:srgbClr val="3CA1D5"/>
                </a:solidFill>
                <a:cs typeface="Arial"/>
              </a:rPr>
              <a:t>REPLACES:</a:t>
            </a:r>
            <a:r>
              <a:rPr lang="en-US" sz="1600" dirty="0">
                <a:cs typeface="Arial"/>
              </a:rPr>
              <a:t>  </a:t>
            </a:r>
          </a:p>
          <a:p>
            <a:r>
              <a:rPr lang="en-US" sz="1050" dirty="0">
                <a:cs typeface="Arial"/>
              </a:rPr>
              <a:t>White Rogers 50M26U-843U and over 200 popular furnace boards including  Carrier, Rheem, Nordyne, Goodman, Trane etc.</a:t>
            </a:r>
          </a:p>
        </p:txBody>
      </p:sp>
      <p:pic>
        <p:nvPicPr>
          <p:cNvPr id="3" name="Picture 2" descr="A diagram of a wiring diagram&#10;&#10;AI-generated content may be incorrect.">
            <a:extLst>
              <a:ext uri="{FF2B5EF4-FFF2-40B4-BE49-F238E27FC236}">
                <a16:creationId xmlns:a16="http://schemas.microsoft.com/office/drawing/2014/main" id="{9832154B-9AEB-6F42-6A6F-4A4CB31BBBAE}"/>
              </a:ext>
            </a:extLst>
          </p:cNvPr>
          <p:cNvPicPr>
            <a:picLocks noChangeAspect="1"/>
          </p:cNvPicPr>
          <p:nvPr/>
        </p:nvPicPr>
        <p:blipFill>
          <a:blip r:embed="rId6"/>
          <a:stretch>
            <a:fillRect/>
          </a:stretch>
        </p:blipFill>
        <p:spPr>
          <a:xfrm>
            <a:off x="6573914" y="4233919"/>
            <a:ext cx="5617570" cy="2163439"/>
          </a:xfrm>
          <a:prstGeom prst="rect">
            <a:avLst/>
          </a:prstGeom>
        </p:spPr>
      </p:pic>
      <p:pic>
        <p:nvPicPr>
          <p:cNvPr id="5" name="Picture 4" descr="A white and blue tool&#10;&#10;Description automatically generated">
            <a:extLst>
              <a:ext uri="{FF2B5EF4-FFF2-40B4-BE49-F238E27FC236}">
                <a16:creationId xmlns:a16="http://schemas.microsoft.com/office/drawing/2014/main" id="{797E8EAD-40DE-5F12-069E-5928D230DD8A}"/>
              </a:ext>
            </a:extLst>
          </p:cNvPr>
          <p:cNvPicPr>
            <a:picLocks noChangeAspect="1"/>
          </p:cNvPicPr>
          <p:nvPr/>
        </p:nvPicPr>
        <p:blipFill>
          <a:blip r:embed="rId7"/>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949DD937-1358-6830-6946-3475E30DD701}"/>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DDF2AF7D-119B-33CA-0D4D-13BE86870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E173689-9B5E-B098-4496-3D2676FBD61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285860C5-E72A-3ACA-1203-2BAF041310B9}"/>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DB57120-A4A7-880C-DD71-C27623B7E1E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070C235-5E6B-32B8-A43F-0DC421DF524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0509A782-5241-85D5-D133-5AEAB1F09D8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6FFFC248-AC60-F695-E752-90AFBEFB097F}"/>
              </a:ext>
            </a:extLst>
          </p:cNvPr>
          <p:cNvGrpSpPr/>
          <p:nvPr/>
        </p:nvGrpSpPr>
        <p:grpSpPr>
          <a:xfrm>
            <a:off x="10907874" y="2052631"/>
            <a:ext cx="1074383" cy="746856"/>
            <a:chOff x="10987618" y="59026"/>
            <a:chExt cx="1074383" cy="746856"/>
          </a:xfrm>
        </p:grpSpPr>
        <p:sp>
          <p:nvSpPr>
            <p:cNvPr id="20" name="Rectangle 19">
              <a:extLst>
                <a:ext uri="{FF2B5EF4-FFF2-40B4-BE49-F238E27FC236}">
                  <a16:creationId xmlns:a16="http://schemas.microsoft.com/office/drawing/2014/main" id="{B435FE01-893F-20DA-B6A3-18A0D70EFC9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881D18E0-60E7-381D-1E5C-531439B05A69}"/>
                </a:ext>
              </a:extLst>
            </p:cNvPr>
            <p:cNvPicPr>
              <a:picLocks noChangeAspect="1"/>
            </p:cNvPicPr>
            <p:nvPr/>
          </p:nvPicPr>
          <p:blipFill>
            <a:blip r:embed="rId8"/>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342183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FCFCD-CE6B-42C8-5F83-BEB643E27E8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DEE612-1F03-1CF6-4BCD-D44684A2B9EF}"/>
              </a:ext>
            </a:extLst>
          </p:cNvPr>
          <p:cNvPicPr>
            <a:picLocks noChangeAspect="1"/>
          </p:cNvPicPr>
          <p:nvPr/>
        </p:nvPicPr>
        <p:blipFill>
          <a:blip r:embed="rId3">
            <a:alphaModFix amt="54000"/>
          </a:blip>
          <a:srcRect l="8792" r="758"/>
          <a:stretch/>
        </p:blipFill>
        <p:spPr>
          <a:xfrm rot="5400000">
            <a:off x="3576171" y="-356988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C4F0FDF5-CDA4-DFF2-9659-5104AC285114}"/>
              </a:ext>
            </a:extLst>
          </p:cNvPr>
          <p:cNvPicPr>
            <a:picLocks noChangeAspect="1"/>
          </p:cNvPicPr>
          <p:nvPr/>
        </p:nvPicPr>
        <p:blipFill>
          <a:blip r:embed="rId4"/>
          <a:stretch>
            <a:fillRect/>
          </a:stretch>
        </p:blipFill>
        <p:spPr>
          <a:xfrm>
            <a:off x="458160" y="162988"/>
            <a:ext cx="1946229" cy="613281"/>
          </a:xfrm>
          <a:prstGeom prst="rect">
            <a:avLst/>
          </a:prstGeom>
        </p:spPr>
      </p:pic>
      <p:sp>
        <p:nvSpPr>
          <p:cNvPr id="10" name="TextBox 9">
            <a:extLst>
              <a:ext uri="{FF2B5EF4-FFF2-40B4-BE49-F238E27FC236}">
                <a16:creationId xmlns:a16="http://schemas.microsoft.com/office/drawing/2014/main" id="{F5C4B3E5-E72D-0D8D-54FC-745D5E47FB08}"/>
              </a:ext>
            </a:extLst>
          </p:cNvPr>
          <p:cNvSpPr txBox="1"/>
          <p:nvPr/>
        </p:nvSpPr>
        <p:spPr>
          <a:xfrm>
            <a:off x="322712" y="1445291"/>
            <a:ext cx="7243881" cy="3447098"/>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Motor Starting Relays and their applications?</a:t>
            </a:r>
          </a:p>
          <a:p>
            <a:pPr marL="285750" indent="-285750">
              <a:buFont typeface="Arial" panose="020B0604020202020204" pitchFamily="34" charset="0"/>
              <a:buChar char="•"/>
            </a:pPr>
            <a:r>
              <a:rPr lang="en-US" sz="1400" dirty="0">
                <a:ea typeface="DM Sans"/>
                <a:cs typeface="DM Sans"/>
                <a:sym typeface="DM Sans"/>
              </a:rPr>
              <a:t>Capacitor start motors require a potential relay to dropout the start capacitor after the motor has started</a:t>
            </a:r>
          </a:p>
          <a:p>
            <a:pPr marL="285750" indent="-285750">
              <a:buFont typeface="Arial" panose="020B0604020202020204" pitchFamily="34" charset="0"/>
              <a:buChar char="•"/>
            </a:pPr>
            <a:r>
              <a:rPr lang="en-US" sz="1400" dirty="0">
                <a:ea typeface="DM Sans"/>
                <a:cs typeface="DM Sans"/>
                <a:sym typeface="DM Sans"/>
              </a:rPr>
              <a:t>There is a need to replace older style potential relays which have a pick-up and dropout rating requiring contractors to stock a large inventory of relays for different motor types</a:t>
            </a:r>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sym typeface="DM Sans"/>
              </a:rPr>
              <a:t>The value of using ICM’s Motor Starting Relay</a:t>
            </a:r>
          </a:p>
          <a:p>
            <a:pPr marL="285750" indent="-285750">
              <a:buFont typeface="Arial" panose="020B0604020202020204" pitchFamily="34" charset="0"/>
              <a:buChar char="•"/>
            </a:pPr>
            <a:r>
              <a:rPr lang="en-US" sz="1400" dirty="0">
                <a:ea typeface="DM Sans"/>
                <a:cs typeface="DM Sans"/>
                <a:sym typeface="DM Sans"/>
              </a:rPr>
              <a:t>ICM solved this issue by designing a universal motor starting relay incorporating a patented differential sensing circuit which removed the need for multiple relays</a:t>
            </a:r>
          </a:p>
          <a:p>
            <a:pPr marL="285750" indent="-285750">
              <a:buFont typeface="Arial" panose="020B0604020202020204" pitchFamily="34" charset="0"/>
              <a:buChar char="•"/>
            </a:pPr>
            <a:r>
              <a:rPr lang="en-US" sz="1400" dirty="0">
                <a:ea typeface="DM Sans"/>
                <a:cs typeface="DM Sans"/>
                <a:sym typeface="DM Sans"/>
              </a:rPr>
              <a:t>One universal function potential relay reduces truck stock and distributor inventory</a:t>
            </a:r>
          </a:p>
          <a:p>
            <a:pPr marL="285750" indent="-285750">
              <a:buFont typeface="Arial" panose="020B0604020202020204" pitchFamily="34" charset="0"/>
              <a:buChar char="•"/>
            </a:pPr>
            <a:r>
              <a:rPr lang="en-US" sz="1400" dirty="0">
                <a:ea typeface="DM Sans"/>
                <a:cs typeface="DM Sans"/>
                <a:sym typeface="DM Sans"/>
              </a:rPr>
              <a:t>Non-positional configuration offers a convenient mounting option</a:t>
            </a:r>
          </a:p>
          <a:p>
            <a:pPr marL="285750" indent="-285750">
              <a:buFont typeface="Arial" panose="020B0604020202020204" pitchFamily="34" charset="0"/>
              <a:buChar char="•"/>
            </a:pPr>
            <a:r>
              <a:rPr lang="en-US" sz="1400" dirty="0">
                <a:ea typeface="DM Sans"/>
                <a:cs typeface="DM Sans"/>
                <a:sym typeface="DM Sans"/>
              </a:rPr>
              <a:t>Ideal for A/C, commercial refrigeration, heat pump or any single-phase motor application up to 10 HP.</a:t>
            </a:r>
          </a:p>
          <a:p>
            <a:endParaRPr lang="en-US" sz="1600" dirty="0">
              <a:ea typeface="DM Sans"/>
              <a:cs typeface="DM Sans"/>
              <a:sym typeface="DM Sans"/>
            </a:endParaRPr>
          </a:p>
          <a:p>
            <a:endParaRPr lang="en-US" sz="1600" b="1" dirty="0">
              <a:ea typeface="DM Sans"/>
              <a:cs typeface="DM Sans"/>
              <a:sym typeface="DM Sans"/>
            </a:endParaRPr>
          </a:p>
        </p:txBody>
      </p:sp>
      <p:sp>
        <p:nvSpPr>
          <p:cNvPr id="6" name="Title 1">
            <a:extLst>
              <a:ext uri="{FF2B5EF4-FFF2-40B4-BE49-F238E27FC236}">
                <a16:creationId xmlns:a16="http://schemas.microsoft.com/office/drawing/2014/main" id="{1A181BC1-5B1F-5CFB-48D1-10834A858939}"/>
              </a:ext>
            </a:extLst>
          </p:cNvPr>
          <p:cNvSpPr txBox="1">
            <a:spLocks/>
          </p:cNvSpPr>
          <p:nvPr/>
        </p:nvSpPr>
        <p:spPr>
          <a:xfrm>
            <a:off x="314533" y="782850"/>
            <a:ext cx="7163907"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UMSR-50- Universal Motor Starting Relays</a:t>
            </a:r>
            <a:endParaRPr lang="en-US" sz="3200" b="1" dirty="0">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BE36A2AB-F8BA-8FD7-2413-F793931C93F0}"/>
              </a:ext>
            </a:extLst>
          </p:cNvPr>
          <p:cNvSpPr/>
          <p:nvPr/>
        </p:nvSpPr>
        <p:spPr>
          <a:xfrm>
            <a:off x="8105456" y="-32107"/>
            <a:ext cx="4086544" cy="5604969"/>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Sans-Serif"/>
              <a:buChar char="ü"/>
            </a:pPr>
            <a:r>
              <a:rPr lang="en-US" sz="1400" baseline="0" dirty="0">
                <a:solidFill>
                  <a:schemeClr val="bg1"/>
                </a:solidFill>
                <a:latin typeface="Aptos"/>
                <a:ea typeface="Arial"/>
                <a:cs typeface="Arial"/>
              </a:rPr>
              <a:t>Replacement for all standard potential relays</a:t>
            </a:r>
          </a:p>
          <a:p>
            <a:pPr marL="285750" lvl="0" indent="-285750" rtl="0">
              <a:buFont typeface="Wingdings,Sans-Serif"/>
              <a:buChar char="ü"/>
            </a:pPr>
            <a:r>
              <a:rPr lang="en-US" sz="1400" dirty="0">
                <a:solidFill>
                  <a:schemeClr val="bg1"/>
                </a:solidFill>
                <a:latin typeface="Aptos"/>
                <a:ea typeface="Arial"/>
                <a:cs typeface="Arial"/>
              </a:rPr>
              <a:t>Patented differential voltage sensing</a:t>
            </a:r>
          </a:p>
          <a:p>
            <a:pPr marL="285750" lvl="0" indent="-285750" rtl="0">
              <a:buFont typeface="Wingdings,Sans-Serif"/>
              <a:buChar char="ü"/>
            </a:pPr>
            <a:r>
              <a:rPr lang="en-US" sz="1400" baseline="0" dirty="0">
                <a:solidFill>
                  <a:schemeClr val="bg1"/>
                </a:solidFill>
                <a:latin typeface="Aptos"/>
                <a:ea typeface="Arial"/>
                <a:cs typeface="Arial"/>
              </a:rPr>
              <a:t>No user-adjustments required</a:t>
            </a:r>
          </a:p>
          <a:p>
            <a:pPr marL="285750" lvl="0" indent="-285750" rtl="0">
              <a:buFont typeface="Wingdings,Sans-Serif"/>
              <a:buChar char="ü"/>
            </a:pPr>
            <a:r>
              <a:rPr lang="en-US" sz="1400" dirty="0">
                <a:solidFill>
                  <a:schemeClr val="bg1"/>
                </a:solidFill>
                <a:latin typeface="Aptos"/>
                <a:ea typeface="Arial"/>
                <a:cs typeface="Arial"/>
              </a:rPr>
              <a:t>Non-positional mounting configuration</a:t>
            </a:r>
          </a:p>
          <a:p>
            <a:pPr marL="285750" lvl="0" indent="-285750" rtl="0">
              <a:buFont typeface="Wingdings,Sans-Serif"/>
              <a:buChar char="ü"/>
            </a:pPr>
            <a:r>
              <a:rPr lang="en-US" sz="1400" baseline="0" dirty="0">
                <a:solidFill>
                  <a:schemeClr val="bg1"/>
                </a:solidFill>
                <a:latin typeface="Aptos"/>
                <a:ea typeface="Arial"/>
                <a:cs typeface="Arial"/>
              </a:rPr>
              <a:t>50A switching capabilities</a:t>
            </a:r>
          </a:p>
          <a:p>
            <a:pPr marL="285750" lvl="0" indent="-285750" rtl="0">
              <a:buFont typeface="Wingdings,Sans-Serif"/>
              <a:buChar char="ü"/>
            </a:pPr>
            <a:r>
              <a:rPr lang="en-US" sz="1400" dirty="0">
                <a:solidFill>
                  <a:schemeClr val="bg1"/>
                </a:solidFill>
                <a:latin typeface="Aptos"/>
                <a:ea typeface="Arial"/>
                <a:cs typeface="Arial"/>
              </a:rPr>
              <a:t>Universal mounting bracket for easy installation</a:t>
            </a:r>
          </a:p>
          <a:p>
            <a:pPr marL="285750" lvl="0" indent="-285750" rtl="0">
              <a:buFont typeface="Wingdings,Sans-Serif"/>
              <a:buChar char="ü"/>
            </a:pPr>
            <a:endParaRPr lang="en-US" sz="1400" baseline="0" dirty="0">
              <a:solidFill>
                <a:schemeClr val="bg1"/>
              </a:solidFill>
              <a:latin typeface="Aptos"/>
              <a:ea typeface="Arial"/>
              <a:cs typeface="Arial"/>
            </a:endParaRPr>
          </a:p>
          <a:p>
            <a:pPr lvl="0"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 pitchFamily="2" charset="2"/>
              <a:buChar char="ü"/>
            </a:pPr>
            <a:r>
              <a:rPr lang="en-US" sz="1400" b="1" dirty="0">
                <a:latin typeface="Aptos"/>
                <a:ea typeface="Arial"/>
                <a:cs typeface="Arial"/>
              </a:rPr>
              <a:t>Voltage rating</a:t>
            </a:r>
            <a:r>
              <a:rPr lang="en-US" sz="1400" dirty="0">
                <a:latin typeface="Aptos"/>
                <a:ea typeface="Arial"/>
                <a:cs typeface="Arial"/>
              </a:rPr>
              <a:t>: 110-270VAC, single phase</a:t>
            </a:r>
          </a:p>
          <a:p>
            <a:pPr marL="285750" lvl="0" indent="-285750" rtl="0">
              <a:buFont typeface="Wingdings" pitchFamily="2" charset="2"/>
              <a:buChar char="ü"/>
            </a:pPr>
            <a:r>
              <a:rPr lang="en-US" sz="1400" b="1" dirty="0">
                <a:latin typeface="Aptos"/>
                <a:ea typeface="Arial"/>
                <a:cs typeface="Arial"/>
              </a:rPr>
              <a:t>Max. voltage contact rating</a:t>
            </a:r>
            <a:r>
              <a:rPr lang="en-US" sz="1400" dirty="0">
                <a:latin typeface="Aptos"/>
                <a:ea typeface="Arial"/>
                <a:cs typeface="Arial"/>
              </a:rPr>
              <a:t>: 502 VAC (absolute)</a:t>
            </a:r>
          </a:p>
          <a:p>
            <a:pPr marL="285750" lvl="0" indent="-285750" rtl="0">
              <a:buFont typeface="Wingdings" pitchFamily="2" charset="2"/>
              <a:buChar char="ü"/>
            </a:pPr>
            <a:r>
              <a:rPr lang="en-US" sz="1400" b="1" dirty="0">
                <a:latin typeface="Aptos"/>
                <a:ea typeface="Arial"/>
                <a:cs typeface="Arial"/>
              </a:rPr>
              <a:t>Motor power rating</a:t>
            </a:r>
            <a:r>
              <a:rPr lang="en-US" sz="1400" dirty="0">
                <a:latin typeface="Aptos"/>
                <a:ea typeface="Arial"/>
                <a:cs typeface="Arial"/>
              </a:rPr>
              <a:t>: Up to 10 HP</a:t>
            </a:r>
          </a:p>
          <a:p>
            <a:pPr marL="285750" lvl="0" indent="-285750" rtl="0">
              <a:buFont typeface="Wingdings" pitchFamily="2" charset="2"/>
              <a:buChar char="ü"/>
            </a:pPr>
            <a:r>
              <a:rPr lang="en-US" sz="1400" b="1" dirty="0">
                <a:latin typeface="Aptos"/>
                <a:ea typeface="Arial"/>
                <a:cs typeface="Arial"/>
              </a:rPr>
              <a:t>Operating position</a:t>
            </a:r>
            <a:r>
              <a:rPr lang="en-US" sz="1400" dirty="0">
                <a:latin typeface="Aptos"/>
                <a:ea typeface="Arial"/>
                <a:cs typeface="Arial"/>
              </a:rPr>
              <a:t>: Non-positional</a:t>
            </a:r>
          </a:p>
          <a:p>
            <a:pPr marL="285750" lvl="0" indent="-285750" rtl="0">
              <a:buFont typeface="Wingdings" pitchFamily="2" charset="2"/>
              <a:buChar char="ü"/>
            </a:pPr>
            <a:r>
              <a:rPr lang="en-US" sz="1400" b="1" dirty="0">
                <a:latin typeface="Aptos"/>
                <a:ea typeface="Arial"/>
                <a:cs typeface="Arial"/>
              </a:rPr>
              <a:t>Safety time out</a:t>
            </a:r>
            <a:r>
              <a:rPr lang="en-US" sz="1400" dirty="0">
                <a:latin typeface="Aptos"/>
                <a:ea typeface="Arial"/>
                <a:cs typeface="Arial"/>
              </a:rPr>
              <a:t>: Approximately 1-second per 100 microfarads</a:t>
            </a:r>
          </a:p>
          <a:p>
            <a:pPr marL="285750" lvl="0" indent="-285750" rtl="0">
              <a:buFont typeface="Wingdings" pitchFamily="2" charset="2"/>
              <a:buChar char="ü"/>
            </a:pPr>
            <a:r>
              <a:rPr lang="en-US" sz="1400" b="1" dirty="0">
                <a:latin typeface="Aptos"/>
                <a:ea typeface="Arial"/>
                <a:cs typeface="Arial"/>
              </a:rPr>
              <a:t>Consumption</a:t>
            </a:r>
            <a:r>
              <a:rPr lang="en-US" sz="1400" dirty="0">
                <a:latin typeface="Aptos"/>
                <a:ea typeface="Arial"/>
                <a:cs typeface="Arial"/>
              </a:rPr>
              <a:t>: 5 VA maximum</a:t>
            </a:r>
          </a:p>
          <a:p>
            <a:pPr marL="285750" lvl="0" indent="-285750" rtl="0">
              <a:buFont typeface="Wingdings" pitchFamily="2" charset="2"/>
              <a:buChar char="ü"/>
            </a:pPr>
            <a:r>
              <a:rPr lang="en-US" sz="1400" b="1" dirty="0">
                <a:latin typeface="Aptos"/>
                <a:ea typeface="Arial"/>
                <a:cs typeface="Arial"/>
              </a:rPr>
              <a:t>Contact rating</a:t>
            </a:r>
            <a:r>
              <a:rPr lang="en-US" sz="1400" dirty="0">
                <a:latin typeface="Aptos"/>
                <a:ea typeface="Arial"/>
                <a:cs typeface="Arial"/>
              </a:rPr>
              <a:t>: 50A (break only)</a:t>
            </a:r>
          </a:p>
          <a:p>
            <a:pPr marL="285750" lvl="0" indent="-285750" rtl="0">
              <a:buFont typeface="Wingdings" pitchFamily="2" charset="2"/>
              <a:buChar char="ü"/>
            </a:pPr>
            <a:r>
              <a:rPr lang="en-US" sz="1400" b="1" dirty="0">
                <a:latin typeface="Aptos"/>
                <a:ea typeface="Arial"/>
                <a:cs typeface="Arial"/>
              </a:rPr>
              <a:t>Dimensions</a:t>
            </a:r>
            <a:r>
              <a:rPr lang="en-US" sz="1400" dirty="0">
                <a:latin typeface="Aptos"/>
                <a:ea typeface="Arial"/>
                <a:cs typeface="Arial"/>
              </a:rPr>
              <a:t>: 2.00” x 2.00” x 1.75”</a:t>
            </a:r>
          </a:p>
          <a:p>
            <a:endParaRPr lang="en-US" sz="1400" dirty="0">
              <a:latin typeface="Aptos"/>
              <a:cs typeface="Arial"/>
            </a:endParaRPr>
          </a:p>
          <a:p>
            <a:pPr lvl="0" rtl="0"/>
            <a:r>
              <a:rPr lang="en-US" sz="1600" b="1" dirty="0">
                <a:solidFill>
                  <a:srgbClr val="3CA1D5"/>
                </a:solidFill>
                <a:cs typeface="Arial"/>
              </a:rPr>
              <a:t>REPLACES:</a:t>
            </a:r>
            <a:r>
              <a:rPr lang="en-US" sz="1600" dirty="0">
                <a:cs typeface="Arial"/>
              </a:rPr>
              <a:t>   </a:t>
            </a:r>
          </a:p>
          <a:p>
            <a:pPr marL="285750" lvl="0" indent="-285750" rtl="0">
              <a:buFont typeface="Arial" panose="020B0604020202020204" pitchFamily="34" charset="0"/>
              <a:buChar char="•"/>
            </a:pPr>
            <a:r>
              <a:rPr lang="en-US" sz="1400" dirty="0">
                <a:cs typeface="Arial"/>
              </a:rPr>
              <a:t>All standard potential relays</a:t>
            </a:r>
          </a:p>
          <a:p>
            <a:pPr marL="285750" lvl="0" indent="-285750" rtl="0">
              <a:buFont typeface="Arial" panose="020B0604020202020204" pitchFamily="34" charset="0"/>
              <a:buChar char="•"/>
            </a:pPr>
            <a:r>
              <a:rPr lang="en-US" sz="1400" b="1" dirty="0" err="1">
                <a:cs typeface="Arial"/>
              </a:rPr>
              <a:t>Supco</a:t>
            </a:r>
            <a:r>
              <a:rPr lang="en-US" sz="1400" b="1" dirty="0">
                <a:cs typeface="Arial"/>
              </a:rPr>
              <a:t>: </a:t>
            </a:r>
            <a:r>
              <a:rPr lang="en-US" sz="1400" dirty="0">
                <a:cs typeface="Arial"/>
              </a:rPr>
              <a:t>APR5, SUPR</a:t>
            </a:r>
          </a:p>
        </p:txBody>
      </p:sp>
      <p:pic>
        <p:nvPicPr>
          <p:cNvPr id="5" name="Picture 4" descr="A white and blue tool&#10;&#10;Description automatically generated">
            <a:extLst>
              <a:ext uri="{FF2B5EF4-FFF2-40B4-BE49-F238E27FC236}">
                <a16:creationId xmlns:a16="http://schemas.microsoft.com/office/drawing/2014/main" id="{BCD813F0-9204-259B-8476-DA9020CEC48F}"/>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D18A05D8-C7DF-F1F3-10E3-43B656113D4C}"/>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6D4EC5EC-DEF9-26EF-D450-07A446B4EC24}"/>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8A5145C3-860A-26D8-BABC-19930F9DF3BA}"/>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DDF081A1-DB35-9C16-1003-3615089745A2}"/>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290A5244-FD96-05C1-B7EB-EF7D453151BB}"/>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C08B574C-A462-BC38-8924-38E8BAD5503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DB22F1BA-457F-71D2-0129-5311D29834B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1D7AC12E-2E93-48D5-FBF3-009E381BAC9A}"/>
              </a:ext>
            </a:extLst>
          </p:cNvPr>
          <p:cNvGrpSpPr/>
          <p:nvPr/>
        </p:nvGrpSpPr>
        <p:grpSpPr>
          <a:xfrm>
            <a:off x="10840058" y="4506688"/>
            <a:ext cx="1074383" cy="746856"/>
            <a:chOff x="10987618" y="59026"/>
            <a:chExt cx="1074383" cy="746856"/>
          </a:xfrm>
        </p:grpSpPr>
        <p:sp>
          <p:nvSpPr>
            <p:cNvPr id="20" name="Rectangle 19">
              <a:extLst>
                <a:ext uri="{FF2B5EF4-FFF2-40B4-BE49-F238E27FC236}">
                  <a16:creationId xmlns:a16="http://schemas.microsoft.com/office/drawing/2014/main" id="{E0DE589D-2DF0-5AB4-3AC7-F09BC8C9366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6CA343F2-48CC-EC46-5328-6A07A28F40F8}"/>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7" name="TextBox 6">
            <a:extLst>
              <a:ext uri="{FF2B5EF4-FFF2-40B4-BE49-F238E27FC236}">
                <a16:creationId xmlns:a16="http://schemas.microsoft.com/office/drawing/2014/main" id="{E085CC30-D453-35C3-5847-6CE56E2D3A2D}"/>
              </a:ext>
            </a:extLst>
          </p:cNvPr>
          <p:cNvSpPr txBox="1"/>
          <p:nvPr/>
        </p:nvSpPr>
        <p:spPr>
          <a:xfrm>
            <a:off x="322712" y="4435634"/>
            <a:ext cx="5434778" cy="1007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dirty="0"/>
              <a:t>Operation</a:t>
            </a:r>
            <a:r>
              <a:rPr lang="en-US" sz="1600" dirty="0"/>
              <a:t>​</a:t>
            </a:r>
          </a:p>
          <a:p>
            <a:r>
              <a:rPr lang="en-US" sz="1400" dirty="0"/>
              <a:t>Uses a differential voltage sensing circuit to monitor the back EMF of a motor and precisely disconnect the start circuit including the start capacitor at the exact moment the motor is started.</a:t>
            </a:r>
          </a:p>
        </p:txBody>
      </p:sp>
      <p:pic>
        <p:nvPicPr>
          <p:cNvPr id="12" name="Picture 11" descr="A black electrical device with white text&#10;&#10;AI-generated content may be incorrect.">
            <a:extLst>
              <a:ext uri="{FF2B5EF4-FFF2-40B4-BE49-F238E27FC236}">
                <a16:creationId xmlns:a16="http://schemas.microsoft.com/office/drawing/2014/main" id="{F5030980-2CD3-FBAB-90A3-2EC2FF4ED3C0}"/>
              </a:ext>
            </a:extLst>
          </p:cNvPr>
          <p:cNvPicPr>
            <a:picLocks noChangeAspect="1"/>
          </p:cNvPicPr>
          <p:nvPr/>
        </p:nvPicPr>
        <p:blipFill>
          <a:blip r:embed="rId7"/>
          <a:stretch>
            <a:fillRect/>
          </a:stretch>
        </p:blipFill>
        <p:spPr>
          <a:xfrm>
            <a:off x="5969363" y="4442417"/>
            <a:ext cx="1822585" cy="1632733"/>
          </a:xfrm>
          <a:prstGeom prst="rect">
            <a:avLst/>
          </a:prstGeom>
        </p:spPr>
      </p:pic>
    </p:spTree>
    <p:extLst>
      <p:ext uri="{BB962C8B-B14F-4D97-AF65-F5344CB8AC3E}">
        <p14:creationId xmlns:p14="http://schemas.microsoft.com/office/powerpoint/2010/main" val="3175418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8D28-5873-873B-BC45-C719F1F5628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9573A80-C732-4DBA-92B0-0602D22ADF55}"/>
              </a:ext>
            </a:extLst>
          </p:cNvPr>
          <p:cNvPicPr>
            <a:picLocks noChangeAspect="1"/>
          </p:cNvPicPr>
          <p:nvPr/>
        </p:nvPicPr>
        <p:blipFill>
          <a:blip r:embed="rId3">
            <a:alphaModFix amt="54000"/>
          </a:blip>
          <a:srcRect l="8792" r="758"/>
          <a:stretch/>
        </p:blipFill>
        <p:spPr>
          <a:xfrm rot="5400000">
            <a:off x="3576171" y="-356988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24F21EB9-D4CA-1960-A368-B1802EBBDE02}"/>
              </a:ext>
            </a:extLst>
          </p:cNvPr>
          <p:cNvPicPr>
            <a:picLocks noChangeAspect="1"/>
          </p:cNvPicPr>
          <p:nvPr/>
        </p:nvPicPr>
        <p:blipFill>
          <a:blip r:embed="rId4"/>
          <a:stretch>
            <a:fillRect/>
          </a:stretch>
        </p:blipFill>
        <p:spPr>
          <a:xfrm>
            <a:off x="458160" y="162988"/>
            <a:ext cx="1946229" cy="613281"/>
          </a:xfrm>
          <a:prstGeom prst="rect">
            <a:avLst/>
          </a:prstGeom>
        </p:spPr>
      </p:pic>
      <p:sp>
        <p:nvSpPr>
          <p:cNvPr id="10" name="TextBox 9">
            <a:extLst>
              <a:ext uri="{FF2B5EF4-FFF2-40B4-BE49-F238E27FC236}">
                <a16:creationId xmlns:a16="http://schemas.microsoft.com/office/drawing/2014/main" id="{744996C2-D3A2-B699-ED6C-4E4DF1948CF1}"/>
              </a:ext>
            </a:extLst>
          </p:cNvPr>
          <p:cNvSpPr txBox="1"/>
          <p:nvPr/>
        </p:nvSpPr>
        <p:spPr>
          <a:xfrm>
            <a:off x="291799" y="1444035"/>
            <a:ext cx="7704365" cy="1200329"/>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the ICM550 multi-functional timer?</a:t>
            </a:r>
          </a:p>
          <a:p>
            <a:pPr marL="285750" indent="-285750">
              <a:buFont typeface="Arial" panose="020B0604020202020204" pitchFamily="34" charset="0"/>
              <a:buChar char="•"/>
            </a:pPr>
            <a:r>
              <a:rPr lang="en-US" sz="1400" dirty="0">
                <a:ea typeface="DM Sans"/>
                <a:cs typeface="DM Sans"/>
                <a:sym typeface="DM Sans"/>
              </a:rPr>
              <a:t>Refrigeration markets require a timer with high power relays to provide defrost operation</a:t>
            </a:r>
          </a:p>
          <a:p>
            <a:pPr marL="285750" indent="-285750">
              <a:buFont typeface="Arial" panose="020B0604020202020204" pitchFamily="34" charset="0"/>
              <a:buChar char="•"/>
            </a:pPr>
            <a:r>
              <a:rPr lang="en-US" sz="1400" dirty="0">
                <a:ea typeface="DM Sans"/>
                <a:cs typeface="DM Sans"/>
                <a:sym typeface="DM Sans"/>
              </a:rPr>
              <a:t>Multi-functional timers like the ICM550 can be used to provide cycle timing for many different applications including irrigation for green houses, circulation pump control for pool heaters and a host of other applications which require cycle timing</a:t>
            </a:r>
            <a:endParaRPr lang="en-US" sz="1200" dirty="0">
              <a:ea typeface="DM Sans"/>
              <a:cs typeface="DM Sans"/>
            </a:endParaRPr>
          </a:p>
        </p:txBody>
      </p:sp>
      <p:sp>
        <p:nvSpPr>
          <p:cNvPr id="6" name="Title 1">
            <a:extLst>
              <a:ext uri="{FF2B5EF4-FFF2-40B4-BE49-F238E27FC236}">
                <a16:creationId xmlns:a16="http://schemas.microsoft.com/office/drawing/2014/main" id="{70689D87-9B43-A4D6-E6B3-002823591541}"/>
              </a:ext>
            </a:extLst>
          </p:cNvPr>
          <p:cNvSpPr txBox="1">
            <a:spLocks/>
          </p:cNvSpPr>
          <p:nvPr/>
        </p:nvSpPr>
        <p:spPr>
          <a:xfrm>
            <a:off x="314533" y="782850"/>
            <a:ext cx="7825311"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ICM550/ICM550-ENC: Multi-Functional Timer</a:t>
            </a:r>
            <a:endParaRPr lang="en-US" sz="3200" b="1" dirty="0">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552456EE-895C-E819-BF73-94E0C212AA7A}"/>
              </a:ext>
            </a:extLst>
          </p:cNvPr>
          <p:cNvSpPr/>
          <p:nvPr/>
        </p:nvSpPr>
        <p:spPr>
          <a:xfrm>
            <a:off x="8105456" y="-32107"/>
            <a:ext cx="4086544" cy="642334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 pitchFamily="2" charset="2"/>
              <a:buChar char="ü"/>
            </a:pPr>
            <a:r>
              <a:rPr lang="en-US" sz="1400" dirty="0">
                <a:solidFill>
                  <a:schemeClr val="bg1"/>
                </a:solidFill>
                <a:latin typeface="Aptos"/>
                <a:ea typeface="Arial"/>
                <a:cs typeface="Arial"/>
              </a:rPr>
              <a:t>24-hour multi-functional timer</a:t>
            </a:r>
          </a:p>
          <a:p>
            <a:pPr marL="285750" lvl="0" indent="-285750" rtl="0">
              <a:buFont typeface="Wingdings" pitchFamily="2" charset="2"/>
              <a:buChar char="ü"/>
            </a:pPr>
            <a:r>
              <a:rPr lang="en-US" sz="1400" dirty="0">
                <a:solidFill>
                  <a:schemeClr val="bg1"/>
                </a:solidFill>
                <a:latin typeface="Aptos"/>
                <a:ea typeface="Arial"/>
                <a:cs typeface="Arial"/>
              </a:rPr>
              <a:t>Timed or manual termination</a:t>
            </a:r>
          </a:p>
          <a:p>
            <a:pPr marL="285750" lvl="0" indent="-285750" rtl="0">
              <a:buFont typeface="Wingdings" pitchFamily="2" charset="2"/>
              <a:buChar char="ü"/>
            </a:pPr>
            <a:r>
              <a:rPr lang="en-US" sz="1400" dirty="0">
                <a:solidFill>
                  <a:schemeClr val="bg1"/>
                </a:solidFill>
                <a:latin typeface="Aptos"/>
                <a:ea typeface="Arial"/>
                <a:cs typeface="Arial"/>
              </a:rPr>
              <a:t>Adjustable 15 minutes to 23 hours 45 minutes defrost cycle</a:t>
            </a:r>
          </a:p>
          <a:p>
            <a:pPr marL="285750" lvl="0" indent="-285750" rtl="0">
              <a:buFont typeface="Wingdings" pitchFamily="2" charset="2"/>
              <a:buChar char="ü"/>
            </a:pPr>
            <a:r>
              <a:rPr lang="en-US" sz="1400" dirty="0">
                <a:solidFill>
                  <a:schemeClr val="bg1"/>
                </a:solidFill>
                <a:latin typeface="Aptos"/>
                <a:ea typeface="Arial"/>
                <a:cs typeface="Arial"/>
              </a:rPr>
              <a:t>High power relay outputs</a:t>
            </a:r>
          </a:p>
          <a:p>
            <a:pPr marL="285750" lvl="0" indent="-285750" rtl="0">
              <a:buFont typeface="Wingdings" pitchFamily="2" charset="2"/>
              <a:buChar char="ü"/>
            </a:pPr>
            <a:r>
              <a:rPr lang="en-US" sz="1400" dirty="0">
                <a:solidFill>
                  <a:schemeClr val="bg1"/>
                </a:solidFill>
                <a:latin typeface="Aptos"/>
                <a:ea typeface="Arial"/>
                <a:cs typeface="Arial"/>
              </a:rPr>
              <a:t>100% monitoring of inputs and outputs</a:t>
            </a:r>
          </a:p>
          <a:p>
            <a:pPr marL="285750" lvl="0" indent="-285750" rtl="0">
              <a:buFont typeface="Wingdings" pitchFamily="2" charset="2"/>
              <a:buChar char="ü"/>
            </a:pPr>
            <a:r>
              <a:rPr lang="en-US" sz="1400" dirty="0">
                <a:solidFill>
                  <a:schemeClr val="bg1"/>
                </a:solidFill>
                <a:latin typeface="Aptos"/>
                <a:ea typeface="Arial"/>
                <a:cs typeface="Arial"/>
              </a:rPr>
              <a:t>Simple to use, drag &amp; drop replacement for popular models</a:t>
            </a:r>
          </a:p>
          <a:p>
            <a:pPr marL="285750" lvl="0" indent="-285750" rtl="0">
              <a:buFont typeface="Wingdings" pitchFamily="2" charset="2"/>
              <a:buChar char="ü"/>
            </a:pPr>
            <a:r>
              <a:rPr lang="en-US" sz="1400" dirty="0">
                <a:solidFill>
                  <a:schemeClr val="bg1"/>
                </a:solidFill>
                <a:latin typeface="Aptos"/>
                <a:ea typeface="Arial"/>
                <a:cs typeface="Arial"/>
              </a:rPr>
              <a:t>User-friendly time clock</a:t>
            </a:r>
          </a:p>
          <a:p>
            <a:pPr marL="285750" lvl="0" indent="-285750" rtl="0">
              <a:buFont typeface="Wingdings" pitchFamily="2" charset="2"/>
              <a:buChar char="ü"/>
            </a:pPr>
            <a:r>
              <a:rPr lang="en-US" sz="1400" dirty="0">
                <a:solidFill>
                  <a:schemeClr val="bg1"/>
                </a:solidFill>
                <a:latin typeface="Aptos"/>
                <a:ea typeface="Arial"/>
                <a:cs typeface="Arial"/>
              </a:rPr>
              <a:t>For replacement board only order: ICM550</a:t>
            </a:r>
          </a:p>
          <a:p>
            <a:pPr lvl="0"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r>
              <a:rPr lang="en-US" sz="1400" b="1" dirty="0">
                <a:latin typeface="Aptos"/>
                <a:cs typeface="Arial"/>
              </a:rPr>
              <a:t>Electrical Rating</a:t>
            </a:r>
          </a:p>
          <a:p>
            <a:pPr marL="285750" indent="-285750">
              <a:buFont typeface="Wingdings" pitchFamily="2" charset="2"/>
              <a:buChar char="ü"/>
            </a:pPr>
            <a:r>
              <a:rPr lang="en-US" sz="1400" b="1" dirty="0">
                <a:latin typeface="Aptos"/>
                <a:cs typeface="Arial"/>
              </a:rPr>
              <a:t>Voltage</a:t>
            </a:r>
            <a:r>
              <a:rPr lang="en-US" sz="1400" dirty="0">
                <a:latin typeface="Aptos"/>
                <a:cs typeface="Arial"/>
              </a:rPr>
              <a:t>: 120-240VAC</a:t>
            </a:r>
          </a:p>
          <a:p>
            <a:pPr marL="285750" indent="-285750">
              <a:buFont typeface="Wingdings" pitchFamily="2" charset="2"/>
              <a:buChar char="ü"/>
            </a:pPr>
            <a:r>
              <a:rPr lang="en-US" sz="1400" b="1" dirty="0">
                <a:latin typeface="Aptos"/>
                <a:cs typeface="Arial"/>
              </a:rPr>
              <a:t>Frequency</a:t>
            </a:r>
            <a:r>
              <a:rPr lang="en-US" sz="1400" dirty="0">
                <a:latin typeface="Aptos"/>
                <a:cs typeface="Arial"/>
              </a:rPr>
              <a:t>: 60Hz</a:t>
            </a:r>
          </a:p>
          <a:p>
            <a:r>
              <a:rPr lang="en-US" sz="1400" b="1" dirty="0">
                <a:latin typeface="Aptos"/>
                <a:cs typeface="Arial"/>
              </a:rPr>
              <a:t>OUTPUT</a:t>
            </a:r>
            <a:r>
              <a:rPr lang="en-US" sz="1400" dirty="0">
                <a:latin typeface="Aptos"/>
                <a:cs typeface="Arial"/>
              </a:rPr>
              <a:t>:</a:t>
            </a:r>
          </a:p>
          <a:p>
            <a:pPr marL="285750" indent="-285750">
              <a:buFont typeface="Wingdings" pitchFamily="2" charset="2"/>
              <a:buChar char="ü"/>
            </a:pPr>
            <a:r>
              <a:rPr lang="en-US" sz="1400" b="1" dirty="0">
                <a:latin typeface="Aptos"/>
                <a:cs typeface="Arial"/>
              </a:rPr>
              <a:t>Type</a:t>
            </a:r>
            <a:r>
              <a:rPr lang="en-US" sz="1400" dirty="0">
                <a:latin typeface="Aptos"/>
                <a:cs typeface="Arial"/>
              </a:rPr>
              <a:t>: Relay</a:t>
            </a:r>
          </a:p>
          <a:p>
            <a:pPr marL="285750" indent="-285750">
              <a:buFont typeface="Wingdings" pitchFamily="2" charset="2"/>
              <a:buChar char="ü"/>
            </a:pPr>
            <a:r>
              <a:rPr lang="en-US" sz="1400" b="1" dirty="0">
                <a:latin typeface="Aptos"/>
                <a:cs typeface="Arial"/>
              </a:rPr>
              <a:t>Form</a:t>
            </a:r>
            <a:r>
              <a:rPr lang="en-US" sz="1400" dirty="0">
                <a:latin typeface="Aptos"/>
                <a:cs typeface="Arial"/>
              </a:rPr>
              <a:t>: SPDT, SPST</a:t>
            </a:r>
          </a:p>
          <a:p>
            <a:pPr marL="285750" indent="-285750">
              <a:buFont typeface="Wingdings" pitchFamily="2" charset="2"/>
              <a:buChar char="ü"/>
            </a:pPr>
            <a:r>
              <a:rPr lang="en-US" sz="1400" b="1" dirty="0">
                <a:latin typeface="Aptos"/>
                <a:cs typeface="Arial"/>
              </a:rPr>
              <a:t>Rating</a:t>
            </a:r>
            <a:r>
              <a:rPr lang="en-US" sz="1400" dirty="0">
                <a:latin typeface="Aptos"/>
                <a:cs typeface="Arial"/>
              </a:rPr>
              <a:t>:</a:t>
            </a:r>
          </a:p>
          <a:p>
            <a:pPr marL="742950" lvl="1" indent="-285750">
              <a:buFont typeface="Wingdings" pitchFamily="2" charset="2"/>
              <a:buChar char="ü"/>
            </a:pPr>
            <a:r>
              <a:rPr lang="en-US" sz="1400" dirty="0">
                <a:latin typeface="Aptos"/>
                <a:cs typeface="Arial"/>
              </a:rPr>
              <a:t>[2] &amp; [4]: 30A R, 1HP @ 120VAC, 2HP @240VAC</a:t>
            </a:r>
          </a:p>
          <a:p>
            <a:pPr marL="742950" lvl="1" indent="-285750">
              <a:buFont typeface="Wingdings" pitchFamily="2" charset="2"/>
              <a:buChar char="ü"/>
            </a:pPr>
            <a:r>
              <a:rPr lang="en-US" sz="1400" dirty="0">
                <a:latin typeface="Aptos"/>
                <a:cs typeface="Arial"/>
              </a:rPr>
              <a:t>[1] &amp; [3]: 40A R, 1HP @120VAC, 2HP @ 240VAC</a:t>
            </a:r>
          </a:p>
          <a:p>
            <a:pPr marL="742950" lvl="1" indent="-285750">
              <a:buFont typeface="Wingdings" pitchFamily="2" charset="2"/>
              <a:buChar char="ü"/>
            </a:pPr>
            <a:r>
              <a:rPr lang="en-US" sz="1400" dirty="0">
                <a:latin typeface="Aptos"/>
                <a:cs typeface="Arial"/>
              </a:rPr>
              <a:t>[1]</a:t>
            </a:r>
            <a:r>
              <a:rPr lang="en-US" sz="1400" dirty="0">
                <a:cs typeface="Arial"/>
              </a:rPr>
              <a:t> &amp; [F]: 30A R, 1HP @ 120VAC, 2HP @240VAC</a:t>
            </a:r>
            <a:endParaRPr lang="en-US" sz="1400" dirty="0">
              <a:latin typeface="Aptos"/>
              <a:cs typeface="Arial"/>
            </a:endParaRPr>
          </a:p>
        </p:txBody>
      </p:sp>
      <p:pic>
        <p:nvPicPr>
          <p:cNvPr id="5" name="Picture 4" descr="A white and blue tool&#10;&#10;Description automatically generated">
            <a:extLst>
              <a:ext uri="{FF2B5EF4-FFF2-40B4-BE49-F238E27FC236}">
                <a16:creationId xmlns:a16="http://schemas.microsoft.com/office/drawing/2014/main" id="{2094A70E-5C17-89AC-6881-C6F17285C2FD}"/>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CBBA0658-BDD7-932A-DB82-311D662A0463}"/>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046F5BF7-DA1A-31CF-C077-51DBC05E515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4EEC9EF4-E0ED-5125-5D02-931E3A70104B}"/>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CAA76FCB-A052-5514-3B6F-2C1606462538}"/>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A52A47D-17D5-A78E-EE32-D1A8E386F4EE}"/>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13F79115-79CE-2F1A-3D57-D94F3D51EE2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DAA6D2AE-FDA0-88D7-7EAE-949A50744084}"/>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29940E66-54CD-CF47-81FC-9A68D026EF1F}"/>
              </a:ext>
            </a:extLst>
          </p:cNvPr>
          <p:cNvGrpSpPr/>
          <p:nvPr/>
        </p:nvGrpSpPr>
        <p:grpSpPr>
          <a:xfrm>
            <a:off x="10976907" y="106010"/>
            <a:ext cx="1074383" cy="746856"/>
            <a:chOff x="10987618" y="59026"/>
            <a:chExt cx="1074383" cy="746856"/>
          </a:xfrm>
        </p:grpSpPr>
        <p:sp>
          <p:nvSpPr>
            <p:cNvPr id="20" name="Rectangle 19">
              <a:extLst>
                <a:ext uri="{FF2B5EF4-FFF2-40B4-BE49-F238E27FC236}">
                  <a16:creationId xmlns:a16="http://schemas.microsoft.com/office/drawing/2014/main" id="{48302ABE-2AB5-F693-C3A5-837ED81A9AEE}"/>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68CCB1C7-AF63-7F27-4400-6FF44A37FD0D}"/>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7" name="TextBox 6">
            <a:extLst>
              <a:ext uri="{FF2B5EF4-FFF2-40B4-BE49-F238E27FC236}">
                <a16:creationId xmlns:a16="http://schemas.microsoft.com/office/drawing/2014/main" id="{2887E431-C1D8-76CF-CAD2-2B01E9A1447F}"/>
              </a:ext>
            </a:extLst>
          </p:cNvPr>
          <p:cNvSpPr txBox="1"/>
          <p:nvPr/>
        </p:nvSpPr>
        <p:spPr>
          <a:xfrm>
            <a:off x="291797" y="4751890"/>
            <a:ext cx="6350987" cy="1438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dirty="0"/>
              <a:t>Operation</a:t>
            </a:r>
            <a:r>
              <a:rPr lang="en-US" sz="1600" dirty="0"/>
              <a:t>​</a:t>
            </a:r>
          </a:p>
          <a:p>
            <a:r>
              <a:rPr lang="en-US" sz="1400" dirty="0">
                <a:cs typeface="Arial" panose="020B0604020202020204" pitchFamily="34" charset="0"/>
              </a:rPr>
              <a:t>When mode B is selected and the unit is in the timed cycle (clock dip switches in the on position), the load will be turned on with the back up source. At the end of the timed cycle, the unit will return to normal operation until the next preset interval occurs. Mode A offers opposite operation, where the load is off during the timed cycle.</a:t>
            </a:r>
          </a:p>
        </p:txBody>
      </p:sp>
      <p:pic>
        <p:nvPicPr>
          <p:cNvPr id="3" name="Picture 2" descr="A blue safe with a dial&#10;&#10;AI-generated content may be incorrect.">
            <a:extLst>
              <a:ext uri="{FF2B5EF4-FFF2-40B4-BE49-F238E27FC236}">
                <a16:creationId xmlns:a16="http://schemas.microsoft.com/office/drawing/2014/main" id="{B56673D6-C7BE-7CA2-223F-99DA942537B9}"/>
              </a:ext>
            </a:extLst>
          </p:cNvPr>
          <p:cNvPicPr>
            <a:picLocks noChangeAspect="1"/>
          </p:cNvPicPr>
          <p:nvPr/>
        </p:nvPicPr>
        <p:blipFill>
          <a:blip r:embed="rId7"/>
          <a:stretch>
            <a:fillRect/>
          </a:stretch>
        </p:blipFill>
        <p:spPr>
          <a:xfrm>
            <a:off x="6439234" y="3010077"/>
            <a:ext cx="1308609" cy="945235"/>
          </a:xfrm>
          <a:prstGeom prst="rect">
            <a:avLst/>
          </a:prstGeom>
        </p:spPr>
      </p:pic>
      <p:pic>
        <p:nvPicPr>
          <p:cNvPr id="12" name="Picture 11" descr="A green circuit board with a timer&#10;&#10;AI-generated content may be incorrect.">
            <a:extLst>
              <a:ext uri="{FF2B5EF4-FFF2-40B4-BE49-F238E27FC236}">
                <a16:creationId xmlns:a16="http://schemas.microsoft.com/office/drawing/2014/main" id="{574A8384-7E38-D725-1FEF-BAA597916FDB}"/>
              </a:ext>
            </a:extLst>
          </p:cNvPr>
          <p:cNvPicPr>
            <a:picLocks noChangeAspect="1"/>
          </p:cNvPicPr>
          <p:nvPr/>
        </p:nvPicPr>
        <p:blipFill>
          <a:blip r:embed="rId8"/>
          <a:stretch>
            <a:fillRect/>
          </a:stretch>
        </p:blipFill>
        <p:spPr>
          <a:xfrm>
            <a:off x="6642784" y="4074017"/>
            <a:ext cx="1237508" cy="1168207"/>
          </a:xfrm>
          <a:prstGeom prst="rect">
            <a:avLst/>
          </a:prstGeom>
        </p:spPr>
      </p:pic>
      <p:sp>
        <p:nvSpPr>
          <p:cNvPr id="19" name="TextBox 18">
            <a:extLst>
              <a:ext uri="{FF2B5EF4-FFF2-40B4-BE49-F238E27FC236}">
                <a16:creationId xmlns:a16="http://schemas.microsoft.com/office/drawing/2014/main" id="{8FAB7CFA-C59A-1293-7B69-EB864E299A13}"/>
              </a:ext>
            </a:extLst>
          </p:cNvPr>
          <p:cNvSpPr txBox="1"/>
          <p:nvPr/>
        </p:nvSpPr>
        <p:spPr>
          <a:xfrm>
            <a:off x="291797" y="2755748"/>
            <a:ext cx="6103088" cy="1877437"/>
          </a:xfrm>
          <a:prstGeom prst="rect">
            <a:avLst/>
          </a:prstGeom>
          <a:noFill/>
        </p:spPr>
        <p:txBody>
          <a:bodyPr wrap="square">
            <a:spAutoFit/>
          </a:bodyPr>
          <a:lstStyle/>
          <a:p>
            <a:r>
              <a:rPr lang="en-US" sz="1800" b="1" dirty="0">
                <a:ea typeface="DM Sans"/>
                <a:cs typeface="DM Sans"/>
                <a:sym typeface="DM Sans"/>
              </a:rPr>
              <a:t>The value of using ICM’s Multi-functional timer:</a:t>
            </a:r>
          </a:p>
          <a:p>
            <a:pPr marL="285750" indent="-285750">
              <a:buFont typeface="Arial" panose="020B0604020202020204" pitchFamily="34" charset="0"/>
              <a:buChar char="•"/>
            </a:pPr>
            <a:r>
              <a:rPr lang="en-US" sz="1400" dirty="0">
                <a:ea typeface="DM Sans"/>
                <a:cs typeface="DM Sans"/>
                <a:sym typeface="DM Sans"/>
              </a:rPr>
              <a:t>Very robust design</a:t>
            </a:r>
          </a:p>
          <a:p>
            <a:pPr marL="285750" indent="-285750">
              <a:buFont typeface="Arial" panose="020B0604020202020204" pitchFamily="34" charset="0"/>
              <a:buChar char="•"/>
            </a:pPr>
            <a:r>
              <a:rPr lang="en-US" sz="1400" dirty="0">
                <a:ea typeface="DM Sans"/>
                <a:cs typeface="DM Sans"/>
                <a:sym typeface="DM Sans"/>
              </a:rPr>
              <a:t>User-friendly time click</a:t>
            </a:r>
          </a:p>
          <a:p>
            <a:pPr marL="285750" indent="-285750">
              <a:buFont typeface="Arial" panose="020B0604020202020204" pitchFamily="34" charset="0"/>
              <a:buChar char="•"/>
            </a:pPr>
            <a:r>
              <a:rPr lang="en-US" sz="1400" dirty="0">
                <a:ea typeface="DM Sans"/>
                <a:cs typeface="DM Sans"/>
                <a:sym typeface="DM Sans"/>
              </a:rPr>
              <a:t>Heavy duty output relays</a:t>
            </a:r>
          </a:p>
          <a:p>
            <a:pPr marL="285750" indent="-285750">
              <a:buFont typeface="Arial" panose="020B0604020202020204" pitchFamily="34" charset="0"/>
              <a:buChar char="•"/>
            </a:pPr>
            <a:r>
              <a:rPr lang="en-US" sz="1400" dirty="0">
                <a:ea typeface="DM Sans"/>
                <a:cs typeface="DM Sans"/>
                <a:sym typeface="DM Sans"/>
              </a:rPr>
              <a:t>Available with NEMA 4X weatherproof enclosure for applications such as water irrigation or pool &amp; spa applications</a:t>
            </a:r>
          </a:p>
          <a:p>
            <a:pPr marL="285750" indent="-285750">
              <a:buFont typeface="Arial" panose="020B0604020202020204" pitchFamily="34" charset="0"/>
              <a:buChar char="•"/>
            </a:pPr>
            <a:r>
              <a:rPr lang="en-US" sz="1400" dirty="0">
                <a:ea typeface="DM Sans"/>
                <a:cs typeface="DM Sans"/>
                <a:sym typeface="DM Sans"/>
              </a:rPr>
              <a:t>Drag and drop replacement for popular brands like: </a:t>
            </a:r>
            <a:r>
              <a:rPr lang="en-US" sz="1400" dirty="0" err="1">
                <a:ea typeface="DM Sans"/>
                <a:cs typeface="DM Sans"/>
                <a:sym typeface="DM Sans"/>
              </a:rPr>
              <a:t>Intermatic</a:t>
            </a:r>
            <a:r>
              <a:rPr lang="en-US" sz="1400" dirty="0">
                <a:ea typeface="DM Sans"/>
                <a:cs typeface="DM Sans"/>
                <a:sym typeface="DM Sans"/>
              </a:rPr>
              <a:t>, </a:t>
            </a:r>
            <a:r>
              <a:rPr lang="en-US" sz="1400" dirty="0" err="1">
                <a:ea typeface="DM Sans"/>
                <a:cs typeface="DM Sans"/>
                <a:sym typeface="DM Sans"/>
              </a:rPr>
              <a:t>Grasslin</a:t>
            </a:r>
            <a:r>
              <a:rPr lang="en-US" sz="1400" dirty="0">
                <a:ea typeface="DM Sans"/>
                <a:cs typeface="DM Sans"/>
                <a:sym typeface="DM Sans"/>
              </a:rPr>
              <a:t> and Paragon models</a:t>
            </a:r>
          </a:p>
        </p:txBody>
      </p:sp>
    </p:spTree>
    <p:extLst>
      <p:ext uri="{BB962C8B-B14F-4D97-AF65-F5344CB8AC3E}">
        <p14:creationId xmlns:p14="http://schemas.microsoft.com/office/powerpoint/2010/main" val="406523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EC946-4EB1-6CD9-B9B4-F57F0E8FAFE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8B26C1B-61D8-B0E2-F9DC-3070F0E1B967}"/>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3ED67177-F6A8-DC4C-CE49-BCF6AF7F5C3C}"/>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A8E88B1D-D962-35AC-0A54-5BF716D65399}"/>
              </a:ext>
            </a:extLst>
          </p:cNvPr>
          <p:cNvSpPr txBox="1"/>
          <p:nvPr/>
        </p:nvSpPr>
        <p:spPr>
          <a:xfrm>
            <a:off x="241128" y="1857753"/>
            <a:ext cx="5974749" cy="4278094"/>
          </a:xfrm>
          <a:prstGeom prst="rect">
            <a:avLst/>
          </a:prstGeom>
          <a:noFill/>
        </p:spPr>
        <p:txBody>
          <a:bodyPr wrap="square" lIns="91440" tIns="45720" rIns="91440" bIns="45720" rtlCol="0" anchor="t">
            <a:spAutoFit/>
          </a:bodyPr>
          <a:lstStyle/>
          <a:p>
            <a:r>
              <a:rPr lang="en-US" sz="1600" b="1" dirty="0">
                <a:ea typeface="DM Sans"/>
                <a:cs typeface="DM Sans"/>
              </a:rPr>
              <a:t>Why use a Universal Pilot Ignition control </a:t>
            </a:r>
          </a:p>
          <a:p>
            <a:pPr marL="285750" indent="-285750">
              <a:buFont typeface="Arial"/>
              <a:buChar char="•"/>
            </a:pPr>
            <a:r>
              <a:rPr lang="en-US" sz="1400" dirty="0">
                <a:ea typeface="DM Sans"/>
                <a:cs typeface="DM Sans"/>
              </a:rPr>
              <a:t>Universal function saves the distributor from stocking multiple SKU's</a:t>
            </a:r>
          </a:p>
          <a:p>
            <a:pPr marL="285750" indent="-285750">
              <a:buFont typeface="Arial"/>
              <a:buChar char="•"/>
            </a:pPr>
            <a:r>
              <a:rPr lang="en-US" sz="1400" dirty="0">
                <a:ea typeface="DM Sans"/>
                <a:cs typeface="DM Sans"/>
              </a:rPr>
              <a:t>Great for truck stock for contractors</a:t>
            </a:r>
          </a:p>
          <a:p>
            <a:pPr marL="285750" indent="-285750">
              <a:buFont typeface="Arial"/>
              <a:buChar char="•"/>
            </a:pPr>
            <a:r>
              <a:rPr lang="en-US" sz="1400" dirty="0">
                <a:ea typeface="DM Sans"/>
                <a:cs typeface="DM Sans"/>
              </a:rPr>
              <a:t>Replaces the very popular Honeywell S8610U universal pilot ignition control. </a:t>
            </a: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HSI Furnace Boards</a:t>
            </a:r>
            <a:endParaRPr lang="en-US" sz="1600" b="1" dirty="0"/>
          </a:p>
          <a:p>
            <a:pPr marL="285750" indent="-285750">
              <a:buFont typeface="Arial"/>
              <a:buChar char="•"/>
            </a:pPr>
            <a:r>
              <a:rPr lang="en-US" sz="1400" dirty="0"/>
              <a:t>Proudly assembled &amp; engineered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and increased reliability</a:t>
            </a:r>
          </a:p>
          <a:p>
            <a:pPr marL="285750" indent="-285750">
              <a:buFont typeface="Arial"/>
              <a:buChar char="•"/>
            </a:pPr>
            <a:r>
              <a:rPr lang="en-US" sz="1400" dirty="0"/>
              <a:t>U.S. based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r>
              <a:rPr lang="en-US" sz="1400" dirty="0">
                <a:ea typeface="+mn-lt"/>
                <a:cs typeface="+mn-lt"/>
              </a:rPr>
              <a:t>The ICM2918 Universal Intermittent Pilot Gas spark Ignition Control Module initiates and monitors pilot flame, trial for ignition, vent damper and the gas valve operation while incorporating a flame sensing circuit which will safely go into 100% lockout if flame sense is lost. </a:t>
            </a:r>
            <a:endParaRPr lang="en-US" sz="1400" dirty="0"/>
          </a:p>
        </p:txBody>
      </p:sp>
      <p:sp>
        <p:nvSpPr>
          <p:cNvPr id="6" name="Title 1">
            <a:extLst>
              <a:ext uri="{FF2B5EF4-FFF2-40B4-BE49-F238E27FC236}">
                <a16:creationId xmlns:a16="http://schemas.microsoft.com/office/drawing/2014/main" id="{29A1C72A-6A0E-F312-19FE-BD4B96AFEF3F}"/>
              </a:ext>
            </a:extLst>
          </p:cNvPr>
          <p:cNvSpPr txBox="1">
            <a:spLocks/>
          </p:cNvSpPr>
          <p:nvPr/>
        </p:nvSpPr>
        <p:spPr>
          <a:xfrm>
            <a:off x="240649" y="882777"/>
            <a:ext cx="6689919" cy="833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ICM2918 Universal  Intermittent Pilot Ignition Control </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1F25917F-D381-8847-B7D9-5A87742C45FB}"/>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27D965DA-1A0C-8274-1DA6-63B2DB521C65}"/>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45C97FAA-6EB1-EC2D-6BB9-2278C77FF72F}"/>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AD32BC2-1751-46B7-78C6-C34DB72E89C3}"/>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888F5022-FCAC-0723-9231-66ADF52E78A3}"/>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E2EAE7EB-F006-863C-44BD-334F2327DF44}"/>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B27B5B2A-54F9-F118-2940-0E134FE9528C}"/>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BDC756E9-CEF5-CF04-A0E7-DC6E02111730}"/>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8297335E-321D-590D-DF15-A3054639C695}"/>
              </a:ext>
            </a:extLst>
          </p:cNvPr>
          <p:cNvSpPr/>
          <p:nvPr/>
        </p:nvSpPr>
        <p:spPr>
          <a:xfrm>
            <a:off x="8101289" y="-56153"/>
            <a:ext cx="4092530"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30FE50EC-0155-947A-1B81-521FCD470B3F}"/>
              </a:ext>
            </a:extLst>
          </p:cNvPr>
          <p:cNvSpPr txBox="1"/>
          <p:nvPr/>
        </p:nvSpPr>
        <p:spPr>
          <a:xfrm>
            <a:off x="8372928" y="181428"/>
            <a:ext cx="3528785"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HOT SURFACE IGNITION BOARDS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Carrier </a:t>
            </a:r>
            <a:endParaRPr lang="en-US" sz="1400"/>
          </a:p>
          <a:p>
            <a:pPr marL="342900" indent="-342900">
              <a:buFont typeface="Arial,Sans-Serif"/>
              <a:buChar char="•"/>
            </a:pPr>
            <a:r>
              <a:rPr lang="en-US" sz="1400">
                <a:solidFill>
                  <a:srgbClr val="FFFFFF"/>
                </a:solidFill>
              </a:rPr>
              <a:t>White Rodgers </a:t>
            </a:r>
            <a:endParaRPr lang="en-US" sz="1400"/>
          </a:p>
          <a:p>
            <a:pPr marL="342900" indent="-342900">
              <a:buFont typeface="Arial,Sans-Serif"/>
              <a:buChar char="•"/>
            </a:pPr>
            <a:r>
              <a:rPr lang="en-US" sz="1400">
                <a:solidFill>
                  <a:srgbClr val="FFFFFF"/>
                </a:solidFill>
              </a:rPr>
              <a:t>Lennox </a:t>
            </a:r>
            <a:endParaRPr lang="en-US" sz="1400"/>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Trane </a:t>
            </a:r>
            <a:endParaRPr lang="en-US" sz="1400"/>
          </a:p>
          <a:p>
            <a:pPr marL="342900" indent="-342900">
              <a:buFont typeface="Arial,Sans-Serif"/>
              <a:buChar char="•"/>
            </a:pPr>
            <a:r>
              <a:rPr lang="en-US" sz="1400">
                <a:solidFill>
                  <a:srgbClr val="FFFFFF"/>
                </a:solidFill>
              </a:rPr>
              <a:t>UTEC </a:t>
            </a:r>
            <a:endParaRPr lang="en-US" sz="1400"/>
          </a:p>
          <a:p>
            <a:pPr marL="342900" indent="-342900">
              <a:buFont typeface="Arial,Sans-Serif"/>
              <a:buChar char="•"/>
            </a:pPr>
            <a:r>
              <a:rPr lang="en-US" sz="1400">
                <a:solidFill>
                  <a:srgbClr val="FFFFFF"/>
                </a:solidFill>
              </a:rPr>
              <a:t>ICP </a:t>
            </a:r>
            <a:endParaRPr lang="en-US" sz="1400"/>
          </a:p>
          <a:p>
            <a:pPr marL="342900" indent="-342900">
              <a:buFont typeface="Arial,Sans-Serif"/>
              <a:buChar char="•"/>
            </a:pPr>
            <a:r>
              <a:rPr lang="en-US" sz="1400">
                <a:solidFill>
                  <a:srgbClr val="FFFFFF"/>
                </a:solidFill>
              </a:rPr>
              <a:t>Rheem</a:t>
            </a:r>
            <a:endParaRPr lang="en-US" sz="1400"/>
          </a:p>
          <a:p>
            <a:pPr marL="342900" indent="-342900">
              <a:buFont typeface="Arial,Sans-Serif"/>
              <a:buChar char="•"/>
            </a:pPr>
            <a:r>
              <a:rPr lang="en-US" sz="1400">
                <a:solidFill>
                  <a:srgbClr val="FFFFFF"/>
                </a:solidFill>
              </a:rPr>
              <a:t>Nordyne </a:t>
            </a:r>
            <a:endParaRPr lang="en-US" sz="1400"/>
          </a:p>
          <a:p>
            <a:pPr marL="342900" indent="-342900">
              <a:buFont typeface="Arial,Sans-Serif"/>
              <a:buChar char="•"/>
            </a:pPr>
            <a:r>
              <a:rPr lang="en-US" sz="1400">
                <a:solidFill>
                  <a:srgbClr val="FFFFFF"/>
                </a:solidFill>
              </a:rPr>
              <a:t>Texas Instruments</a:t>
            </a:r>
            <a:endParaRPr lang="en-US" sz="1400"/>
          </a:p>
          <a:p>
            <a:pPr marL="342900" indent="-342900">
              <a:buFont typeface="Arial,Sans-Serif"/>
              <a:buChar char="•"/>
            </a:pPr>
            <a:endParaRPr lang="en-US" sz="1600"/>
          </a:p>
          <a:p>
            <a:r>
              <a:rPr lang="en-US" sz="1400">
                <a:solidFill>
                  <a:srgbClr val="FFFFFF"/>
                </a:solidFill>
              </a:rPr>
              <a:t>ICM Controls Hot Surface Ignition furnace boards and their cross references to OEM boards can be found on the ICM Controls website at www.icmcontrols.com</a:t>
            </a:r>
            <a:endParaRPr lang="en-US" sz="1400"/>
          </a:p>
        </p:txBody>
      </p:sp>
      <p:grpSp>
        <p:nvGrpSpPr>
          <p:cNvPr id="12" name="Group 11">
            <a:extLst>
              <a:ext uri="{FF2B5EF4-FFF2-40B4-BE49-F238E27FC236}">
                <a16:creationId xmlns:a16="http://schemas.microsoft.com/office/drawing/2014/main" id="{4FE837B7-D189-7C1A-4B42-033DB93F5EEC}"/>
              </a:ext>
            </a:extLst>
          </p:cNvPr>
          <p:cNvGrpSpPr/>
          <p:nvPr/>
        </p:nvGrpSpPr>
        <p:grpSpPr>
          <a:xfrm>
            <a:off x="10825222" y="1484129"/>
            <a:ext cx="1074383" cy="746856"/>
            <a:chOff x="10987618" y="59026"/>
            <a:chExt cx="1074383" cy="746856"/>
          </a:xfrm>
        </p:grpSpPr>
        <p:sp>
          <p:nvSpPr>
            <p:cNvPr id="7" name="Rectangle 6">
              <a:extLst>
                <a:ext uri="{FF2B5EF4-FFF2-40B4-BE49-F238E27FC236}">
                  <a16:creationId xmlns:a16="http://schemas.microsoft.com/office/drawing/2014/main" id="{335DA53C-D5B4-2EB5-4BF2-57708CDED45F}"/>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4303A834-9F82-8CBB-E452-F984A6D4A455}"/>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4" name="Picture 3" descr="A black electronic device with white text and red and yellow wires&#10;&#10;AI-generated content may be incorrect.">
            <a:extLst>
              <a:ext uri="{FF2B5EF4-FFF2-40B4-BE49-F238E27FC236}">
                <a16:creationId xmlns:a16="http://schemas.microsoft.com/office/drawing/2014/main" id="{40CF2F6F-F294-8E29-962A-5AEC07D4084F}"/>
              </a:ext>
            </a:extLst>
          </p:cNvPr>
          <p:cNvPicPr>
            <a:picLocks noChangeAspect="1"/>
          </p:cNvPicPr>
          <p:nvPr/>
        </p:nvPicPr>
        <p:blipFill>
          <a:blip r:embed="rId7"/>
          <a:stretch>
            <a:fillRect/>
          </a:stretch>
        </p:blipFill>
        <p:spPr>
          <a:xfrm>
            <a:off x="6217196" y="1192265"/>
            <a:ext cx="1774279" cy="1563417"/>
          </a:xfrm>
          <a:prstGeom prst="rect">
            <a:avLst/>
          </a:prstGeom>
        </p:spPr>
      </p:pic>
    </p:spTree>
    <p:extLst>
      <p:ext uri="{BB962C8B-B14F-4D97-AF65-F5344CB8AC3E}">
        <p14:creationId xmlns:p14="http://schemas.microsoft.com/office/powerpoint/2010/main" val="4149481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B094-A385-E10A-E86B-7ECF85335C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BE53A6-B3AB-7B76-5662-7E2FDF5A30A2}"/>
              </a:ext>
            </a:extLst>
          </p:cNvPr>
          <p:cNvPicPr>
            <a:picLocks noChangeAspect="1"/>
          </p:cNvPicPr>
          <p:nvPr/>
        </p:nvPicPr>
        <p:blipFill>
          <a:blip r:embed="rId3"/>
          <a:srcRect l="10401" t="14913" r="14051" b="13239"/>
          <a:stretch>
            <a:fillRect/>
          </a:stretch>
        </p:blipFill>
        <p:spPr>
          <a:xfrm>
            <a:off x="6094212" y="909486"/>
            <a:ext cx="1787125" cy="1136285"/>
          </a:xfrm>
          <a:prstGeom prst="rect">
            <a:avLst/>
          </a:prstGeom>
        </p:spPr>
      </p:pic>
      <p:sp>
        <p:nvSpPr>
          <p:cNvPr id="42" name="Rectangle 41">
            <a:extLst>
              <a:ext uri="{FF2B5EF4-FFF2-40B4-BE49-F238E27FC236}">
                <a16:creationId xmlns:a16="http://schemas.microsoft.com/office/drawing/2014/main" id="{6F938C8F-8AB2-9435-9F1C-B503DE5F4CB9}"/>
              </a:ext>
            </a:extLst>
          </p:cNvPr>
          <p:cNvSpPr/>
          <p:nvPr/>
        </p:nvSpPr>
        <p:spPr>
          <a:xfrm rot="10800000">
            <a:off x="8055202" y="-12169"/>
            <a:ext cx="4137663" cy="537250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4A79408-D429-2A6C-6BBE-2E8C7AFC7F3F}"/>
              </a:ext>
            </a:extLst>
          </p:cNvPr>
          <p:cNvPicPr>
            <a:picLocks noChangeAspect="1"/>
          </p:cNvPicPr>
          <p:nvPr/>
        </p:nvPicPr>
        <p:blipFill>
          <a:blip r:embed="rId4">
            <a:alphaModFix amt="54000"/>
          </a:blip>
          <a:srcRect l="8792" r="758"/>
          <a:stretch/>
        </p:blipFill>
        <p:spPr>
          <a:xfrm rot="5400000">
            <a:off x="3571196" y="-3585224"/>
            <a:ext cx="926825" cy="8069216"/>
          </a:xfrm>
          <a:prstGeom prst="rect">
            <a:avLst/>
          </a:prstGeom>
        </p:spPr>
      </p:pic>
      <p:sp>
        <p:nvSpPr>
          <p:cNvPr id="13" name="Title 1">
            <a:extLst>
              <a:ext uri="{FF2B5EF4-FFF2-40B4-BE49-F238E27FC236}">
                <a16:creationId xmlns:a16="http://schemas.microsoft.com/office/drawing/2014/main" id="{1C897B08-0427-B591-A02E-BC89CE5219C1}"/>
              </a:ext>
            </a:extLst>
          </p:cNvPr>
          <p:cNvSpPr txBox="1">
            <a:spLocks/>
          </p:cNvSpPr>
          <p:nvPr/>
        </p:nvSpPr>
        <p:spPr>
          <a:xfrm>
            <a:off x="295451" y="683243"/>
            <a:ext cx="5868334" cy="926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ICM325A – Single-Phase Universal Head Pressure Control</a:t>
            </a:r>
            <a:endParaRPr lang="en-US" sz="2800" b="1">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3E41ADCB-FCC6-6FA6-9BBF-81C503FADB41}"/>
              </a:ext>
            </a:extLst>
          </p:cNvPr>
          <p:cNvSpPr txBox="1"/>
          <p:nvPr/>
        </p:nvSpPr>
        <p:spPr>
          <a:xfrm>
            <a:off x="8293248" y="3428436"/>
            <a:ext cx="3609267" cy="2292487"/>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a:p>
          <a:p>
            <a:pPr marL="171450" indent="-171450">
              <a:buFont typeface="Arial" panose="020B0604020202020204" pitchFamily="34" charset="0"/>
              <a:buChar char="•"/>
            </a:pPr>
            <a:r>
              <a:rPr lang="en-US" sz="1400" b="1" dirty="0">
                <a:solidFill>
                  <a:schemeClr val="bg1"/>
                </a:solidFill>
                <a:ea typeface="+mn-lt"/>
                <a:cs typeface="+mn-lt"/>
              </a:rPr>
              <a:t>ACT: </a:t>
            </a:r>
            <a:r>
              <a:rPr lang="en-US" sz="1400" dirty="0">
                <a:solidFill>
                  <a:schemeClr val="bg1"/>
                </a:solidFill>
                <a:ea typeface="+mn-lt"/>
                <a:cs typeface="+mn-lt"/>
              </a:rPr>
              <a:t>FM2000</a:t>
            </a:r>
          </a:p>
          <a:p>
            <a:pPr marL="171450" indent="-171450">
              <a:buFont typeface="Arial" panose="020B0604020202020204" pitchFamily="34" charset="0"/>
              <a:buChar char="•"/>
            </a:pPr>
            <a:r>
              <a:rPr lang="en-US" sz="1400" b="1" dirty="0">
                <a:solidFill>
                  <a:schemeClr val="bg1"/>
                </a:solidFill>
                <a:ea typeface="+mn-lt"/>
                <a:cs typeface="+mn-lt"/>
              </a:rPr>
              <a:t>Hoffman: </a:t>
            </a:r>
            <a:r>
              <a:rPr lang="en-US" sz="1400" dirty="0">
                <a:solidFill>
                  <a:schemeClr val="bg1"/>
                </a:solidFill>
                <a:ea typeface="+mn-lt"/>
                <a:cs typeface="+mn-lt"/>
              </a:rPr>
              <a:t>800, 800A, 800AA, 814-50, 816-10</a:t>
            </a:r>
          </a:p>
          <a:p>
            <a:pPr marL="171450" indent="-171450">
              <a:buFont typeface="Arial" panose="020B0604020202020204" pitchFamily="34" charset="0"/>
              <a:buChar char="•"/>
            </a:pPr>
            <a:r>
              <a:rPr lang="en-US" sz="1400" b="1" dirty="0">
                <a:solidFill>
                  <a:schemeClr val="bg1"/>
                </a:solidFill>
                <a:ea typeface="+mn-lt"/>
                <a:cs typeface="+mn-lt"/>
              </a:rPr>
              <a:t>Ranco: </a:t>
            </a:r>
            <a:r>
              <a:rPr lang="en-US" sz="1400" dirty="0">
                <a:solidFill>
                  <a:schemeClr val="bg1"/>
                </a:solidFill>
                <a:ea typeface="+mn-lt"/>
                <a:cs typeface="+mn-lt"/>
              </a:rPr>
              <a:t>E31Series</a:t>
            </a:r>
          </a:p>
          <a:p>
            <a:pPr marL="171450" indent="-171450">
              <a:buFont typeface="Arial" panose="020B0604020202020204" pitchFamily="34" charset="0"/>
              <a:buChar char="•"/>
            </a:pPr>
            <a:r>
              <a:rPr lang="en-US" sz="1400" b="1" dirty="0">
                <a:solidFill>
                  <a:schemeClr val="bg1"/>
                </a:solidFill>
                <a:ea typeface="+mn-lt"/>
                <a:cs typeface="+mn-lt"/>
              </a:rPr>
              <a:t>Johnson Controls: </a:t>
            </a:r>
            <a:r>
              <a:rPr lang="en-US" sz="1400" dirty="0">
                <a:solidFill>
                  <a:schemeClr val="bg1"/>
                </a:solidFill>
                <a:ea typeface="+mn-lt"/>
                <a:cs typeface="+mn-lt"/>
              </a:rPr>
              <a:t>P66AAB/P66AAD</a:t>
            </a:r>
          </a:p>
          <a:p>
            <a:pPr marL="171450" indent="-171450">
              <a:buFont typeface="Arial" panose="020B0604020202020204" pitchFamily="34" charset="0"/>
              <a:buChar char="•"/>
            </a:pPr>
            <a:r>
              <a:rPr lang="en-US" sz="1400" b="1" dirty="0">
                <a:solidFill>
                  <a:schemeClr val="bg1"/>
                </a:solidFill>
                <a:ea typeface="+mn-lt"/>
                <a:cs typeface="+mn-lt"/>
              </a:rPr>
              <a:t>ICM: </a:t>
            </a:r>
            <a:r>
              <a:rPr lang="en-US" sz="1400" dirty="0">
                <a:solidFill>
                  <a:schemeClr val="bg1"/>
                </a:solidFill>
                <a:ea typeface="+mn-lt"/>
                <a:cs typeface="+mn-lt"/>
              </a:rPr>
              <a:t>All Single-Phase Head Pressure Controls Models; ICM325H, ICM325HNV, ICM326HN, ICM327HN, ICM333</a:t>
            </a:r>
            <a:endParaRPr lang="en-US" sz="1600" b="1">
              <a:solidFill>
                <a:schemeClr val="bg1"/>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CE4F0E99-8B6F-AF78-69F9-42855E35B96B}"/>
              </a:ext>
            </a:extLst>
          </p:cNvPr>
          <p:cNvSpPr txBox="1"/>
          <p:nvPr/>
        </p:nvSpPr>
        <p:spPr>
          <a:xfrm>
            <a:off x="8366282" y="109417"/>
            <a:ext cx="3542212" cy="3203441"/>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ea typeface="DM Sans Bold"/>
                <a:cs typeface="DM Sans Bold"/>
                <a:sym typeface="DM Sans Bold"/>
              </a:rPr>
              <a:t>FEATURES:</a:t>
            </a:r>
            <a:endParaRPr lang="en-US" sz="1400" dirty="0">
              <a:solidFill>
                <a:schemeClr val="bg1"/>
              </a:solidFill>
              <a:ea typeface="+mn-lt"/>
              <a:cs typeface="+mn-lt"/>
            </a:endParaRPr>
          </a:p>
          <a:p>
            <a:pPr marL="285750" indent="-285750">
              <a:buFont typeface="Wingdings"/>
              <a:buChar char="ü"/>
            </a:pPr>
            <a:r>
              <a:rPr lang="en-US" sz="1400" dirty="0">
                <a:solidFill>
                  <a:schemeClr val="bg1"/>
                </a:solidFill>
                <a:ea typeface="+mn-lt"/>
                <a:cs typeface="+mn-lt"/>
              </a:rPr>
              <a:t>Near field communication via the ICM Omni App</a:t>
            </a:r>
          </a:p>
          <a:p>
            <a:pPr marL="285750" indent="-285750">
              <a:buFont typeface="Wingdings"/>
              <a:buChar char="ü"/>
            </a:pPr>
            <a:r>
              <a:rPr lang="en-US" sz="1400" dirty="0">
                <a:solidFill>
                  <a:schemeClr val="bg1"/>
                </a:solidFill>
                <a:ea typeface="+mn-lt"/>
                <a:cs typeface="+mn-lt"/>
              </a:rPr>
              <a:t>2 senor inputs</a:t>
            </a:r>
            <a:endParaRPr lang="en-US" sz="1400" dirty="0">
              <a:solidFill>
                <a:schemeClr val="bg1"/>
              </a:solidFill>
            </a:endParaRPr>
          </a:p>
          <a:p>
            <a:pPr marL="285750" indent="-285750">
              <a:buFont typeface="Wingdings"/>
              <a:buChar char="ü"/>
            </a:pPr>
            <a:r>
              <a:rPr lang="en-US" sz="1400" dirty="0">
                <a:solidFill>
                  <a:schemeClr val="bg1"/>
                </a:solidFill>
                <a:ea typeface="+mn-lt"/>
                <a:cs typeface="+mn-lt"/>
              </a:rPr>
              <a:t>Universal control and input voltage</a:t>
            </a:r>
            <a:endParaRPr lang="en-US" sz="1400" dirty="0">
              <a:solidFill>
                <a:schemeClr val="bg1"/>
              </a:solidFill>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b="1" dirty="0">
                <a:solidFill>
                  <a:schemeClr val="bg1"/>
                </a:solidFill>
                <a:ea typeface="+mn-lt"/>
                <a:cs typeface="+mn-lt"/>
              </a:rPr>
              <a:t>Input:</a:t>
            </a:r>
            <a:br>
              <a:rPr lang="en-US" sz="1400" b="1" dirty="0">
                <a:ea typeface="+mn-lt"/>
                <a:cs typeface="+mn-lt"/>
              </a:rPr>
            </a:br>
            <a:r>
              <a:rPr lang="en-US" sz="1400" b="1" dirty="0">
                <a:solidFill>
                  <a:schemeClr val="bg1"/>
                </a:solidFill>
                <a:ea typeface="+mn-lt"/>
                <a:cs typeface="+mn-lt"/>
              </a:rPr>
              <a:t>• Voltage Range:</a:t>
            </a:r>
            <a:r>
              <a:rPr lang="en-US" sz="1400" dirty="0">
                <a:solidFill>
                  <a:schemeClr val="bg1"/>
                </a:solidFill>
                <a:ea typeface="+mn-lt"/>
                <a:cs typeface="+mn-lt"/>
              </a:rPr>
              <a:t> Universal 120 – 600 VAC</a:t>
            </a:r>
            <a:br>
              <a:rPr lang="en-US" sz="1400" dirty="0">
                <a:ea typeface="+mn-lt"/>
                <a:cs typeface="+mn-lt"/>
              </a:rPr>
            </a:br>
            <a:r>
              <a:rPr lang="en-US" sz="1400" dirty="0">
                <a:solidFill>
                  <a:schemeClr val="bg1"/>
                </a:solidFill>
                <a:ea typeface="+mn-lt"/>
                <a:cs typeface="+mn-lt"/>
              </a:rPr>
              <a:t>• </a:t>
            </a:r>
            <a:r>
              <a:rPr lang="en-US" sz="1400" b="1" dirty="0">
                <a:solidFill>
                  <a:schemeClr val="bg1"/>
                </a:solidFill>
                <a:ea typeface="+mn-lt"/>
                <a:cs typeface="+mn-lt"/>
              </a:rPr>
              <a:t>Control Voltage</a:t>
            </a:r>
            <a:r>
              <a:rPr lang="en-US" sz="1400" dirty="0">
                <a:solidFill>
                  <a:schemeClr val="bg1"/>
                </a:solidFill>
                <a:ea typeface="+mn-lt"/>
                <a:cs typeface="+mn-lt"/>
              </a:rPr>
              <a:t>: 24 – 240 VAC (jumper enabled)</a:t>
            </a:r>
            <a:endParaRPr lang="en-US" sz="1400" dirty="0">
              <a:solidFill>
                <a:schemeClr val="bg1"/>
              </a:solidFill>
            </a:endParaRPr>
          </a:p>
          <a:p>
            <a:pPr marL="171450" indent="-171450">
              <a:buFont typeface="Wingdings"/>
              <a:buChar char="ü"/>
            </a:pPr>
            <a:r>
              <a:rPr lang="en-US" sz="1400" b="1" dirty="0">
                <a:solidFill>
                  <a:schemeClr val="bg1"/>
                </a:solidFill>
                <a:ea typeface="+mn-lt"/>
                <a:cs typeface="+mn-lt"/>
              </a:rPr>
              <a:t>Output:</a:t>
            </a:r>
            <a:br>
              <a:rPr lang="en-US" sz="1400" b="1" dirty="0">
                <a:ea typeface="+mn-lt"/>
                <a:cs typeface="+mn-lt"/>
              </a:rPr>
            </a:br>
            <a:r>
              <a:rPr lang="en-US" sz="1400" b="1" dirty="0">
                <a:solidFill>
                  <a:schemeClr val="bg1"/>
                </a:solidFill>
                <a:ea typeface="+mn-lt"/>
                <a:cs typeface="+mn-lt"/>
              </a:rPr>
              <a:t>• Motor 2: 10A maximum</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D03182CC-0FB3-B6E9-A3EC-C2D82278C077}"/>
              </a:ext>
            </a:extLst>
          </p:cNvPr>
          <p:cNvPicPr>
            <a:picLocks noChangeAspect="1"/>
          </p:cNvPicPr>
          <p:nvPr/>
        </p:nvPicPr>
        <p:blipFill>
          <a:blip r:embed="rId5"/>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26B9B8E9-3118-CCAA-901F-817671BC04ED}"/>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C0F7E545-61A2-2E01-39D8-1EE68C84BFA4}"/>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92E6EDBA-5397-993F-DE8C-76FD58B84A28}"/>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E7435C7E-59F9-BDF5-B96E-2673DA8D9679}"/>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66D3B87-F019-8496-972E-5B531D96252A}"/>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98DFD4DF-6EBF-7D63-EE75-8F44935EF7E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1A27A7D2-A2E5-77ED-61D0-2D7BC9BA4B56}"/>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61C6F347-2F9D-1338-C7D5-1A3C82D310D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5FF96D28-C9BB-BAC0-810A-30B50D0CEB6E}"/>
              </a:ext>
            </a:extLst>
          </p:cNvPr>
          <p:cNvSpPr txBox="1"/>
          <p:nvPr/>
        </p:nvSpPr>
        <p:spPr>
          <a:xfrm>
            <a:off x="385672" y="1477408"/>
            <a:ext cx="6901480" cy="4770537"/>
          </a:xfrm>
          <a:prstGeom prst="rect">
            <a:avLst/>
          </a:prstGeom>
          <a:noFill/>
        </p:spPr>
        <p:txBody>
          <a:bodyPr wrap="square" lIns="91440" tIns="45720" rIns="91440" bIns="45720" rtlCol="0" anchor="t">
            <a:spAutoFit/>
          </a:bodyPr>
          <a:lstStyle/>
          <a:p>
            <a:endParaRPr lang="en-US" b="1">
              <a:ea typeface="DM Sans"/>
              <a:cs typeface="DM Sans"/>
              <a:sym typeface="DM Sans"/>
            </a:endParaRPr>
          </a:p>
          <a:p>
            <a:r>
              <a:rPr lang="en-US" sz="1600" b="1" dirty="0">
                <a:ea typeface="DM Sans"/>
                <a:cs typeface="DM Sans"/>
                <a:sym typeface="DM Sans"/>
              </a:rPr>
              <a:t>Why we need </a:t>
            </a:r>
            <a:r>
              <a:rPr lang="en-US" sz="1600" b="1" dirty="0">
                <a:solidFill>
                  <a:srgbClr val="2D3750"/>
                </a:solidFill>
              </a:rPr>
              <a:t>Head Pressure Controls and their applications </a:t>
            </a:r>
            <a:r>
              <a:rPr lang="en-US" sz="1600" b="1" dirty="0">
                <a:ea typeface="DM Sans"/>
                <a:cs typeface="DM Sans"/>
                <a:sym typeface="DM Sans"/>
              </a:rPr>
              <a:t>?</a:t>
            </a:r>
            <a:endParaRPr lang="en-US" sz="1600"/>
          </a:p>
          <a:p>
            <a:pPr marL="285750" indent="-285750">
              <a:buFont typeface="Arial" panose="020B0604020202020204" pitchFamily="34" charset="0"/>
              <a:buChar char="•"/>
            </a:pPr>
            <a:r>
              <a:rPr lang="en-US" sz="1400" dirty="0">
                <a:ea typeface="DM Sans"/>
                <a:cs typeface="DM Sans"/>
              </a:rPr>
              <a:t>Supermarkets, grow houses and computer rooms still require air conditioning and refrigeration during low-ambient conditions.</a:t>
            </a:r>
          </a:p>
          <a:p>
            <a:pPr marL="285750" indent="-285750">
              <a:buFont typeface="Arial" panose="020B0604020202020204" pitchFamily="34" charset="0"/>
              <a:buChar char="•"/>
            </a:pPr>
            <a:r>
              <a:rPr lang="en-US" sz="1400" dirty="0">
                <a:ea typeface="DM Sans"/>
                <a:cs typeface="DM Sans"/>
              </a:rPr>
              <a:t>To prevent the loss of perishable goods and damage to sensitive equipment</a:t>
            </a:r>
          </a:p>
          <a:p>
            <a:pPr marL="285750" indent="-285750">
              <a:buFont typeface="Arial" panose="020B0604020202020204" pitchFamily="34" charset="0"/>
              <a:buChar char="•"/>
            </a:pPr>
            <a:r>
              <a:rPr lang="en-US" sz="1400" dirty="0">
                <a:ea typeface="DM Sans"/>
                <a:cs typeface="DM Sans"/>
              </a:rPr>
              <a:t>Prevents issues like liquid slugging and evaporator freeze-ups.  </a:t>
            </a:r>
          </a:p>
          <a:p>
            <a:pPr marL="285750" indent="-285750">
              <a:buFont typeface="Arial" panose="020B0604020202020204" pitchFamily="34" charset="0"/>
              <a:buChar char="•"/>
            </a:pPr>
            <a:r>
              <a:rPr lang="en-US" sz="1400" dirty="0">
                <a:ea typeface="DM Sans"/>
                <a:cs typeface="DM Sans"/>
                <a:sym typeface="DM Sans"/>
              </a:rPr>
              <a:t>Helps regulate the system pressure. </a:t>
            </a:r>
            <a:endParaRPr lang="en-US" sz="1400">
              <a:ea typeface="DM Sans"/>
              <a:cs typeface="DM Sans"/>
            </a:endParaRPr>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sym typeface="DM Sans"/>
              </a:rPr>
              <a:t>The value of the ICM’s </a:t>
            </a:r>
            <a:r>
              <a:rPr lang="en-US" sz="1600" dirty="0">
                <a:solidFill>
                  <a:srgbClr val="2D3750"/>
                </a:solidFill>
                <a:latin typeface="Aptos ExtraBold"/>
              </a:rPr>
              <a:t>Head Pressure Controls</a:t>
            </a:r>
            <a:endParaRPr lang="en-US" sz="1400"/>
          </a:p>
          <a:p>
            <a:pPr marL="285750" indent="-285750">
              <a:buFont typeface="Arial" panose="020B0604020202020204" pitchFamily="34" charset="0"/>
              <a:buChar char="•"/>
            </a:pPr>
            <a:r>
              <a:rPr lang="en-US" sz="1400" dirty="0"/>
              <a:t>Universal input voltage 120-600VAC</a:t>
            </a:r>
          </a:p>
          <a:p>
            <a:pPr marL="285750" indent="-285750">
              <a:buFont typeface="Arial" panose="020B0604020202020204" pitchFamily="34" charset="0"/>
              <a:buChar char="•"/>
            </a:pPr>
            <a:r>
              <a:rPr lang="en-US" sz="1400" dirty="0"/>
              <a:t>NFC technology allows for easy programming and setup without the need for external power by using the power of your mobile device and the ICM OMNI App!</a:t>
            </a:r>
          </a:p>
          <a:p>
            <a:pPr marL="285750" indent="-285750">
              <a:buFont typeface="Arial" panose="020B0604020202020204" pitchFamily="34" charset="0"/>
              <a:buChar char="•"/>
            </a:pPr>
            <a:r>
              <a:rPr lang="en-US" sz="1400" dirty="0"/>
              <a:t>NFC does not require internet connection and is more reliable than Bluetooth</a:t>
            </a:r>
          </a:p>
          <a:p>
            <a:pPr marL="285750" indent="-285750">
              <a:buFont typeface="Arial" panose="020B0604020202020204" pitchFamily="34" charset="0"/>
              <a:buChar char="•"/>
            </a:pPr>
            <a:r>
              <a:rPr lang="en-US" sz="1400" dirty="0"/>
              <a:t>More reliable and accurate than setting with basic potentiometers  </a:t>
            </a:r>
          </a:p>
          <a:p>
            <a:pPr marL="285750" indent="-285750">
              <a:buFont typeface="Arial" panose="020B0604020202020204" pitchFamily="34" charset="0"/>
              <a:buChar char="•"/>
            </a:pPr>
            <a:r>
              <a:rPr lang="en-US" sz="1400" dirty="0"/>
              <a:t>Universal operation reduces truck stock and multiple SKU’s making it a great choice for both stocking distributors and contractor alike</a:t>
            </a:r>
          </a:p>
          <a:p>
            <a:pPr marL="285750" indent="-285750">
              <a:buFont typeface="Arial" panose="020B0604020202020204" pitchFamily="34" charset="0"/>
              <a:buChar char="•"/>
            </a:pPr>
            <a:endParaRPr lang="en-US" sz="1400" dirty="0"/>
          </a:p>
          <a:p>
            <a:r>
              <a:rPr lang="en-US" sz="1600" b="1" dirty="0"/>
              <a:t>Operation</a:t>
            </a:r>
          </a:p>
          <a:p>
            <a:r>
              <a:rPr lang="en-US" sz="1400" dirty="0"/>
              <a:t>The ICM325A will control the head pressure on a heat pump or HVAC unit by adjusting  the condenser fan speed thus allowing the heat pump or air conditioner to operate in low ambient conditions.</a:t>
            </a:r>
          </a:p>
        </p:txBody>
      </p:sp>
      <p:grpSp>
        <p:nvGrpSpPr>
          <p:cNvPr id="38" name="Group 37">
            <a:extLst>
              <a:ext uri="{FF2B5EF4-FFF2-40B4-BE49-F238E27FC236}">
                <a16:creationId xmlns:a16="http://schemas.microsoft.com/office/drawing/2014/main" id="{81621AD2-9505-63A7-BE67-E677B5336F80}"/>
              </a:ext>
            </a:extLst>
          </p:cNvPr>
          <p:cNvGrpSpPr/>
          <p:nvPr/>
        </p:nvGrpSpPr>
        <p:grpSpPr>
          <a:xfrm>
            <a:off x="11009864" y="8516"/>
            <a:ext cx="1074383" cy="746856"/>
            <a:chOff x="10987618" y="59026"/>
            <a:chExt cx="1074383" cy="746856"/>
          </a:xfrm>
        </p:grpSpPr>
        <p:sp>
          <p:nvSpPr>
            <p:cNvPr id="36" name="Rectangle 35">
              <a:extLst>
                <a:ext uri="{FF2B5EF4-FFF2-40B4-BE49-F238E27FC236}">
                  <a16:creationId xmlns:a16="http://schemas.microsoft.com/office/drawing/2014/main" id="{26ED9C87-1903-8EEB-4417-0B640D71B21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46F5A69F-3BBA-1258-A8A4-1509E3E4A063}"/>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431648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392</TotalTime>
  <Words>2128</Words>
  <Application>Microsoft Macintosh PowerPoint</Application>
  <PresentationFormat>Widescreen</PresentationFormat>
  <Paragraphs>321</Paragraphs>
  <Slides>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Aptos</vt:lpstr>
      <vt:lpstr>Aptos Display</vt:lpstr>
      <vt:lpstr>Aptos ExtraBold</vt:lpstr>
      <vt:lpstr>Arial</vt:lpstr>
      <vt:lpstr>Arial,Sans-Serif</vt:lpstr>
      <vt:lpstr>DM Sans</vt:lpstr>
      <vt:lpstr>DM Sans Bold</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Paige Hart</dc:creator>
  <cp:lastModifiedBy>Paige Hart</cp:lastModifiedBy>
  <cp:revision>14</cp:revision>
  <dcterms:created xsi:type="dcterms:W3CDTF">2025-06-25T15:52:20Z</dcterms:created>
  <dcterms:modified xsi:type="dcterms:W3CDTF">2025-08-22T15:30:48Z</dcterms:modified>
</cp:coreProperties>
</file>